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44"/>
  </p:notesMasterIdLst>
  <p:handoutMasterIdLst>
    <p:handoutMasterId r:id="rId45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454" r:id="rId12"/>
    <p:sldId id="953" r:id="rId13"/>
    <p:sldId id="2134808582" r:id="rId14"/>
    <p:sldId id="2134808513" r:id="rId15"/>
    <p:sldId id="542" r:id="rId16"/>
    <p:sldId id="2134808535" r:id="rId17"/>
    <p:sldId id="2134808448" r:id="rId18"/>
    <p:sldId id="2134808532" r:id="rId19"/>
    <p:sldId id="2134808474" r:id="rId20"/>
    <p:sldId id="2134808538" r:id="rId21"/>
    <p:sldId id="2134808599" r:id="rId22"/>
    <p:sldId id="597" r:id="rId23"/>
    <p:sldId id="2134808445" r:id="rId24"/>
    <p:sldId id="2134808554" r:id="rId25"/>
    <p:sldId id="2134808499" r:id="rId26"/>
    <p:sldId id="2134808547" r:id="rId27"/>
    <p:sldId id="2134808564" r:id="rId28"/>
    <p:sldId id="2134808548" r:id="rId29"/>
    <p:sldId id="2134808579" r:id="rId30"/>
    <p:sldId id="2134808607" r:id="rId31"/>
    <p:sldId id="2134808565" r:id="rId32"/>
    <p:sldId id="2134808591" r:id="rId33"/>
    <p:sldId id="2134808608" r:id="rId34"/>
    <p:sldId id="2134808510" r:id="rId35"/>
    <p:sldId id="2134808580" r:id="rId36"/>
    <p:sldId id="2134808581" r:id="rId37"/>
    <p:sldId id="2134808501" r:id="rId38"/>
    <p:sldId id="2134808447" r:id="rId39"/>
    <p:sldId id="2134808593" r:id="rId40"/>
    <p:sldId id="2134808583" r:id="rId41"/>
    <p:sldId id="2134808553" r:id="rId42"/>
    <p:sldId id="2134808502" r:id="rId4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582"/>
            <p14:sldId id="2134808513"/>
          </p14:sldIdLst>
        </p14:section>
        <p14:section name="نشاط اعتيادي" id="{3822E05A-48B7-466A-9806-AC1514DAD3AF}">
          <p14:sldIdLst>
            <p14:sldId id="542"/>
            <p14:sldId id="2134808535"/>
          </p14:sldIdLst>
        </p14:section>
        <p14:section name="تحدث وإغناء المعجم" id="{5F742C0B-3E93-40E7-BD04-47EA8F843380}">
          <p14:sldIdLst>
            <p14:sldId id="2134808448"/>
            <p14:sldId id="2134808532"/>
            <p14:sldId id="2134808474"/>
            <p14:sldId id="2134808538"/>
            <p14:sldId id="213480859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54"/>
            <p14:sldId id="2134808499"/>
            <p14:sldId id="2134808547"/>
            <p14:sldId id="2134808564"/>
            <p14:sldId id="2134808548"/>
            <p14:sldId id="2134808579"/>
            <p14:sldId id="2134808607"/>
            <p14:sldId id="2134808565"/>
            <p14:sldId id="2134808591"/>
            <p14:sldId id="2134808608"/>
            <p14:sldId id="2134808510"/>
          </p14:sldIdLst>
        </p14:section>
        <p14:section name="ألعاب" id="{66953B43-0502-40BE-9D9D-49C14FC1791C}">
          <p14:sldIdLst>
            <p14:sldId id="2134808580"/>
            <p14:sldId id="2134808581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93"/>
            <p14:sldId id="2134808583"/>
            <p14:sldId id="213480855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FFFFFF"/>
    <a:srgbClr val="19199B"/>
    <a:srgbClr val="006DB4"/>
    <a:srgbClr val="E74C3C"/>
    <a:srgbClr val="D4EAF3"/>
    <a:srgbClr val="10147E"/>
    <a:srgbClr val="0A0C4C"/>
    <a:srgbClr val="B4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C9CEE-E5A4-4CD5-BBFA-1F06C09AE1F3}" v="60" dt="2025-09-04T08:42:57.827"/>
    <p1510:client id="{831FFCF3-F27B-4C06-ADEA-801BA8C9EBC3}" v="178" dt="2025-09-03T09:54:00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39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594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notesMaster" Target="notesMasters/notesMaster1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commentAuthors" Target="commentAuthor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custSel addSld modSld">
      <pc:chgData name="FERHANE EL MOSTAFA" userId="612e3f77-08f4-424c-9bd0-6ac275dcda07" providerId="ADAL" clId="{0E1024C3-58F3-4E60-9D56-58152775B348}" dt="2025-09-04T08:42:57.827" v="113" actId="20577"/>
      <pc:docMkLst>
        <pc:docMk/>
      </pc:docMkLst>
      <pc:sldChg chg="modSp">
        <pc:chgData name="FERHANE EL MOSTAFA" userId="612e3f77-08f4-424c-9bd0-6ac275dcda07" providerId="ADAL" clId="{0E1024C3-58F3-4E60-9D56-58152775B348}" dt="2025-09-03T10:48:06.268" v="0" actId="403"/>
        <pc:sldMkLst>
          <pc:docMk/>
          <pc:sldMk cId="4072375136" sldId="2134808445"/>
        </pc:sldMkLst>
        <pc:spChg chg="mod">
          <ac:chgData name="FERHANE EL MOSTAFA" userId="612e3f77-08f4-424c-9bd0-6ac275dcda07" providerId="ADAL" clId="{0E1024C3-58F3-4E60-9D56-58152775B348}" dt="2025-09-03T10:48:06.268" v="0" actId="403"/>
          <ac:spMkLst>
            <pc:docMk/>
            <pc:sldMk cId="4072375136" sldId="2134808445"/>
            <ac:spMk id="4" creationId="{CBD6E2C9-7E84-2428-99A1-FD00497E4583}"/>
          </ac:spMkLst>
        </pc:spChg>
      </pc:sldChg>
      <pc:sldChg chg="addSp delSp modSp add mod modAnim">
        <pc:chgData name="FERHANE EL MOSTAFA" userId="612e3f77-08f4-424c-9bd0-6ac275dcda07" providerId="ADAL" clId="{0E1024C3-58F3-4E60-9D56-58152775B348}" dt="2025-09-04T08:42:57.827" v="113" actId="20577"/>
        <pc:sldMkLst>
          <pc:docMk/>
          <pc:sldMk cId="1460021082" sldId="2134808531"/>
        </pc:sldMkLst>
        <pc:spChg chg="mod">
          <ac:chgData name="FERHANE EL MOSTAFA" userId="612e3f77-08f4-424c-9bd0-6ac275dcda07" providerId="ADAL" clId="{0E1024C3-58F3-4E60-9D56-58152775B348}" dt="2025-09-04T08:42:57.827" v="113" actId="20577"/>
          <ac:spMkLst>
            <pc:docMk/>
            <pc:sldMk cId="1460021082" sldId="2134808531"/>
            <ac:spMk id="2" creationId="{E04F5AB7-7CA6-DAC2-47F5-CB717506A57B}"/>
          </ac:spMkLst>
        </pc:spChg>
        <pc:picChg chg="del">
          <ac:chgData name="FERHANE EL MOSTAFA" userId="612e3f77-08f4-424c-9bd0-6ac275dcda07" providerId="ADAL" clId="{0E1024C3-58F3-4E60-9D56-58152775B348}" dt="2025-09-04T08:41:34.401" v="55" actId="478"/>
          <ac:picMkLst>
            <pc:docMk/>
            <pc:sldMk cId="1460021082" sldId="2134808531"/>
            <ac:picMk id="4" creationId="{2DDB05CB-CDDE-9C2D-917A-72197BEBEDC9}"/>
          </ac:picMkLst>
        </pc:picChg>
        <pc:picChg chg="add mod">
          <ac:chgData name="FERHANE EL MOSTAFA" userId="612e3f77-08f4-424c-9bd0-6ac275dcda07" providerId="ADAL" clId="{0E1024C3-58F3-4E60-9D56-58152775B348}" dt="2025-09-04T08:41:46.143" v="56"/>
          <ac:picMkLst>
            <pc:docMk/>
            <pc:sldMk cId="1460021082" sldId="2134808531"/>
            <ac:picMk id="6" creationId="{826DE694-01C1-BED1-EC1C-7C7C3FE1F38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0,-4 0 0,-1-1 0,-4-2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0,-4 2 0,-1 1 0,-4 0 0,-3 2 0,-3 1 0,-4 0 0,-3 1 0,-3 1 0,-3 1 0,-4 0 0,-4 1 0,-3 0 0,-3 0 0,-5 1 0,-3 1 0,-4-1 0,-3 0 0,-4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0,-4 0 0,-1-1 0,-4-2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0,-4 2 0,-1 1 0,-4 0 0,-3 2 0,-3 1 0,-4 0 0,-3 1 0,-3 1 0,-3 1 0,-4 0 0,-4 1 0,-3 0 0,-3 0 0,-5 1 0,-3 1 0,-4-1 0,-3 0 0,-4 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33.jpeg"/><Relationship Id="rId7" Type="http://schemas.openxmlformats.org/officeDocument/2006/relationships/image" Target="../media/image39.png"/><Relationship Id="rId12" Type="http://schemas.openxmlformats.org/officeDocument/2006/relationships/customXml" Target="../ink/ink6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2.xml"/><Relationship Id="rId11" Type="http://schemas.openxmlformats.org/officeDocument/2006/relationships/customXml" Target="../ink/ink5.xml"/><Relationship Id="rId5" Type="http://schemas.openxmlformats.org/officeDocument/2006/relationships/image" Target="../media/image38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3" Type="http://schemas.openxmlformats.org/officeDocument/2006/relationships/image" Target="../media/image33.jpeg"/><Relationship Id="rId7" Type="http://schemas.openxmlformats.org/officeDocument/2006/relationships/image" Target="../media/image39.png"/><Relationship Id="rId12" Type="http://schemas.openxmlformats.org/officeDocument/2006/relationships/customXml" Target="../ink/ink12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8.xml"/><Relationship Id="rId11" Type="http://schemas.openxmlformats.org/officeDocument/2006/relationships/customXml" Target="../ink/ink11.xml"/><Relationship Id="rId5" Type="http://schemas.openxmlformats.org/officeDocument/2006/relationships/image" Target="../media/image38.png"/><Relationship Id="rId10" Type="http://schemas.openxmlformats.org/officeDocument/2006/relationships/customXml" Target="../ink/ink10.xml"/><Relationship Id="rId4" Type="http://schemas.openxmlformats.org/officeDocument/2006/relationships/customXml" Target="../ink/ink7.xml"/><Relationship Id="rId9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4.png"/><Relationship Id="rId5" Type="http://schemas.microsoft.com/office/2007/relationships/hdphoto" Target="../media/hdphoto2.wdp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4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FR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1935126" y="839934"/>
            <a:ext cx="1069925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 </a:t>
            </a: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توظيف معجم بسيط المهن والحرف و قراءة كلمات وجمل بدقة وسرعة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.</a:t>
            </a:r>
            <a:endParaRPr lang="fr-FR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Adobe Arabic" panose="02040503050201020203" pitchFamily="18" charset="-78"/>
            </a:endParaRPr>
          </a:p>
        </p:txBody>
      </p:sp>
      <p:pic>
        <p:nvPicPr>
          <p:cNvPr id="5" name="Image 4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BBF1E39-51BB-057E-00E4-61FC53978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58" y="615065"/>
            <a:ext cx="1637126" cy="1773175"/>
          </a:xfrm>
          <a:prstGeom prst="rect">
            <a:avLst/>
          </a:prstGeom>
        </p:spPr>
      </p:pic>
      <p:pic>
        <p:nvPicPr>
          <p:cNvPr id="2" name="Image 1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1DAE7F0A-103D-F261-46BF-D8CD3AC09E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067" y="2388240"/>
            <a:ext cx="6223122" cy="7881996"/>
          </a:xfrm>
          <a:prstGeom prst="rect">
            <a:avLst/>
          </a:prstGeom>
        </p:spPr>
      </p:pic>
      <p:pic>
        <p:nvPicPr>
          <p:cNvPr id="8" name="Image 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994D233-0AB1-FE27-D969-80E99B95C3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27" y="2388238"/>
            <a:ext cx="6223123" cy="788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DE520F-2AFB-1700-34C5-D78D310FE3CE}"/>
              </a:ext>
            </a:extLst>
          </p:cNvPr>
          <p:cNvSpPr txBox="1"/>
          <p:nvPr/>
        </p:nvSpPr>
        <p:spPr>
          <a:xfrm>
            <a:off x="988876" y="4099395"/>
            <a:ext cx="6858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التحدث العفوي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72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73C7-F007-8560-7D59-4AC76C23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ED9317E-9211-19C6-9F26-0FBEA6DDE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847" y="2421400"/>
            <a:ext cx="11227981" cy="69139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2BEE52D-28C8-3ED8-FF3D-F79FB8DC33EA}"/>
              </a:ext>
            </a:extLst>
          </p:cNvPr>
          <p:cNvSpPr txBox="1"/>
          <p:nvPr/>
        </p:nvSpPr>
        <p:spPr>
          <a:xfrm>
            <a:off x="1451769" y="951614"/>
            <a:ext cx="10967059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هل تتذكرون نشاط التحدث العفوي؟ من يحكي لنا حكاية مسلية عاشها؟</a:t>
            </a:r>
          </a:p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ينتدب الأستاذ بعض المتعلمين لسرد حكاياتهم وتذيل بنفس الأسئلة: هل أعجبتكم الحكاية؟ كيف كان صوت صديقكم؟ من يحكي لنا حكاية أخرى.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378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AB89850-D533-692A-7F42-722432CA4C40}"/>
              </a:ext>
            </a:extLst>
          </p:cNvPr>
          <p:cNvSpPr/>
          <p:nvPr/>
        </p:nvSpPr>
        <p:spPr>
          <a:xfrm>
            <a:off x="988876" y="3530009"/>
            <a:ext cx="5007887" cy="18925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المهن والحرف</a:t>
            </a:r>
            <a:endParaRPr lang="es-ES" sz="7200" b="1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5C6F-EA54-696A-E3F8-FED2D35B8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0467F4-76B8-FE9E-CF79-4DF264ACC7E5}"/>
              </a:ext>
            </a:extLst>
          </p:cNvPr>
          <p:cNvSpPr txBox="1"/>
          <p:nvPr/>
        </p:nvSpPr>
        <p:spPr>
          <a:xfrm>
            <a:off x="2169041" y="964890"/>
            <a:ext cx="10277163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 جيدا، سأقوم بملاحظة الصورة وسأشير إلى عنصر منها وأعبر عنه بكلمة: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يستكشف الأستاذ كل الصورة قبل أن يشير  إلى عنصر من عناصر الصورة، ثم يسميه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95FCC5-E0E5-52FB-CCA3-50745536F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3" name="Image 2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7463D220-EE74-5554-93F7-DE1AA638EE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0803" r="10861" b="11389"/>
          <a:stretch>
            <a:fillRect/>
          </a:stretch>
        </p:blipFill>
        <p:spPr>
          <a:xfrm>
            <a:off x="3107020" y="2050473"/>
            <a:ext cx="7501960" cy="823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51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11A09BC-FEEC-CB96-5F13-0B979AFB4F10}"/>
              </a:ext>
            </a:extLst>
          </p:cNvPr>
          <p:cNvSpPr txBox="1"/>
          <p:nvPr/>
        </p:nvSpPr>
        <p:spPr>
          <a:xfrm>
            <a:off x="1385077" y="765501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سيعبر عن عنصر من عناصر الصورة بكلمة واحدة.</a:t>
            </a:r>
          </a:p>
          <a:p>
            <a:pPr marL="977900" algn="just" defTabSz="1074738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الكلمات على السبورة.</a:t>
            </a: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EC8CE1-C546-48C3-FB43-447CA9E13C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0803" r="10861" b="11389"/>
          <a:stretch>
            <a:fillRect/>
          </a:stretch>
        </p:blipFill>
        <p:spPr>
          <a:xfrm>
            <a:off x="3107020" y="2050473"/>
            <a:ext cx="7501960" cy="823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BBCE31-3172-C2C0-789B-9BD0640C78A8}"/>
              </a:ext>
            </a:extLst>
          </p:cNvPr>
          <p:cNvSpPr txBox="1"/>
          <p:nvPr/>
        </p:nvSpPr>
        <p:spPr>
          <a:xfrm>
            <a:off x="2721240" y="868864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سنختار كلمة ثم نكتب كلمات </a:t>
            </a:r>
            <a:r>
              <a:rPr lang="ar-MA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مسجوعة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على منوالها: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ينمذج</a:t>
            </a: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 الأستاذ النشاط.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69D731-CC4C-C3FE-AEC0-7E122444A0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7051053-BEAB-3A2A-DC7A-4D3058374E5D}"/>
              </a:ext>
            </a:extLst>
          </p:cNvPr>
          <p:cNvSpPr/>
          <p:nvPr/>
        </p:nvSpPr>
        <p:spPr>
          <a:xfrm>
            <a:off x="5702594" y="2936631"/>
            <a:ext cx="2721935" cy="11310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b="1" dirty="0"/>
              <a:t>مَناطيدُ</a:t>
            </a:r>
            <a:endParaRPr lang="es-ES" sz="2800" b="1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ED00B20-69BD-7180-95A4-1CEB4417910E}"/>
              </a:ext>
            </a:extLst>
          </p:cNvPr>
          <p:cNvSpPr/>
          <p:nvPr/>
        </p:nvSpPr>
        <p:spPr>
          <a:xfrm>
            <a:off x="5702595" y="4577960"/>
            <a:ext cx="2721935" cy="48401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5400" dirty="0">
                <a:solidFill>
                  <a:srgbClr val="FF0000"/>
                </a:solidFill>
              </a:rPr>
              <a:t>مَناشيرُ</a:t>
            </a:r>
          </a:p>
          <a:p>
            <a:pPr algn="ctr"/>
            <a:r>
              <a:rPr lang="ar-MA" sz="5400" dirty="0">
                <a:solidFill>
                  <a:srgbClr val="FF0000"/>
                </a:solidFill>
              </a:rPr>
              <a:t>عَصافيرُ</a:t>
            </a:r>
          </a:p>
          <a:p>
            <a:pPr algn="ctr"/>
            <a:r>
              <a:rPr lang="ar-MA" sz="5400" dirty="0">
                <a:solidFill>
                  <a:srgbClr val="FF0000"/>
                </a:solidFill>
              </a:rPr>
              <a:t>مَساطيرُ</a:t>
            </a:r>
          </a:p>
          <a:p>
            <a:pPr algn="ctr"/>
            <a:r>
              <a:rPr lang="ar-MA" sz="5400" dirty="0">
                <a:solidFill>
                  <a:srgbClr val="FF0000"/>
                </a:solidFill>
              </a:rPr>
              <a:t>مَساميرُ</a:t>
            </a:r>
            <a:endParaRPr lang="es-E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31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37CF0-CBF9-88F3-DB02-07F60C5DD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CF07FA0-A6A4-DFC8-E306-BA8333C719AD}"/>
              </a:ext>
            </a:extLst>
          </p:cNvPr>
          <p:cNvSpPr txBox="1"/>
          <p:nvPr/>
        </p:nvSpPr>
        <p:spPr>
          <a:xfrm>
            <a:off x="1776046" y="838178"/>
            <a:ext cx="10823607" cy="1066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lnSpc>
                <a:spcPct val="150000"/>
              </a:lnSpc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أمامكم كلمتين، كل مجموعة/ ثنائي ستختار واحدة، وتقوم بكتابة كلمات أخرى </a:t>
            </a:r>
            <a:r>
              <a:rPr lang="a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مسجوعة</a:t>
            </a: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على منوالها:</a:t>
            </a:r>
          </a:p>
          <a:p>
            <a:pPr marL="0" marR="0" lvl="0" indent="0" algn="r" defTabSz="685834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يتم العمل في مجموعات أو في ثنائيات، ويتم تشجيع المجموعة الحاصلة على أكبر عدد من الكلمات ذات معنى.</a:t>
            </a:r>
            <a:r>
              <a:rPr lang="ar-MA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.</a:t>
            </a:r>
            <a:endParaRPr kumimoji="0" lang="fr-FR" sz="225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1F6187-4921-5A45-561E-13C133D767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0E04E2-DBDF-4470-FD4C-2BFFD7BB1D99}"/>
              </a:ext>
            </a:extLst>
          </p:cNvPr>
          <p:cNvSpPr/>
          <p:nvPr/>
        </p:nvSpPr>
        <p:spPr>
          <a:xfrm>
            <a:off x="2914571" y="2635624"/>
            <a:ext cx="2721935" cy="11310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b="1" dirty="0"/>
              <a:t>جَزارٌ</a:t>
            </a:r>
            <a:endParaRPr lang="es-ES" b="1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6FC6C81-0313-DD04-B586-89AC6428FE56}"/>
              </a:ext>
            </a:extLst>
          </p:cNvPr>
          <p:cNvSpPr/>
          <p:nvPr/>
        </p:nvSpPr>
        <p:spPr>
          <a:xfrm>
            <a:off x="2657617" y="4268678"/>
            <a:ext cx="3235842" cy="48401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AD717C7-BA03-4B3D-1169-6FAC9B530A37}"/>
              </a:ext>
            </a:extLst>
          </p:cNvPr>
          <p:cNvSpPr/>
          <p:nvPr/>
        </p:nvSpPr>
        <p:spPr>
          <a:xfrm>
            <a:off x="9037466" y="2743199"/>
            <a:ext cx="2721935" cy="11310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b="1" dirty="0"/>
              <a:t>سَماءٌ</a:t>
            </a:r>
            <a:endParaRPr lang="es-ES" b="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0A6FBF0-1989-C4A3-B2C7-74E8B4F3D4BC}"/>
              </a:ext>
            </a:extLst>
          </p:cNvPr>
          <p:cNvSpPr/>
          <p:nvPr/>
        </p:nvSpPr>
        <p:spPr>
          <a:xfrm>
            <a:off x="8780512" y="4268678"/>
            <a:ext cx="3235842" cy="48401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96388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65DC5D-E389-CA9F-CA9F-0F366CDD6B49}"/>
              </a:ext>
            </a:extLst>
          </p:cNvPr>
          <p:cNvSpPr txBox="1"/>
          <p:nvPr/>
        </p:nvSpPr>
        <p:spPr>
          <a:xfrm>
            <a:off x="731624" y="4758278"/>
            <a:ext cx="7370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rtl="1">
              <a:defRPr/>
            </a:pPr>
            <a:r>
              <a:rPr lang="ar-MA" sz="7200" b="1" dirty="0">
                <a:solidFill>
                  <a:srgbClr val="0097B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المهن والحرف</a:t>
            </a: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2514599" y="1034139"/>
            <a:ext cx="99294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سأقرأ الكلمات التالية بدقة وسرعة و سيأتي دوركم في القراءة.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63F6EC5-D5CD-FD08-1112-FFCB95EFA0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2" t="20072" r="9815" b="70495"/>
          <a:stretch>
            <a:fillRect/>
          </a:stretch>
        </p:blipFill>
        <p:spPr>
          <a:xfrm>
            <a:off x="160421" y="4114800"/>
            <a:ext cx="13391815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79F48-43E0-25DC-7424-B2D45818A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8D055F7-26E0-97D3-760C-01E6391EB45D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مثلي.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التلاميذ لقراءة الكلمات مع التأكيد على الدقة والسرعة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5F68BC-4752-2A9F-4CE7-A3FDDB1DF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96B9C23-8D0B-381F-39AC-42776613E9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2" t="20072" r="9815" b="70495"/>
          <a:stretch>
            <a:fillRect/>
          </a:stretch>
        </p:blipFill>
        <p:spPr>
          <a:xfrm>
            <a:off x="160421" y="4114800"/>
            <a:ext cx="13391815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26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1003364"/>
            <a:ext cx="1233638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15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القراءة و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0F220-796E-6D5B-67BC-2D359E3F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B75273-491A-A184-8325-445520197C5A}"/>
              </a:ext>
            </a:extLst>
          </p:cNvPr>
          <p:cNvSpPr txBox="1"/>
          <p:nvPr/>
        </p:nvSpPr>
        <p:spPr>
          <a:xfrm>
            <a:off x="2431583" y="891276"/>
            <a:ext cx="1021924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1 ص 15  تناوب على القراءة و التصحيح مع زميلك (أحدكم يقرأ والآخر يصحح ثم تتبادلان الأدوار)..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C217D9B-C464-83D7-1F37-89C811185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8" y="692174"/>
            <a:ext cx="1926786" cy="1352312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0923FB34-EDF2-09F5-5607-663DC610D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0" t="43655" r="11857" b="40583"/>
          <a:stretch>
            <a:fillRect/>
          </a:stretch>
        </p:blipFill>
        <p:spPr>
          <a:xfrm>
            <a:off x="162092" y="4255601"/>
            <a:ext cx="13391815" cy="343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773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F2CE6-01C6-7F50-8028-A537181D9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DF86310-ECA5-136E-29F9-43846493F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23325AB6-A8C1-015D-7881-89D1B45790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0" t="34786" r="11857" b="40583"/>
          <a:stretch>
            <a:fillRect/>
          </a:stretch>
        </p:blipFill>
        <p:spPr>
          <a:xfrm>
            <a:off x="162092" y="2936631"/>
            <a:ext cx="13391815" cy="537222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3E42FA8-6B7E-C125-5296-E0C786CA4D30}"/>
              </a:ext>
            </a:extLst>
          </p:cNvPr>
          <p:cNvSpPr txBox="1"/>
          <p:nvPr/>
        </p:nvSpPr>
        <p:spPr>
          <a:xfrm>
            <a:off x="2396413" y="897262"/>
            <a:ext cx="1021924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أحط بخط  الكلمة المناسبة لكل صورة.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006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AA754-254A-B552-515E-EAE7D7E03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6DA74D-F7A6-1738-C3CE-17F78EF4FA3A}"/>
              </a:ext>
            </a:extLst>
          </p:cNvPr>
          <p:cNvSpPr txBox="1"/>
          <p:nvPr/>
        </p:nvSpPr>
        <p:spPr>
          <a:xfrm>
            <a:off x="1748376" y="800092"/>
            <a:ext cx="1021924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ناقش الإجابات مع زميلك وصحح الأخطاء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4BFCD9-4660-D2C1-C2F5-51BE3995E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53" y="2247029"/>
            <a:ext cx="10219247" cy="717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983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12F24-B7FB-BABA-363F-0E546282A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665180-68AD-EBB0-D183-5D42448E4A44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صححوا..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72AF9D-DB7F-3E3E-B751-986A9510A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C15BE379-BE70-85DA-2A75-B61D13CBCFB2}"/>
              </a:ext>
            </a:extLst>
          </p:cNvPr>
          <p:cNvGrpSpPr/>
          <p:nvPr/>
        </p:nvGrpSpPr>
        <p:grpSpPr>
          <a:xfrm>
            <a:off x="162092" y="2936631"/>
            <a:ext cx="13391815" cy="5372224"/>
            <a:chOff x="162092" y="2936631"/>
            <a:chExt cx="13391815" cy="5372224"/>
          </a:xfrm>
        </p:grpSpPr>
        <p:pic>
          <p:nvPicPr>
            <p:cNvPr id="6" name="Image 5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FAE7CCCB-2103-F2D4-CF6F-EFB3C237FA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80" t="34786" r="11857" b="40583"/>
            <a:stretch>
              <a:fillRect/>
            </a:stretch>
          </p:blipFill>
          <p:spPr>
            <a:xfrm>
              <a:off x="162092" y="2936631"/>
              <a:ext cx="13391815" cy="5372224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" name="Encre 2">
                  <a:extLst>
                    <a:ext uri="{FF2B5EF4-FFF2-40B4-BE49-F238E27FC236}">
                      <a16:creationId xmlns:a16="http://schemas.microsoft.com/office/drawing/2014/main" id="{59CF6B0F-CCDA-4AE8-11D5-D46537B5A84F}"/>
                    </a:ext>
                  </a:extLst>
                </p14:cNvPr>
                <p14:cNvContentPartPr/>
                <p14:nvPr/>
              </p14:nvContentPartPr>
              <p14:xfrm>
                <a:off x="11656012" y="7426553"/>
                <a:ext cx="1734102" cy="798513"/>
              </p14:xfrm>
            </p:contentPart>
          </mc:Choice>
          <mc:Fallback xmlns="">
            <p:pic>
              <p:nvPicPr>
                <p:cNvPr id="3" name="Encre 2">
                  <a:extLst>
                    <a:ext uri="{FF2B5EF4-FFF2-40B4-BE49-F238E27FC236}">
                      <a16:creationId xmlns:a16="http://schemas.microsoft.com/office/drawing/2014/main" id="{59CF6B0F-CCDA-4AE8-11D5-D46537B5A84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647012" y="7417565"/>
                  <a:ext cx="1751742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7" name="Encre 6">
                  <a:extLst>
                    <a:ext uri="{FF2B5EF4-FFF2-40B4-BE49-F238E27FC236}">
                      <a16:creationId xmlns:a16="http://schemas.microsoft.com/office/drawing/2014/main" id="{BC8D3606-3DD2-15B5-01CE-7B384CB402DB}"/>
                    </a:ext>
                  </a:extLst>
                </p14:cNvPr>
                <p14:cNvContentPartPr/>
                <p14:nvPr/>
              </p14:nvContentPartPr>
              <p14:xfrm>
                <a:off x="7280030" y="6656679"/>
                <a:ext cx="1733550" cy="798513"/>
              </p14:xfrm>
            </p:contentPart>
          </mc:Choice>
          <mc:Fallback xmlns="">
            <p:pic>
              <p:nvPicPr>
                <p:cNvPr id="7" name="Encre 6">
                  <a:extLst>
                    <a:ext uri="{FF2B5EF4-FFF2-40B4-BE49-F238E27FC236}">
                      <a16:creationId xmlns:a16="http://schemas.microsoft.com/office/drawing/2014/main" id="{BC8D3606-3DD2-15B5-01CE-7B384CB402D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71033" y="6647691"/>
                  <a:ext cx="1751184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4" name="Encre 13">
                  <a:extLst>
                    <a:ext uri="{FF2B5EF4-FFF2-40B4-BE49-F238E27FC236}">
                      <a16:creationId xmlns:a16="http://schemas.microsoft.com/office/drawing/2014/main" id="{AE15350E-55C1-A156-CE22-B175E55F5D7C}"/>
                    </a:ext>
                  </a:extLst>
                </p14:cNvPr>
                <p14:cNvContentPartPr/>
                <p14:nvPr/>
              </p14:nvContentPartPr>
              <p14:xfrm>
                <a:off x="9509225" y="4953219"/>
                <a:ext cx="1733550" cy="902180"/>
              </p14:xfrm>
            </p:contentPart>
          </mc:Choice>
          <mc:Fallback xmlns="">
            <p:pic>
              <p:nvPicPr>
                <p:cNvPr id="14" name="Encre 13">
                  <a:extLst>
                    <a:ext uri="{FF2B5EF4-FFF2-40B4-BE49-F238E27FC236}">
                      <a16:creationId xmlns:a16="http://schemas.microsoft.com/office/drawing/2014/main" id="{AE15350E-55C1-A156-CE22-B175E55F5D7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500228" y="4944230"/>
                  <a:ext cx="1751184" cy="9197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7E818B7F-4ADE-740D-E0C4-ABD9D3CE0D63}"/>
                    </a:ext>
                  </a:extLst>
                </p14:cNvPr>
                <p14:cNvContentPartPr/>
                <p14:nvPr/>
              </p14:nvContentPartPr>
              <p14:xfrm>
                <a:off x="4961834" y="6632634"/>
                <a:ext cx="1733550" cy="903287"/>
              </p14:xfrm>
            </p:contentPart>
          </mc:Choice>
          <mc:Fallback xmlns=""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7E818B7F-4ADE-740D-E0C4-ABD9D3CE0D6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952837" y="6623634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7" name="Encre 16">
                  <a:extLst>
                    <a:ext uri="{FF2B5EF4-FFF2-40B4-BE49-F238E27FC236}">
                      <a16:creationId xmlns:a16="http://schemas.microsoft.com/office/drawing/2014/main" id="{77DD3FA4-9E07-6D66-C777-03393603AD68}"/>
                    </a:ext>
                  </a:extLst>
                </p14:cNvPr>
                <p14:cNvContentPartPr/>
                <p14:nvPr/>
              </p14:nvContentPartPr>
              <p14:xfrm>
                <a:off x="2763551" y="5106153"/>
                <a:ext cx="1733550" cy="903287"/>
              </p14:xfrm>
            </p:contentPart>
          </mc:Choice>
          <mc:Fallback xmlns="">
            <p:pic>
              <p:nvPicPr>
                <p:cNvPr id="17" name="Encre 16">
                  <a:extLst>
                    <a:ext uri="{FF2B5EF4-FFF2-40B4-BE49-F238E27FC236}">
                      <a16:creationId xmlns:a16="http://schemas.microsoft.com/office/drawing/2014/main" id="{77DD3FA4-9E07-6D66-C777-03393603AD6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754554" y="5097153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8" name="Encre 17">
                  <a:extLst>
                    <a:ext uri="{FF2B5EF4-FFF2-40B4-BE49-F238E27FC236}">
                      <a16:creationId xmlns:a16="http://schemas.microsoft.com/office/drawing/2014/main" id="{F35E91AD-B423-6F72-F2B1-6780ACBF3ECC}"/>
                    </a:ext>
                  </a:extLst>
                </p14:cNvPr>
                <p14:cNvContentPartPr/>
                <p14:nvPr/>
              </p14:nvContentPartPr>
              <p14:xfrm>
                <a:off x="362275" y="5855399"/>
                <a:ext cx="1733550" cy="903287"/>
              </p14:xfrm>
            </p:contentPart>
          </mc:Choice>
          <mc:Fallback xmlns="">
            <p:pic>
              <p:nvPicPr>
                <p:cNvPr id="18" name="Encre 17">
                  <a:extLst>
                    <a:ext uri="{FF2B5EF4-FFF2-40B4-BE49-F238E27FC236}">
                      <a16:creationId xmlns:a16="http://schemas.microsoft.com/office/drawing/2014/main" id="{F35E91AD-B423-6F72-F2B1-6780ACBF3EC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53278" y="5846399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0284149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C14A1-BC25-2F94-EBE4-EFF029711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3DE32F-E6F5-63E3-E0AE-ABAD0173CB06}"/>
              </a:ext>
            </a:extLst>
          </p:cNvPr>
          <p:cNvSpPr txBox="1"/>
          <p:nvPr/>
        </p:nvSpPr>
        <p:spPr>
          <a:xfrm>
            <a:off x="2466752" y="543319"/>
            <a:ext cx="102192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الكلمات؟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يتناوب المتعلمون على قراءة الكلمات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45B0E4D-433C-CD27-4BFF-9146CB665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id="{00EF4D2E-C1B6-70C5-111A-0E700E7797F9}"/>
              </a:ext>
            </a:extLst>
          </p:cNvPr>
          <p:cNvGrpSpPr/>
          <p:nvPr/>
        </p:nvGrpSpPr>
        <p:grpSpPr>
          <a:xfrm>
            <a:off x="162092" y="2936631"/>
            <a:ext cx="13391815" cy="5372224"/>
            <a:chOff x="162092" y="2936631"/>
            <a:chExt cx="13391815" cy="5372224"/>
          </a:xfrm>
        </p:grpSpPr>
        <p:pic>
          <p:nvPicPr>
            <p:cNvPr id="26" name="Image 25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CD7D0EA6-FA5F-9DEE-3DB5-E2928A4AC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80" t="34786" r="11857" b="40583"/>
            <a:stretch>
              <a:fillRect/>
            </a:stretch>
          </p:blipFill>
          <p:spPr>
            <a:xfrm>
              <a:off x="162092" y="2936631"/>
              <a:ext cx="13391815" cy="5372224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7" name="Encre 26">
                  <a:extLst>
                    <a:ext uri="{FF2B5EF4-FFF2-40B4-BE49-F238E27FC236}">
                      <a16:creationId xmlns:a16="http://schemas.microsoft.com/office/drawing/2014/main" id="{1A3A194A-0E27-65A3-40E7-075F2932E6E5}"/>
                    </a:ext>
                  </a:extLst>
                </p14:cNvPr>
                <p14:cNvContentPartPr/>
                <p14:nvPr/>
              </p14:nvContentPartPr>
              <p14:xfrm>
                <a:off x="11656012" y="7426553"/>
                <a:ext cx="1734102" cy="798513"/>
              </p14:xfrm>
            </p:contentPart>
          </mc:Choice>
          <mc:Fallback xmlns="">
            <p:pic>
              <p:nvPicPr>
                <p:cNvPr id="27" name="Encre 26">
                  <a:extLst>
                    <a:ext uri="{FF2B5EF4-FFF2-40B4-BE49-F238E27FC236}">
                      <a16:creationId xmlns:a16="http://schemas.microsoft.com/office/drawing/2014/main" id="{1A3A194A-0E27-65A3-40E7-075F2932E6E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647012" y="7417565"/>
                  <a:ext cx="1751742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8" name="Encre 27">
                  <a:extLst>
                    <a:ext uri="{FF2B5EF4-FFF2-40B4-BE49-F238E27FC236}">
                      <a16:creationId xmlns:a16="http://schemas.microsoft.com/office/drawing/2014/main" id="{828BEFD2-1204-D188-D864-10FE213081E4}"/>
                    </a:ext>
                  </a:extLst>
                </p14:cNvPr>
                <p14:cNvContentPartPr/>
                <p14:nvPr/>
              </p14:nvContentPartPr>
              <p14:xfrm>
                <a:off x="7280030" y="6656679"/>
                <a:ext cx="1733550" cy="798513"/>
              </p14:xfrm>
            </p:contentPart>
          </mc:Choice>
          <mc:Fallback xmlns="">
            <p:pic>
              <p:nvPicPr>
                <p:cNvPr id="28" name="Encre 27">
                  <a:extLst>
                    <a:ext uri="{FF2B5EF4-FFF2-40B4-BE49-F238E27FC236}">
                      <a16:creationId xmlns:a16="http://schemas.microsoft.com/office/drawing/2014/main" id="{828BEFD2-1204-D188-D864-10FE213081E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71033" y="6647691"/>
                  <a:ext cx="1751184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9" name="Encre 28">
                  <a:extLst>
                    <a:ext uri="{FF2B5EF4-FFF2-40B4-BE49-F238E27FC236}">
                      <a16:creationId xmlns:a16="http://schemas.microsoft.com/office/drawing/2014/main" id="{2911893A-D9DC-05B4-896E-035EC205B4B9}"/>
                    </a:ext>
                  </a:extLst>
                </p14:cNvPr>
                <p14:cNvContentPartPr/>
                <p14:nvPr/>
              </p14:nvContentPartPr>
              <p14:xfrm>
                <a:off x="9509225" y="4953219"/>
                <a:ext cx="1733550" cy="902180"/>
              </p14:xfrm>
            </p:contentPart>
          </mc:Choice>
          <mc:Fallback xmlns="">
            <p:pic>
              <p:nvPicPr>
                <p:cNvPr id="29" name="Encre 28">
                  <a:extLst>
                    <a:ext uri="{FF2B5EF4-FFF2-40B4-BE49-F238E27FC236}">
                      <a16:creationId xmlns:a16="http://schemas.microsoft.com/office/drawing/2014/main" id="{2911893A-D9DC-05B4-896E-035EC205B4B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500228" y="4944230"/>
                  <a:ext cx="1751184" cy="9197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30" name="Encre 29">
                  <a:extLst>
                    <a:ext uri="{FF2B5EF4-FFF2-40B4-BE49-F238E27FC236}">
                      <a16:creationId xmlns:a16="http://schemas.microsoft.com/office/drawing/2014/main" id="{397999B1-21C4-A8DB-9267-ACEA548883E5}"/>
                    </a:ext>
                  </a:extLst>
                </p14:cNvPr>
                <p14:cNvContentPartPr/>
                <p14:nvPr/>
              </p14:nvContentPartPr>
              <p14:xfrm>
                <a:off x="4961834" y="6632634"/>
                <a:ext cx="1733550" cy="903287"/>
              </p14:xfrm>
            </p:contentPart>
          </mc:Choice>
          <mc:Fallback xmlns="">
            <p:pic>
              <p:nvPicPr>
                <p:cNvPr id="30" name="Encre 29">
                  <a:extLst>
                    <a:ext uri="{FF2B5EF4-FFF2-40B4-BE49-F238E27FC236}">
                      <a16:creationId xmlns:a16="http://schemas.microsoft.com/office/drawing/2014/main" id="{397999B1-21C4-A8DB-9267-ACEA548883E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952837" y="6623634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31" name="Encre 30">
                  <a:extLst>
                    <a:ext uri="{FF2B5EF4-FFF2-40B4-BE49-F238E27FC236}">
                      <a16:creationId xmlns:a16="http://schemas.microsoft.com/office/drawing/2014/main" id="{90E7B0B6-8D0E-3741-8C5F-B00196391B74}"/>
                    </a:ext>
                  </a:extLst>
                </p14:cNvPr>
                <p14:cNvContentPartPr/>
                <p14:nvPr/>
              </p14:nvContentPartPr>
              <p14:xfrm>
                <a:off x="2763551" y="5106153"/>
                <a:ext cx="1733550" cy="903287"/>
              </p14:xfrm>
            </p:contentPart>
          </mc:Choice>
          <mc:Fallback xmlns="">
            <p:pic>
              <p:nvPicPr>
                <p:cNvPr id="31" name="Encre 30">
                  <a:extLst>
                    <a:ext uri="{FF2B5EF4-FFF2-40B4-BE49-F238E27FC236}">
                      <a16:creationId xmlns:a16="http://schemas.microsoft.com/office/drawing/2014/main" id="{90E7B0B6-8D0E-3741-8C5F-B00196391B74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754554" y="5097153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32" name="Encre 31">
                  <a:extLst>
                    <a:ext uri="{FF2B5EF4-FFF2-40B4-BE49-F238E27FC236}">
                      <a16:creationId xmlns:a16="http://schemas.microsoft.com/office/drawing/2014/main" id="{08D29487-8FEF-0764-2E46-34BC86313B8F}"/>
                    </a:ext>
                  </a:extLst>
                </p14:cNvPr>
                <p14:cNvContentPartPr/>
                <p14:nvPr/>
              </p14:nvContentPartPr>
              <p14:xfrm>
                <a:off x="362275" y="5855399"/>
                <a:ext cx="1733550" cy="903287"/>
              </p14:xfrm>
            </p:contentPart>
          </mc:Choice>
          <mc:Fallback xmlns="">
            <p:pic>
              <p:nvPicPr>
                <p:cNvPr id="32" name="Encre 31">
                  <a:extLst>
                    <a:ext uri="{FF2B5EF4-FFF2-40B4-BE49-F238E27FC236}">
                      <a16:creationId xmlns:a16="http://schemas.microsoft.com/office/drawing/2014/main" id="{08D29487-8FEF-0764-2E46-34BC86313B8F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53278" y="5846399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8083626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26655-C576-E98E-7756-CE9C133FB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BA2352-1ABB-3D60-EDE2-0CC66A869554}"/>
              </a:ext>
            </a:extLst>
          </p:cNvPr>
          <p:cNvSpPr txBox="1"/>
          <p:nvPr/>
        </p:nvSpPr>
        <p:spPr>
          <a:xfrm>
            <a:off x="2449167" y="991754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ستنجزون النشاط 3  ص 15 : أتمموا الجمل بكتابة الكلمة المناسبة.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0046C9-3DD0-461C-40FF-1B0DA1216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13" name="Image 1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2186D4F5-5C8A-AEEA-AABA-E5DBB12C7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4" t="60585" r="11710" b="19702"/>
          <a:stretch>
            <a:fillRect/>
          </a:stretch>
        </p:blipFill>
        <p:spPr>
          <a:xfrm>
            <a:off x="167342" y="3886200"/>
            <a:ext cx="13173484" cy="444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73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1A0B9-0C54-1F14-7DB4-843DB3871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84F47A7-9737-B478-3571-B1DF3BB858E1}"/>
              </a:ext>
            </a:extLst>
          </p:cNvPr>
          <p:cNvSpPr txBox="1"/>
          <p:nvPr/>
        </p:nvSpPr>
        <p:spPr>
          <a:xfrm>
            <a:off x="2370934" y="852515"/>
            <a:ext cx="1021924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صححوا.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يتجول الأستاذ بين الصفوف ويتفقد عمل المتعلمين.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CA0FFD7-C8F6-F1DB-B8DA-F2F508BB1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6E99EE17-9E57-2E13-B04F-8A288C3AC5C4}"/>
              </a:ext>
            </a:extLst>
          </p:cNvPr>
          <p:cNvGrpSpPr/>
          <p:nvPr/>
        </p:nvGrpSpPr>
        <p:grpSpPr>
          <a:xfrm>
            <a:off x="167342" y="3886200"/>
            <a:ext cx="13173484" cy="4448908"/>
            <a:chOff x="167342" y="3886200"/>
            <a:chExt cx="13173484" cy="4448908"/>
          </a:xfrm>
        </p:grpSpPr>
        <p:pic>
          <p:nvPicPr>
            <p:cNvPr id="4" name="Image 3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96761EA3-AEE6-B076-DA82-0CD429D09A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64" t="60585" r="11710" b="19702"/>
            <a:stretch>
              <a:fillRect/>
            </a:stretch>
          </p:blipFill>
          <p:spPr>
            <a:xfrm>
              <a:off x="167342" y="3886200"/>
              <a:ext cx="13173484" cy="4448908"/>
            </a:xfrm>
            <a:prstGeom prst="rect">
              <a:avLst/>
            </a:prstGeom>
          </p:spPr>
        </p:pic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7617401-C77F-D8AC-2292-C32638D4FCF0}"/>
                </a:ext>
              </a:extLst>
            </p:cNvPr>
            <p:cNvSpPr/>
            <p:nvPr/>
          </p:nvSpPr>
          <p:spPr>
            <a:xfrm>
              <a:off x="1350209" y="4958650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الْكَواكِبِ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8440230-5F9F-B1AE-DE67-92FA79721E89}"/>
                </a:ext>
              </a:extLst>
            </p:cNvPr>
            <p:cNvSpPr/>
            <p:nvPr/>
          </p:nvSpPr>
          <p:spPr>
            <a:xfrm>
              <a:off x="4710506" y="7351544"/>
              <a:ext cx="2232838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000" b="1" dirty="0">
                  <a:solidFill>
                    <a:srgbClr val="FF0000"/>
                  </a:solidFill>
                </a:rPr>
                <a:t>اَلطّابِعَةُ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99C0B7F0-61D0-043A-4AD0-D3E733F3D903}"/>
                </a:ext>
              </a:extLst>
            </p:cNvPr>
            <p:cNvSpPr/>
            <p:nvPr/>
          </p:nvSpPr>
          <p:spPr>
            <a:xfrm>
              <a:off x="4008207" y="6169512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الْفيروساتِ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37237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BF953-D760-DEE5-B76B-E769F5488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2869668-8872-169F-30BB-6320A64C33DA}"/>
              </a:ext>
            </a:extLst>
          </p:cNvPr>
          <p:cNvSpPr txBox="1"/>
          <p:nvPr/>
        </p:nvSpPr>
        <p:spPr>
          <a:xfrm>
            <a:off x="2658138" y="870269"/>
            <a:ext cx="1021924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الجمل؟ 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يتناوب المتعلمون على قراءة الجمل.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F3BEB2-514D-9B09-3E06-C76219F27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DDC8409-80F7-1AC2-9866-7B2A7148A08F}"/>
              </a:ext>
            </a:extLst>
          </p:cNvPr>
          <p:cNvGrpSpPr/>
          <p:nvPr/>
        </p:nvGrpSpPr>
        <p:grpSpPr>
          <a:xfrm>
            <a:off x="167342" y="3886200"/>
            <a:ext cx="13173484" cy="4448908"/>
            <a:chOff x="167342" y="3886200"/>
            <a:chExt cx="13173484" cy="4448908"/>
          </a:xfrm>
        </p:grpSpPr>
        <p:pic>
          <p:nvPicPr>
            <p:cNvPr id="7" name="Image 6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21F9AA31-3E76-0A50-729A-2B039D687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64" t="60585" r="11710" b="19702"/>
            <a:stretch>
              <a:fillRect/>
            </a:stretch>
          </p:blipFill>
          <p:spPr>
            <a:xfrm>
              <a:off x="167342" y="3886200"/>
              <a:ext cx="13173484" cy="4448908"/>
            </a:xfrm>
            <a:prstGeom prst="rect">
              <a:avLst/>
            </a:prstGeom>
          </p:spPr>
        </p:pic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531460F-7A2F-5B08-9DAC-77236F8BCB71}"/>
                </a:ext>
              </a:extLst>
            </p:cNvPr>
            <p:cNvSpPr/>
            <p:nvPr/>
          </p:nvSpPr>
          <p:spPr>
            <a:xfrm>
              <a:off x="1350209" y="4958650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الْكَواكِبِ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F83DAC0B-A511-6C72-869D-449E6194AAA6}"/>
                </a:ext>
              </a:extLst>
            </p:cNvPr>
            <p:cNvSpPr/>
            <p:nvPr/>
          </p:nvSpPr>
          <p:spPr>
            <a:xfrm>
              <a:off x="4710506" y="7351544"/>
              <a:ext cx="2232838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000" b="1" dirty="0">
                  <a:solidFill>
                    <a:srgbClr val="FF0000"/>
                  </a:solidFill>
                </a:rPr>
                <a:t>اَلطّابِعَةُ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282FC6C-24B5-E0ED-68D1-18BC5A9DF870}"/>
                </a:ext>
              </a:extLst>
            </p:cNvPr>
            <p:cNvSpPr/>
            <p:nvPr/>
          </p:nvSpPr>
          <p:spPr>
            <a:xfrm>
              <a:off x="4008207" y="6169512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الْفيروساتِ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5722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58936" y="5143500"/>
            <a:ext cx="10577866" cy="3224872"/>
            <a:chOff x="2182274" y="5143500"/>
            <a:chExt cx="9354529" cy="2379004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82274" y="5143500"/>
              <a:ext cx="9354529" cy="1509008"/>
              <a:chOff x="3324720" y="5038743"/>
              <a:chExt cx="9354529" cy="1509008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المهن والحرف؛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24720" y="6070949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كلمات بدقة وسرعة.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7045702"/>
              <a:ext cx="8547581" cy="47680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كلمات وجملا.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0" y="763938"/>
            <a:ext cx="12496801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انجزوا النشاط 4  ص 15 : المطلوب نقل الجمل على الدفاتر.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algn="r" rtl="1">
              <a:defRPr/>
            </a:pPr>
            <a:r>
              <a:rPr lang="ar-MA" sz="2400" b="1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ينمذج</a:t>
            </a:r>
            <a:r>
              <a:rPr lang="ar-MA" sz="24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الأستاذ طريقة نقل المقاطع و الكلمات ثم يتجول بين الصفوف لمراقبة إنجازات المتعلمين وتقديم الدعم اللازم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يسمح بإتمام النشاط في المنزل إن تعذر إتمامه خلال الحصة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0CF6F-2FC0-8BD3-A9CD-E3505D053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793" y="526310"/>
            <a:ext cx="1744331" cy="1737140"/>
          </a:xfrm>
          <a:prstGeom prst="rect">
            <a:avLst/>
          </a:prstGeom>
        </p:spPr>
      </p:pic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23692934-88C9-13CB-DE17-AF7C7FFED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5" t="81622" r="11384" b="7391"/>
          <a:stretch>
            <a:fillRect/>
          </a:stretch>
        </p:blipFill>
        <p:spPr>
          <a:xfrm>
            <a:off x="319471" y="4037074"/>
            <a:ext cx="13077057" cy="234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1EB50-D7E6-2F03-E2D2-06793AD07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4F4C6F53-1B51-9AEE-A8A6-2FD71F7B3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141F5FD-40CE-9AC5-E53D-7675CD1450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E19ED4C-277D-6F79-A3E2-93AFDE056CE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9075813-82A6-200D-5483-95DB35E75E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84DC752-35EE-4843-1FEA-7A24B8111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F267A601-8BB5-43C2-11E8-A60AAD0F82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ar-MA" dirty="0"/>
              <a:t>لعبة  تيك تاك</a:t>
            </a:r>
            <a:endParaRPr lang="es-ES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DE7B4E99-EDFA-55DD-15F8-4EBA35EE70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ar-MA" dirty="0"/>
              <a:t>5</a:t>
            </a:r>
            <a:endParaRPr lang="es-ES" dirty="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0A3B6C26-F85C-528B-EAA3-35B41B3AF00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9192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A84330-F9EA-6409-4667-382ECF276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227818"/>
              </p:ext>
            </p:extLst>
          </p:nvPr>
        </p:nvGraphicFramePr>
        <p:xfrm>
          <a:off x="2423160" y="3368040"/>
          <a:ext cx="8503920" cy="46482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717229">
                  <a:extLst>
                    <a:ext uri="{9D8B030D-6E8A-4147-A177-3AD203B41FA5}">
                      <a16:colId xmlns:a16="http://schemas.microsoft.com/office/drawing/2014/main" val="951696493"/>
                    </a:ext>
                  </a:extLst>
                </a:gridCol>
                <a:gridCol w="2952051">
                  <a:extLst>
                    <a:ext uri="{9D8B030D-6E8A-4147-A177-3AD203B41FA5}">
                      <a16:colId xmlns:a16="http://schemas.microsoft.com/office/drawing/2014/main" val="4101381032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1010418091"/>
                    </a:ext>
                  </a:extLst>
                </a:gridCol>
              </a:tblGrid>
              <a:tr h="1549400">
                <a:tc>
                  <a:txBody>
                    <a:bodyPr/>
                    <a:lstStyle/>
                    <a:p>
                      <a:pPr algn="ctr"/>
                      <a:r>
                        <a:rPr lang="ar-MA" sz="6000" b="1" dirty="0">
                          <a:solidFill>
                            <a:srgbClr val="FF0000"/>
                          </a:solidFill>
                        </a:rPr>
                        <a:t>قِطٌّ</a:t>
                      </a:r>
                      <a:endParaRPr lang="es-ES" sz="5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6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قِطٌّ</a:t>
                      </a:r>
                      <a:endParaRPr lang="es-E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6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قِطٌّ</a:t>
                      </a:r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1666411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5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رُمْحٌ</a:t>
                      </a:r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4788368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pPr algn="ctr"/>
                      <a:r>
                        <a:rPr kumimoji="0" lang="ar-MA" sz="5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رُمْحٌ</a:t>
                      </a:r>
                      <a:endParaRPr lang="es-ES" sz="4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2274603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6F7D5A1F-F52B-3DE0-D082-7B09AA40CDB9}"/>
              </a:ext>
            </a:extLst>
          </p:cNvPr>
          <p:cNvCxnSpPr>
            <a:cxnSpLocks/>
          </p:cNvCxnSpPr>
          <p:nvPr/>
        </p:nvCxnSpPr>
        <p:spPr>
          <a:xfrm flipH="1">
            <a:off x="3147646" y="4191000"/>
            <a:ext cx="6998677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23FE83B-7AE8-9B92-018C-41578022B2DB}"/>
              </a:ext>
            </a:extLst>
          </p:cNvPr>
          <p:cNvSpPr/>
          <p:nvPr/>
        </p:nvSpPr>
        <p:spPr>
          <a:xfrm>
            <a:off x="791308" y="794613"/>
            <a:ext cx="11262333" cy="1123712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سوف نلعب اليوم لعبة تيك تاك، سألعب مع صديقكم وأنتم ستفعلون مثلنا على الألواح.</a:t>
            </a:r>
          </a:p>
          <a:p>
            <a:pPr algn="r" rtl="1"/>
            <a:r>
              <a:rPr lang="ar-MA" sz="2800" i="1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8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اللعبة  على السبورة ثم يطلب من المتعلمين رسم الشبكة على الورقة واللعب في ثنائيات، يتم الاشتغال بالكلمات.</a:t>
            </a:r>
            <a:endParaRPr lang="es-ES" sz="28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9791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الصفحة4 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الكلمات على الصفحة 15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أتمم كتابة الجمل الواردة في النشاط رقم4 على دفتري بخط جميل ثم أقرؤها؛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7697809-835A-C9D3-16B5-1F473A73F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581" y="2350874"/>
            <a:ext cx="5159030" cy="73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0" y="948886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لأنشودة يا معلمي.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52FD915-5A7F-7111-01AC-F4DC969AB8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8" b="89711" l="9551" r="98034">
                        <a14:foregroundMark x1="31461" y1="18650" x2="21629" y2="24116"/>
                        <a14:foregroundMark x1="21629" y1="24116" x2="17135" y2="40836"/>
                        <a14:foregroundMark x1="17135" y1="40836" x2="21910" y2="53698"/>
                        <a14:foregroundMark x1="21910" y1="53698" x2="22753" y2="70096"/>
                        <a14:foregroundMark x1="22753" y1="70096" x2="21910" y2="74598"/>
                        <a14:foregroundMark x1="42978" y1="19936" x2="44101" y2="28296"/>
                        <a14:foregroundMark x1="51124" y1="22186" x2="50843" y2="32476"/>
                        <a14:foregroundMark x1="43820" y1="36334" x2="43820" y2="39871"/>
                        <a14:foregroundMark x1="48596" y1="39228" x2="47191" y2="49518"/>
                        <a14:foregroundMark x1="33708" y1="86817" x2="33708" y2="86817"/>
                        <a14:foregroundMark x1="58708" y1="45981" x2="58708" y2="45981"/>
                        <a14:foregroundMark x1="94101" y1="23794" x2="94101" y2="23794"/>
                        <a14:foregroundMark x1="98034" y1="26688" x2="98034" y2="26688"/>
                        <a14:foregroundMark x1="34831" y1="16720" x2="27247" y2="12862"/>
                        <a14:foregroundMark x1="27247" y1="12862" x2="15730" y2="18328"/>
                        <a14:foregroundMark x1="15730" y1="18328" x2="24719" y2="68489"/>
                        <a14:foregroundMark x1="29494" y1="47910" x2="29494" y2="75884"/>
                        <a14:foregroundMark x1="71067" y1="89389" x2="71067" y2="89389"/>
                        <a14:foregroundMark x1="78933" y1="89711" x2="78933" y2="897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117" y="682614"/>
            <a:ext cx="1382738" cy="1207954"/>
          </a:xfrm>
          <a:prstGeom prst="rect">
            <a:avLst/>
          </a:prstGeom>
        </p:spPr>
      </p:pic>
      <p:pic>
        <p:nvPicPr>
          <p:cNvPr id="4" name="أنشودة يا معلمي">
            <a:hlinkClick r:id="" action="ppaction://media"/>
            <a:extLst>
              <a:ext uri="{FF2B5EF4-FFF2-40B4-BE49-F238E27FC236}">
                <a16:creationId xmlns:a16="http://schemas.microsoft.com/office/drawing/2014/main" id="{1A54E6C5-06D7-5B6B-2FD9-50E815E9399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2117" y="2384425"/>
            <a:ext cx="12969813" cy="729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43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8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C147F-8E55-5B32-A6E1-F7CE509BA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8FE95B-1475-332E-4628-DE6B0DF0501E}"/>
              </a:ext>
            </a:extLst>
          </p:cNvPr>
          <p:cNvSpPr txBox="1"/>
          <p:nvPr/>
        </p:nvSpPr>
        <p:spPr>
          <a:xfrm>
            <a:off x="0" y="641110"/>
            <a:ext cx="12336380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رددوا مع الأنشودة</a:t>
            </a:r>
          </a:p>
          <a:p>
            <a:pPr algn="r" rtl="1">
              <a:defRPr/>
            </a:pPr>
            <a:r>
              <a:rPr lang="ar-MA" sz="36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ترديد الجزء الرابع من الأنشودة حتى يتم الحفظ.</a:t>
            </a:r>
            <a:endParaRPr lang="fr-FR" sz="36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BDC6650-1372-7AD8-4ED6-17469B82D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8" b="89711" l="9551" r="98034">
                        <a14:foregroundMark x1="31461" y1="18650" x2="21629" y2="24116"/>
                        <a14:foregroundMark x1="21629" y1="24116" x2="17135" y2="40836"/>
                        <a14:foregroundMark x1="17135" y1="40836" x2="21910" y2="53698"/>
                        <a14:foregroundMark x1="21910" y1="53698" x2="22753" y2="70096"/>
                        <a14:foregroundMark x1="22753" y1="70096" x2="21910" y2="74598"/>
                        <a14:foregroundMark x1="42978" y1="19936" x2="44101" y2="28296"/>
                        <a14:foregroundMark x1="51124" y1="22186" x2="50843" y2="32476"/>
                        <a14:foregroundMark x1="43820" y1="36334" x2="43820" y2="39871"/>
                        <a14:foregroundMark x1="48596" y1="39228" x2="47191" y2="49518"/>
                        <a14:foregroundMark x1="33708" y1="86817" x2="33708" y2="86817"/>
                        <a14:foregroundMark x1="58708" y1="45981" x2="58708" y2="45981"/>
                        <a14:foregroundMark x1="94101" y1="23794" x2="94101" y2="23794"/>
                        <a14:foregroundMark x1="98034" y1="26688" x2="98034" y2="26688"/>
                        <a14:foregroundMark x1="34831" y1="16720" x2="27247" y2="12862"/>
                        <a14:foregroundMark x1="27247" y1="12862" x2="15730" y2="18328"/>
                        <a14:foregroundMark x1="15730" y1="18328" x2="24719" y2="68489"/>
                        <a14:foregroundMark x1="29494" y1="47910" x2="29494" y2="75884"/>
                        <a14:foregroundMark x1="71067" y1="89389" x2="71067" y2="89389"/>
                        <a14:foregroundMark x1="78933" y1="89711" x2="78933" y2="897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117" y="682614"/>
            <a:ext cx="1382738" cy="120795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C42422-BB94-41EB-8DB2-B92EDB2C35B5}"/>
              </a:ext>
            </a:extLst>
          </p:cNvPr>
          <p:cNvSpPr txBox="1"/>
          <p:nvPr/>
        </p:nvSpPr>
        <p:spPr>
          <a:xfrm>
            <a:off x="2064327" y="4289465"/>
            <a:ext cx="9587345" cy="4355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buNone/>
            </a:pPr>
            <a:r>
              <a:rPr lang="ar-SA" sz="40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هَذِي عُهُودُ الله وعَهْدٌ فِي عُنُقِي *** يَدْوِي مَدَى الأيَّام بِأَنْ تَبْقَى فِي دَمِي</a:t>
            </a:r>
            <a:endParaRPr lang="ar-SA" sz="40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40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يَا مُعَلِّمِي هاكَ قَسَمِي *** لحْنٌ فِي فَمِي.. فِي فَمِي.. فِي فَمِي</a:t>
            </a:r>
            <a:endParaRPr lang="ar-SA" sz="40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28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  </a:t>
            </a:r>
            <a:endParaRPr lang="ar-SA" sz="40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9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endParaRPr lang="ar-SA" sz="40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40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هَلْ تَذْكُرُ يَا أُسْتَاذِي*** طِفْلاً بَيْنَ الأوْلاَدِ</a:t>
            </a:r>
            <a:endParaRPr lang="ar-SA" sz="40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40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فيِ الصَّفِّ الأَوَّلِ يَبْكِي *** وَيُصِيبُكَ بِالإِجْهَادِ</a:t>
            </a:r>
            <a:endParaRPr lang="ar-SA" sz="40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40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وَتُعَلِّمُهُ أَرْقَامًا *** بِالقَلَمِ والمِعْدَادْ</a:t>
            </a:r>
            <a:endParaRPr lang="ar-SA" sz="40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>
              <a:buNone/>
            </a:pPr>
            <a:r>
              <a:rPr lang="ar-SA" sz="4000" b="0" i="0" dirty="0">
                <a:solidFill>
                  <a:srgbClr val="000000"/>
                </a:solidFill>
                <a:effectLst/>
                <a:latin typeface="Microsoft Uighur" panose="02000000000000000000" pitchFamily="2" charset="-78"/>
                <a:cs typeface="Microsoft Uighur" panose="02000000000000000000" pitchFamily="2" charset="-78"/>
              </a:rPr>
              <a:t>هَا هُوَ يُحْصِي آلاَفًا *** أَفْضَالُكَ يَا أُسْتَاذْ</a:t>
            </a:r>
            <a:endParaRPr lang="ar-SA" sz="4000" b="0" i="0" dirty="0">
              <a:solidFill>
                <a:srgbClr val="7A7A7A"/>
              </a:solidFill>
              <a:effectLst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69003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B1DA3-EB2B-B41C-F05C-0B6FB92A7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F46DEA-0E95-5C8E-614D-F23A0DC1C0E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FB0551-D95C-3F43-4073-E03E3420AC09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58287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8E87C71-2106-DA07-7580-2941252532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7700" y="2555970"/>
            <a:ext cx="2871979" cy="327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476842"/>
              </p:ext>
            </p:extLst>
          </p:nvPr>
        </p:nvGraphicFramePr>
        <p:xfrm>
          <a:off x="1246909" y="1536448"/>
          <a:ext cx="11166764" cy="84700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highlight>
                            <a:srgbClr val="FFFFFF"/>
                          </a:highlight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indent="0" algn="r" rtl="1"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التحدث العفوي.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المهن والحرف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كلمات بدقة وسرعة.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تعرف الكلمات المناسبة للصور؛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 جمل بسيطة.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0249" y="3056479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71529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840554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511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2937163" y="3883828"/>
            <a:ext cx="7841673" cy="4664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اليوم: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الاستماع وأخذ الكلمة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سلوك اليوم حول الاستماع و أخذ الكلمة، انتبهوا جيدا التعليمات التالية: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978195" y="2516256"/>
            <a:ext cx="11759609" cy="708128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9CE67A-C3F8-0E5D-7EC1-A5390C66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D220A81-8B35-6599-6804-AB2728F120A9}"/>
              </a:ext>
            </a:extLst>
          </p:cNvPr>
          <p:cNvGraphicFramePr>
            <a:graphicFrameLocks noGrp="1"/>
          </p:cNvGraphicFramePr>
          <p:nvPr/>
        </p:nvGraphicFramePr>
        <p:xfrm>
          <a:off x="2402957" y="3976577"/>
          <a:ext cx="8910083" cy="3505200"/>
        </p:xfrm>
        <a:graphic>
          <a:graphicData uri="http://schemas.openxmlformats.org/drawingml/2006/table">
            <a:tbl>
              <a:tblPr rtl="1" firstRow="1" firstCol="1" bandRow="1"/>
              <a:tblGrid>
                <a:gridCol w="8910083">
                  <a:extLst>
                    <a:ext uri="{9D8B030D-6E8A-4147-A177-3AD203B41FA5}">
                      <a16:colId xmlns:a16="http://schemas.microsoft.com/office/drawing/2014/main" val="207440682"/>
                    </a:ext>
                  </a:extLst>
                </a:gridCol>
              </a:tblGrid>
              <a:tr h="3258429"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الاستماع الجيد لتعليمات أستاذي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الاستماع الجيد لأجوبة زملائي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آخذ الإذن من أستاذي برفع الأصبع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آخذ الإذن من أستاذي قبل الكلام وقبل الذهاب للمرحاض 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آخذ الإذن من زميلي لأستعمل أدواته (قلم، طباشير...)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234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3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1446</TotalTime>
  <Words>892</Words>
  <Application>Microsoft Office PowerPoint</Application>
  <PresentationFormat>Personnalisé</PresentationFormat>
  <Paragraphs>165</Paragraphs>
  <Slides>38</Slides>
  <Notes>7</Notes>
  <HiddenSlides>0</HiddenSlides>
  <MMClips>1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38</vt:i4>
      </vt:variant>
    </vt:vector>
  </HeadingPairs>
  <TitlesOfParts>
    <vt:vector size="57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Sakkal Majalla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2208</cp:revision>
  <dcterms:created xsi:type="dcterms:W3CDTF">2014-10-09T07:32:24Z</dcterms:created>
  <dcterms:modified xsi:type="dcterms:W3CDTF">2025-09-16T08:23:48Z</dcterms:modified>
</cp:coreProperties>
</file>