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46"/>
  </p:notesMasterIdLst>
  <p:handoutMasterIdLst>
    <p:handoutMasterId r:id="rId47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449" r:id="rId14"/>
    <p:sldId id="2134808515" r:id="rId15"/>
    <p:sldId id="2134808513" r:id="rId16"/>
    <p:sldId id="542" r:id="rId17"/>
    <p:sldId id="2134808534" r:id="rId18"/>
    <p:sldId id="2134808535" r:id="rId19"/>
    <p:sldId id="2134808448" r:id="rId20"/>
    <p:sldId id="2134808532" r:id="rId21"/>
    <p:sldId id="2134808474" r:id="rId22"/>
    <p:sldId id="2134808538" r:id="rId23"/>
    <p:sldId id="2134808539" r:id="rId24"/>
    <p:sldId id="2134808572" r:id="rId25"/>
    <p:sldId id="597" r:id="rId26"/>
    <p:sldId id="2134808445" r:id="rId27"/>
    <p:sldId id="2134808554" r:id="rId28"/>
    <p:sldId id="2134808573" r:id="rId29"/>
    <p:sldId id="2134808574" r:id="rId30"/>
    <p:sldId id="2134808575" r:id="rId31"/>
    <p:sldId id="2134808576" r:id="rId32"/>
    <p:sldId id="2134808579" r:id="rId33"/>
    <p:sldId id="2134808565" r:id="rId34"/>
    <p:sldId id="2134808567" r:id="rId35"/>
    <p:sldId id="2134808569" r:id="rId36"/>
    <p:sldId id="2134808510" r:id="rId37"/>
    <p:sldId id="838" r:id="rId38"/>
    <p:sldId id="2134808446" r:id="rId39"/>
    <p:sldId id="2134808501" r:id="rId40"/>
    <p:sldId id="2134808447" r:id="rId41"/>
    <p:sldId id="2134808503" r:id="rId42"/>
    <p:sldId id="2134808568" r:id="rId43"/>
    <p:sldId id="2134808553" r:id="rId44"/>
    <p:sldId id="2134808502" r:id="rId4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5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4"/>
            <p14:sldId id="2134808535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39"/>
            <p14:sldId id="2134808572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573"/>
            <p14:sldId id="2134808574"/>
            <p14:sldId id="2134808575"/>
            <p14:sldId id="2134808576"/>
            <p14:sldId id="2134808579"/>
            <p14:sldId id="2134808565"/>
            <p14:sldId id="2134808567"/>
            <p14:sldId id="2134808569"/>
            <p14:sldId id="2134808510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68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customXml" Target="../ink/ink6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5" Type="http://schemas.openxmlformats.org/officeDocument/2006/relationships/image" Target="../media/image39.png"/><Relationship Id="rId10" Type="http://schemas.openxmlformats.org/officeDocument/2006/relationships/image" Target="../media/image380.png"/><Relationship Id="rId4" Type="http://schemas.openxmlformats.org/officeDocument/2006/relationships/customXml" Target="../ink/ink1.xml"/><Relationship Id="rId9" Type="http://schemas.openxmlformats.org/officeDocument/2006/relationships/customXml" Target="../ink/ink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5.png"/><Relationship Id="rId5" Type="http://schemas.microsoft.com/office/2007/relationships/hdphoto" Target="../media/hdphoto2.wdp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839934"/>
            <a:ext cx="1637126" cy="1098572"/>
          </a:xfrm>
          <a:prstGeom prst="rect">
            <a:avLst/>
          </a:prstGeom>
        </p:spPr>
      </p:pic>
      <p:pic>
        <p:nvPicPr>
          <p:cNvPr id="7" name="Image 6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CBDA41BA-36D4-7BB3-2B42-C051073690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67" y="2388240"/>
            <a:ext cx="6223122" cy="7881996"/>
          </a:xfrm>
          <a:prstGeom prst="rect">
            <a:avLst/>
          </a:prstGeom>
        </p:spPr>
      </p:pic>
      <p:pic>
        <p:nvPicPr>
          <p:cNvPr id="9" name="Image 8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6634C72-2E02-AC01-8B58-C978FFB798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2502540"/>
            <a:ext cx="6122708" cy="775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التحدث العفوي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22A5541-6520-5EF1-CCE3-C7EED207C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7903517-A5D1-8FF7-2FF2-7BDEB3937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16" y="951614"/>
            <a:ext cx="11284674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54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D9317E-9211-19C6-9F26-0FBEA6D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هل أعجبتكم الحكاية؟ كيف كان صوتي؟ من يحكي لنا حكاية مسلية عاشها؟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المتعلمين لسرد حكاياتهم وتذيل بنفس الأسئلة: هل أعجبتكم الحكاية؟ كيف كان صوت صديقكم؟ من يحكي لنا حكاية أخرى.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 مهندس ...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7B497E2A-B9EA-5549-08B1-6EC10005D5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B1BB2185-39B2-AD3A-724F-85742B68B2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عائلة الكلمة على مخطط شمسي.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يعين الأستاذ أحد المتعلمين لاختيار الكلمة، ويكتبها وسط المخطط الشمسي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/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Soleil 2">
            <a:extLst>
              <a:ext uri="{FF2B5EF4-FFF2-40B4-BE49-F238E27FC236}">
                <a16:creationId xmlns:a16="http://schemas.microsoft.com/office/drawing/2014/main" id="{6EFE8160-E418-E251-EE98-8D25C3D00785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18A4-93E3-14F9-F051-BEEA2EAE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D4E087DC-D4FC-8546-AE21-776B16783256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1F7D0A-6EBB-2081-0AC9-8408BA174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6669CF-40CC-6577-D857-38AA67E2A01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دواء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C2B32F-6753-08EB-3E5C-EF652302ECB4}"/>
              </a:ext>
            </a:extLst>
          </p:cNvPr>
          <p:cNvSpPr txBox="1"/>
          <p:nvPr/>
        </p:nvSpPr>
        <p:spPr>
          <a:xfrm>
            <a:off x="2432202" y="703617"/>
            <a:ext cx="9931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جيدا ، ستفعلون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الكلمة الأولى من عائلة الكلمة ثم ينتدب بعض المتعلمين للبحث عن كلمات أخرى ويدونها على المخطط في السبورة الجانبية.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32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DFECF-A432-AED8-91CB-92228A982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279FE6C0-BCF0-7EBF-F01D-B414F69C1AE8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B6098F-3752-5153-FDBA-7DF64AECB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308ABD-E7CD-67A8-E7A3-C1BA061F5DC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/>
            <a:r>
              <a:rPr lang="ar-MA" sz="44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دواء</a:t>
            </a:r>
            <a:endParaRPr lang="es-ES" sz="4400" b="1" kern="0" dirty="0">
              <a:solidFill>
                <a:prstClr val="black"/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AC0024-FA04-2130-8D54-1754671BFCB2}"/>
              </a:ext>
            </a:extLst>
          </p:cNvPr>
          <p:cNvSpPr txBox="1"/>
          <p:nvPr/>
        </p:nvSpPr>
        <p:spPr>
          <a:xfrm>
            <a:off x="2447354" y="860687"/>
            <a:ext cx="993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kumimoji="0" lang="ar-MA" sz="28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انتبهوا سنوظف هذه الكلمات في جمل مفيدة شفهيا؟</a:t>
            </a:r>
          </a:p>
          <a:p>
            <a:pPr algn="r" defTabSz="685834" rtl="1">
              <a:defRPr/>
            </a:pPr>
            <a:r>
              <a:rPr lang="a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يشجع الأستاذ الإجابات الصحيحة ويصحح الخاطئة منها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FB24A9-70C4-CA7F-A0BF-54F11E5D4C27}"/>
              </a:ext>
            </a:extLst>
          </p:cNvPr>
          <p:cNvSpPr/>
          <p:nvPr/>
        </p:nvSpPr>
        <p:spPr>
          <a:xfrm>
            <a:off x="1817506" y="5274223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محرار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1EBC7BB-BA7F-79AA-BDAA-96E04797C9DD}"/>
              </a:ext>
            </a:extLst>
          </p:cNvPr>
          <p:cNvSpPr/>
          <p:nvPr/>
        </p:nvSpPr>
        <p:spPr>
          <a:xfrm>
            <a:off x="2673757" y="3381335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الحمى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F6248C-6A71-0DBC-C036-A9C36A3301EF}"/>
              </a:ext>
            </a:extLst>
          </p:cNvPr>
          <p:cNvSpPr/>
          <p:nvPr/>
        </p:nvSpPr>
        <p:spPr>
          <a:xfrm>
            <a:off x="6129337" y="2354563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مريض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C41C53-B05E-9C22-8476-77511A4230D4}"/>
              </a:ext>
            </a:extLst>
          </p:cNvPr>
          <p:cNvSpPr/>
          <p:nvPr/>
        </p:nvSpPr>
        <p:spPr>
          <a:xfrm>
            <a:off x="9185864" y="3609477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/>
            <a:r>
              <a:rPr lang="ar-MA" sz="4400" b="1" kern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مغص</a:t>
            </a:r>
            <a:endParaRPr lang="es-ES" sz="4400" b="1" kern="0" dirty="0">
              <a:solidFill>
                <a:prstClr val="black"/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4783A94-4FB2-7B39-16D6-882436D0E349}"/>
              </a:ext>
            </a:extLst>
          </p:cNvPr>
          <p:cNvSpPr/>
          <p:nvPr/>
        </p:nvSpPr>
        <p:spPr>
          <a:xfrm>
            <a:off x="9185863" y="771064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محقنة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C63C1F9-3BA5-3A5F-833F-4231E8F12A78}"/>
              </a:ext>
            </a:extLst>
          </p:cNvPr>
          <p:cNvSpPr/>
          <p:nvPr/>
        </p:nvSpPr>
        <p:spPr>
          <a:xfrm>
            <a:off x="6001747" y="8611926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وجاس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7D2A788-2FCF-230B-3129-CA202ED8E818}"/>
              </a:ext>
            </a:extLst>
          </p:cNvPr>
          <p:cNvSpPr/>
          <p:nvPr/>
        </p:nvSpPr>
        <p:spPr>
          <a:xfrm>
            <a:off x="2970031" y="769068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أسنان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237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798E071-FEE4-D7EF-C1D1-CB0112E77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6" t="20041" r="12531" b="70653"/>
          <a:stretch>
            <a:fillRect/>
          </a:stretch>
        </p:blipFill>
        <p:spPr>
          <a:xfrm>
            <a:off x="279951" y="4202723"/>
            <a:ext cx="13156097" cy="202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9121EA8-17BF-5B16-7008-3F54F04AF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6" t="20041" r="12531" b="70653"/>
          <a:stretch>
            <a:fillRect/>
          </a:stretch>
        </p:blipFill>
        <p:spPr>
          <a:xfrm>
            <a:off x="279951" y="4202723"/>
            <a:ext cx="13156097" cy="202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12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46058" y="3512352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والكتابة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62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378828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12؛ تناوب على القراءة و التصحيح مع زميلك (أحدكم يقرأ والآخر يصحح ثم تتبادلان الأدوار)..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35013B5-3966-038A-51FA-0236EE691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6" t="43504" r="12531" b="40308"/>
          <a:stretch>
            <a:fillRect/>
          </a:stretch>
        </p:blipFill>
        <p:spPr>
          <a:xfrm>
            <a:off x="279951" y="4431323"/>
            <a:ext cx="13156097" cy="351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59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ECA31A-9939-8F0D-7D80-B59111E1AD48}"/>
              </a:ext>
            </a:extLst>
          </p:cNvPr>
          <p:cNvSpPr txBox="1"/>
          <p:nvPr/>
        </p:nvSpPr>
        <p:spPr>
          <a:xfrm>
            <a:off x="2343659" y="897261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BAB6AF7-42A1-4254-2FCD-8D4A670B4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8" t="33709" r="10949" b="40471"/>
          <a:stretch>
            <a:fillRect/>
          </a:stretch>
        </p:blipFill>
        <p:spPr>
          <a:xfrm>
            <a:off x="280652" y="2654526"/>
            <a:ext cx="13154695" cy="555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362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378828" y="930200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22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2A6BA91-1B13-E971-4DB6-BAE297EB5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8" t="33709" r="10949" b="40471"/>
          <a:stretch>
            <a:fillRect/>
          </a:stretch>
        </p:blipFill>
        <p:spPr>
          <a:xfrm>
            <a:off x="280652" y="2654526"/>
            <a:ext cx="13154695" cy="55574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14:cNvPr>
              <p14:cNvContentPartPr/>
              <p14:nvPr/>
            </p14:nvContentPartPr>
            <p14:xfrm>
              <a:off x="11662093" y="7348075"/>
              <a:ext cx="1734102" cy="798513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653093" y="7339087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14:cNvPr>
              <p14:cNvContentPartPr/>
              <p14:nvPr/>
            </p14:nvContentPartPr>
            <p14:xfrm>
              <a:off x="9351488" y="7277735"/>
              <a:ext cx="1734102" cy="798513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42488" y="7268747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14:cNvPr>
              <p14:cNvContentPartPr/>
              <p14:nvPr/>
            </p14:nvContentPartPr>
            <p14:xfrm>
              <a:off x="7040883" y="7413502"/>
              <a:ext cx="1733550" cy="798513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31886" y="7404514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14:cNvPr>
              <p14:cNvContentPartPr/>
              <p14:nvPr/>
            </p14:nvContentPartPr>
            <p14:xfrm>
              <a:off x="4941569" y="7426553"/>
              <a:ext cx="1733550" cy="798513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32572" y="7417565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14:cNvPr>
              <p14:cNvContentPartPr/>
              <p14:nvPr/>
            </p14:nvContentPartPr>
            <p14:xfrm>
              <a:off x="2697317" y="4963673"/>
              <a:ext cx="1733550" cy="798513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88320" y="4954685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14:cNvPr>
              <p14:cNvContentPartPr/>
              <p14:nvPr/>
            </p14:nvContentPartPr>
            <p14:xfrm>
              <a:off x="242052" y="7312904"/>
              <a:ext cx="1733550" cy="798513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3055" y="7303916"/>
                <a:ext cx="1751184" cy="8161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12 :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اتمموا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الجمل بكتابة الكلمة المناسبة.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88E27E5-75B4-A755-AA5D-9269F8A92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4" t="60101" r="11304" b="20700"/>
          <a:stretch>
            <a:fillRect/>
          </a:stretch>
        </p:blipFill>
        <p:spPr>
          <a:xfrm>
            <a:off x="280652" y="4079631"/>
            <a:ext cx="13154695" cy="413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81AF8-2FA4-DB3D-2775-6CF800DAA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C9B56E-F8F0-D374-6BD0-846650A0AEDE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</a:t>
            </a: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يتجول الأستاذ بين الصفوف ويتفقد عمل المتعلمين.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753B2F-8D14-0B0D-747F-187DCCE7C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88FE1654-CBE1-AB57-9F68-8726A3FA0A18}"/>
              </a:ext>
            </a:extLst>
          </p:cNvPr>
          <p:cNvGrpSpPr/>
          <p:nvPr/>
        </p:nvGrpSpPr>
        <p:grpSpPr>
          <a:xfrm>
            <a:off x="280652" y="4079631"/>
            <a:ext cx="13154695" cy="4132384"/>
            <a:chOff x="280652" y="4079631"/>
            <a:chExt cx="13154695" cy="4132384"/>
          </a:xfrm>
        </p:grpSpPr>
        <p:pic>
          <p:nvPicPr>
            <p:cNvPr id="8" name="Image 7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AF058203-4B66-C755-C44D-B5242DCE9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04" t="60101" r="11304" b="20700"/>
            <a:stretch>
              <a:fillRect/>
            </a:stretch>
          </p:blipFill>
          <p:spPr>
            <a:xfrm>
              <a:off x="280652" y="4079631"/>
              <a:ext cx="13154695" cy="4132384"/>
            </a:xfrm>
            <a:prstGeom prst="rect">
              <a:avLst/>
            </a:prstGeom>
          </p:spPr>
        </p:pic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BA63A983-246B-F0BD-9673-119DD2614B67}"/>
                </a:ext>
              </a:extLst>
            </p:cNvPr>
            <p:cNvSpPr/>
            <p:nvPr/>
          </p:nvSpPr>
          <p:spPr>
            <a:xfrm>
              <a:off x="3909919" y="5102197"/>
              <a:ext cx="1591339" cy="8293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800" dirty="0">
                  <a:solidFill>
                    <a:srgbClr val="FF0000"/>
                  </a:solidFill>
                </a:rPr>
                <a:t>الْعالِمُ</a:t>
              </a: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13CD843-ADBF-8F34-61D6-7D6061F6C4CF}"/>
                </a:ext>
              </a:extLst>
            </p:cNvPr>
            <p:cNvSpPr/>
            <p:nvPr/>
          </p:nvSpPr>
          <p:spPr>
            <a:xfrm>
              <a:off x="5110305" y="6210231"/>
              <a:ext cx="1833023" cy="8293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dirty="0">
                  <a:solidFill>
                    <a:srgbClr val="FF0000"/>
                  </a:solidFill>
                </a:rPr>
                <a:t>يَتَعاوَنُ</a:t>
              </a: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80B9056-898B-0A36-7671-F927BD60F844}"/>
                </a:ext>
              </a:extLst>
            </p:cNvPr>
            <p:cNvSpPr/>
            <p:nvPr/>
          </p:nvSpPr>
          <p:spPr>
            <a:xfrm>
              <a:off x="3909918" y="7312336"/>
              <a:ext cx="1591339" cy="8293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dirty="0">
                  <a:solidFill>
                    <a:srgbClr val="FF0000"/>
                  </a:solidFill>
                </a:rPr>
                <a:t>نورٌ.</a:t>
              </a:r>
              <a:endParaRPr lang="es-E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2660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FE926-E090-35EA-2DEC-79623536F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0F6EDE4-EB87-9674-25D9-6915526AA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4E536B4-8982-11F7-8691-A6AA0F851AD9}"/>
              </a:ext>
            </a:extLst>
          </p:cNvPr>
          <p:cNvGrpSpPr/>
          <p:nvPr/>
        </p:nvGrpSpPr>
        <p:grpSpPr>
          <a:xfrm>
            <a:off x="280652" y="4079631"/>
            <a:ext cx="13154695" cy="4132384"/>
            <a:chOff x="280652" y="4079631"/>
            <a:chExt cx="13154695" cy="4132384"/>
          </a:xfrm>
        </p:grpSpPr>
        <p:pic>
          <p:nvPicPr>
            <p:cNvPr id="9" name="Image 8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AB8FA031-D8EF-56AC-09F5-AB791FE5B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04" t="60101" r="11304" b="20700"/>
            <a:stretch>
              <a:fillRect/>
            </a:stretch>
          </p:blipFill>
          <p:spPr>
            <a:xfrm>
              <a:off x="280652" y="4079631"/>
              <a:ext cx="13154695" cy="4132384"/>
            </a:xfrm>
            <a:prstGeom prst="rect">
              <a:avLst/>
            </a:prstGeom>
          </p:spPr>
        </p:pic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3FBF38-1088-1FF3-EC34-89F9DD751A6A}"/>
                </a:ext>
              </a:extLst>
            </p:cNvPr>
            <p:cNvSpPr/>
            <p:nvPr/>
          </p:nvSpPr>
          <p:spPr>
            <a:xfrm>
              <a:off x="3909919" y="5102197"/>
              <a:ext cx="1591339" cy="8293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800" dirty="0">
                  <a:solidFill>
                    <a:srgbClr val="FF0000"/>
                  </a:solidFill>
                </a:rPr>
                <a:t>الْعالِمُ</a:t>
              </a: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4C7EDF9-A141-3371-745B-ACADAE335271}"/>
                </a:ext>
              </a:extLst>
            </p:cNvPr>
            <p:cNvSpPr/>
            <p:nvPr/>
          </p:nvSpPr>
          <p:spPr>
            <a:xfrm>
              <a:off x="5110305" y="6210231"/>
              <a:ext cx="1833023" cy="8293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dirty="0">
                  <a:solidFill>
                    <a:srgbClr val="FF0000"/>
                  </a:solidFill>
                </a:rPr>
                <a:t>يَتَعاوَنُ</a:t>
              </a: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6E61011-B6D8-A2A6-D22C-7BBB7FECC8F1}"/>
                </a:ext>
              </a:extLst>
            </p:cNvPr>
            <p:cNvSpPr/>
            <p:nvPr/>
          </p:nvSpPr>
          <p:spPr>
            <a:xfrm>
              <a:off x="3909918" y="7312336"/>
              <a:ext cx="1591339" cy="8293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dirty="0">
                  <a:solidFill>
                    <a:srgbClr val="FF0000"/>
                  </a:solidFill>
                </a:rPr>
                <a:t>نورٌ.</a:t>
              </a:r>
              <a:endParaRPr lang="es-ES" dirty="0">
                <a:solidFill>
                  <a:srgbClr val="FF0000"/>
                </a:solidFill>
              </a:endParaRP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D3DACDC9-BE23-1205-7F46-DA946F3EA7C7}"/>
              </a:ext>
            </a:extLst>
          </p:cNvPr>
          <p:cNvSpPr txBox="1"/>
          <p:nvPr/>
        </p:nvSpPr>
        <p:spPr>
          <a:xfrm>
            <a:off x="2361245" y="1113206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</a:t>
            </a:r>
          </a:p>
        </p:txBody>
      </p:sp>
    </p:spTree>
    <p:extLst>
      <p:ext uri="{BB962C8B-B14F-4D97-AF65-F5344CB8AC3E}">
        <p14:creationId xmlns:p14="http://schemas.microsoft.com/office/powerpoint/2010/main" val="3840230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12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FEB68B1-3504-1342-3D86-210C62838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4" t="80838" r="10998" b="6091"/>
          <a:stretch>
            <a:fillRect/>
          </a:stretch>
        </p:blipFill>
        <p:spPr>
          <a:xfrm>
            <a:off x="254626" y="4519247"/>
            <a:ext cx="13206748" cy="281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القفز على الكلمات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الكلمات. ،ينطق المتعلم الكلمة و يوظفها في جملة مفيدة.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337047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12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F9490E0-29FD-74B9-F7F1-A5FBC47C11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73" y="2350874"/>
            <a:ext cx="6228236" cy="78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0" y="948886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لأنشودة يا معلمي.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2FD915-5A7F-7111-01AC-F4DC969AB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  <p:pic>
        <p:nvPicPr>
          <p:cNvPr id="4" name="أنشودة يا معلمي">
            <a:hlinkClick r:id="" action="ppaction://media"/>
            <a:extLst>
              <a:ext uri="{FF2B5EF4-FFF2-40B4-BE49-F238E27FC236}">
                <a16:creationId xmlns:a16="http://schemas.microsoft.com/office/drawing/2014/main" id="{1A54E6C5-06D7-5B6B-2FD9-50E815E939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117" y="2384425"/>
            <a:ext cx="12969813" cy="729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147F-8E55-5B32-A6E1-F7CE509B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FE95B-1475-332E-4628-DE6B0DF0501E}"/>
              </a:ext>
            </a:extLst>
          </p:cNvPr>
          <p:cNvSpPr txBox="1"/>
          <p:nvPr/>
        </p:nvSpPr>
        <p:spPr>
          <a:xfrm>
            <a:off x="0" y="641110"/>
            <a:ext cx="12336380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رددوا مع الأنشودة</a:t>
            </a:r>
          </a:p>
          <a:p>
            <a:pPr algn="r" rtl="1">
              <a:defRPr/>
            </a:pPr>
            <a:r>
              <a:rPr lang="ar-MA" sz="36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الجزء الأول من الأنشودة حتى يتم الحفظ.</a:t>
            </a:r>
            <a:endParaRPr lang="fr-FR" sz="36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DC6650-1372-7AD8-4ED6-17469B82D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C42422-BB94-41EB-8DB2-B92EDB2C35B5}"/>
              </a:ext>
            </a:extLst>
          </p:cNvPr>
          <p:cNvSpPr txBox="1"/>
          <p:nvPr/>
        </p:nvSpPr>
        <p:spPr>
          <a:xfrm>
            <a:off x="1524000" y="3799665"/>
            <a:ext cx="1066800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هَذِي عُهُودُ الله وعَهْدٌ فِي عُنُقِي *** يَدْوِي مَدَى الأيَّام بِأَنْ تَبْقَى فِي دَمِي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يَا مُعَلِّمِي هاكَ قَسَمِي *** لحْنٌ فِي فَمِي.. فِي فَمِي.. فِي فَمِي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32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 err="1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ﻫَيَّا</a:t>
            </a:r>
            <a:r>
              <a:rPr lang="ar-SA" sz="4400" b="0" i="0" dirty="0">
                <a:solidFill>
                  <a:srgbClr val="7A7A7A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نَحْوَ الأَقْلاَمْ *** لنُبَدِّدَ كُلَّ ظَلاَمْ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وَبِنُورِ الحِبْرِ الأَزْرَقْ *** نَرْسُمُ أَجْمَلَ أَحْلاَمْ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وَنَخُطُّ حروفا بَيْضَاءْ *** ثُمَّ نَحْمِلُ أَعْلاَمْ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لِرَسُلِ العِلْمِ نُحَيِّ *** وَنُغَنِّي فِي الأيَّامْ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39358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0120" y="2530549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566348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كتابة الجمل بالكلمات المناسبة؛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كتابة:إملاء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على الألواح /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23936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0249" y="593788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0249" y="8051884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6232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</a:t>
            </a:r>
          </a:p>
          <a:p>
            <a:pPr lvl="0" algn="ctr" rtl="1"/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دلالات الأيقونات التوجيهية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دلالات الأيقونات التي سنوظفها في دروسنا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80411" y="3785191"/>
            <a:ext cx="9407236" cy="199677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كل أيقونة تعبر عن سلوك معين؛ لاحظوا جيدا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919</Words>
  <Application>Microsoft Office PowerPoint</Application>
  <PresentationFormat>Personnalisé</PresentationFormat>
  <Paragraphs>170</Paragraphs>
  <Slides>40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40</vt:i4>
      </vt:variant>
    </vt:vector>
  </HeadingPairs>
  <TitlesOfParts>
    <vt:vector size="5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2204</cp:revision>
  <dcterms:created xsi:type="dcterms:W3CDTF">2014-10-09T07:32:24Z</dcterms:created>
  <dcterms:modified xsi:type="dcterms:W3CDTF">2025-09-16T08:17:01Z</dcterms:modified>
</cp:coreProperties>
</file>