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8"/>
  </p:notesMasterIdLst>
  <p:handoutMasterIdLst>
    <p:handoutMasterId r:id="rId59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72" r:id="rId11"/>
    <p:sldId id="2134808454" r:id="rId12"/>
    <p:sldId id="2134808687" r:id="rId13"/>
    <p:sldId id="2134808690" r:id="rId14"/>
    <p:sldId id="2134808708" r:id="rId15"/>
    <p:sldId id="2134808691" r:id="rId16"/>
    <p:sldId id="2134808617" r:id="rId17"/>
    <p:sldId id="2134808620" r:id="rId18"/>
    <p:sldId id="2134808532" r:id="rId19"/>
    <p:sldId id="2134808585" r:id="rId20"/>
    <p:sldId id="2134808586" r:id="rId21"/>
    <p:sldId id="2134808587" r:id="rId22"/>
    <p:sldId id="2134808709" r:id="rId23"/>
    <p:sldId id="2134808710" r:id="rId24"/>
    <p:sldId id="2134808711" r:id="rId25"/>
    <p:sldId id="2134808712" r:id="rId26"/>
    <p:sldId id="2134808713" r:id="rId27"/>
    <p:sldId id="2134808714" r:id="rId28"/>
    <p:sldId id="2134808715" r:id="rId29"/>
    <p:sldId id="2134808716" r:id="rId30"/>
    <p:sldId id="2134808717" r:id="rId31"/>
    <p:sldId id="2134808725" r:id="rId32"/>
    <p:sldId id="2134808726" r:id="rId33"/>
    <p:sldId id="2134808727" r:id="rId34"/>
    <p:sldId id="2134808448" r:id="rId35"/>
    <p:sldId id="2134808539" r:id="rId36"/>
    <p:sldId id="2134808474" r:id="rId37"/>
    <p:sldId id="2134808468" r:id="rId38"/>
    <p:sldId id="2134808469" r:id="rId39"/>
    <p:sldId id="597" r:id="rId40"/>
    <p:sldId id="2134808653" r:id="rId41"/>
    <p:sldId id="2134808678" r:id="rId42"/>
    <p:sldId id="2134808723" r:id="rId43"/>
    <p:sldId id="2134808689" r:id="rId44"/>
    <p:sldId id="2134808661" r:id="rId45"/>
    <p:sldId id="2134808700" r:id="rId46"/>
    <p:sldId id="2134808701" r:id="rId47"/>
    <p:sldId id="2134808669" r:id="rId48"/>
    <p:sldId id="2134808680" r:id="rId49"/>
    <p:sldId id="2134808724" r:id="rId50"/>
    <p:sldId id="2134808664" r:id="rId51"/>
    <p:sldId id="2134808705" r:id="rId52"/>
    <p:sldId id="2134808706" r:id="rId53"/>
    <p:sldId id="2134808501" r:id="rId54"/>
    <p:sldId id="2134808561" r:id="rId55"/>
    <p:sldId id="2134808503" r:id="rId56"/>
    <p:sldId id="2134808502" r:id="rId5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72"/>
          </p14:sldIdLst>
        </p14:section>
        <p14:section name="افتتاح الحصة" id="{B4CCA7F9-F5CC-4171-9420-75CE68236B45}">
          <p14:sldIdLst>
            <p14:sldId id="2134808454"/>
            <p14:sldId id="2134808687"/>
            <p14:sldId id="2134808690"/>
            <p14:sldId id="2134808708"/>
          </p14:sldIdLst>
        </p14:section>
        <p14:section name="نشاط اعتيادي" id="{3822E05A-48B7-466A-9806-AC1514DAD3AF}">
          <p14:sldIdLst>
            <p14:sldId id="2134808691"/>
            <p14:sldId id="2134808617"/>
            <p14:sldId id="2134808620"/>
            <p14:sldId id="2134808532"/>
            <p14:sldId id="2134808585"/>
            <p14:sldId id="2134808586"/>
            <p14:sldId id="2134808587"/>
            <p14:sldId id="2134808709"/>
            <p14:sldId id="2134808710"/>
            <p14:sldId id="2134808711"/>
            <p14:sldId id="2134808712"/>
            <p14:sldId id="2134808713"/>
            <p14:sldId id="2134808714"/>
            <p14:sldId id="2134808715"/>
            <p14:sldId id="2134808716"/>
            <p14:sldId id="2134808717"/>
            <p14:sldId id="2134808725"/>
            <p14:sldId id="2134808726"/>
            <p14:sldId id="2134808727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  <p14:sldId id="2134808468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653"/>
            <p14:sldId id="2134808678"/>
            <p14:sldId id="2134808723"/>
            <p14:sldId id="2134808689"/>
            <p14:sldId id="2134808661"/>
            <p14:sldId id="2134808700"/>
            <p14:sldId id="2134808701"/>
            <p14:sldId id="2134808669"/>
            <p14:sldId id="2134808680"/>
            <p14:sldId id="2134808724"/>
            <p14:sldId id="2134808664"/>
          </p14:sldIdLst>
        </p14:section>
        <p14:section name="ألعاب" id="{66953B43-0502-40BE-9D9D-49C14FC1791C}">
          <p14:sldIdLst>
            <p14:sldId id="2134808705"/>
            <p14:sldId id="2134808706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  <p:cmAuthor id="2" name="OMKELTOUM EL MADANI" initials="OE" lastIdx="1" clrIdx="1">
    <p:extLst>
      <p:ext uri="{19B8F6BF-5375-455C-9EA6-DF929625EA0E}">
        <p15:presenceInfo xmlns:p15="http://schemas.microsoft.com/office/powerpoint/2012/main" userId="dacd0b67ec2b3d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1B1B1B"/>
    <a:srgbClr val="D4EAF3"/>
    <a:srgbClr val="10147E"/>
    <a:srgbClr val="8A0000"/>
    <a:srgbClr val="006DB4"/>
    <a:srgbClr val="E74C3C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3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555" y="5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r" defTabSz="685834" rtl="1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fr-FR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4400" b="1" dirty="0">
                    <a:solidFill>
                      <a:srgbClr val="FFFF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9</a:t>
                </a:r>
                <a:endParaRPr lang="en-US" sz="4400" b="1" dirty="0">
                  <a:solidFill>
                    <a:srgbClr val="FFFF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FF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FF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244436" y="1003861"/>
            <a:ext cx="102939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 أحافظ على النظافة والنظام في مدرستي؟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585854" y="2600496"/>
            <a:ext cx="8818492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أُساعِدُ في تَرْتيبُ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ٱلطّاوِلاتِ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وَٱلْكَراسي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بَعْدَ كُلِّ حِصَّةٍ؛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أَرْمي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ٱلنُّفاياتِ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ٱلسَّلَّةِ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أُحافِظُ عَلى  نَظافَةِ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ٱلدَّفاتِرِ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وَٱلْكُتُبِ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أَحْرِصُ عَلى نَظافَةِ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ٱلْهِنْدامِ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وَٱلنَّظافَةِ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ٱلشَّخْصِيَّةِ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أَحْتَرِمُ وَأَلْتَزِمُ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بِٱلْقانونِ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ٱلدّاخِلِيِّ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لِلْمَدْرَسَةِ وَأَلْتَزِمُ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بِٱلنِّظامِ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7" name="Image 6" descr="Une image contenant meubles, dessin humoristique, chaise, table&#10;&#10;Le contenu généré par l’IA peut être incorrect.">
            <a:extLst>
              <a:ext uri="{FF2B5EF4-FFF2-40B4-BE49-F238E27FC236}">
                <a16:creationId xmlns:a16="http://schemas.microsoft.com/office/drawing/2014/main" id="{A268EC98-20A0-E3F4-D153-7F21E84BAD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05" y="6261914"/>
            <a:ext cx="2481903" cy="2056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FC817BCC-01D6-56E8-3C56-4D7049E616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05" y="2087889"/>
            <a:ext cx="2481903" cy="20564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10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9B4AC380-CAA3-B199-1A33-870096E98C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06" y="4262480"/>
            <a:ext cx="2481902" cy="20564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meubles, table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06471B1-BA87-70C5-9B80-F7B6145EB0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05" y="8230566"/>
            <a:ext cx="2481903" cy="2056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792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285112" y="92787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وفهمها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46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69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2036619" y="834086"/>
            <a:ext cx="115131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8AC1A7A-7F62-555C-3971-F80AC6DC6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795128"/>
              </p:ext>
            </p:extLst>
          </p:nvPr>
        </p:nvGraphicFramePr>
        <p:xfrm>
          <a:off x="3779820" y="4478481"/>
          <a:ext cx="6156360" cy="254828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052120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لَوْحَةࣱ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زَخْرَفَةࣱ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قَرَأَ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أَلْوانࣱ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رَسَمَ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اَلزَّرْقاءُ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86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93474" y="668398"/>
            <a:ext cx="12183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lvl="0" algn="r" defTabSz="1074738" rtl="1"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يقرأ.</a:t>
            </a:r>
          </a:p>
          <a:p>
            <a:r>
              <a:rPr lang="ar-MA" b="0" i="1" dirty="0"/>
              <a:t>ينتدب الأستاذ بعض التلاميذ لقراءة الكلمات.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E29158-E657-53FB-22BF-A43469F69B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951901"/>
              </p:ext>
            </p:extLst>
          </p:nvPr>
        </p:nvGraphicFramePr>
        <p:xfrm>
          <a:off x="3779820" y="4478481"/>
          <a:ext cx="6156360" cy="254828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052120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قَويࣱّ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غَنِيࣱّ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تَشاجَرَ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شُجاعࣱ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أَحَبَّ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شَديدࣱ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86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1136073" y="1082676"/>
            <a:ext cx="1197342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lvl="0" algn="r" defTabSz="1074738" rtl="1"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1" algn="r" rtl="1"/>
            <a:r>
              <a:rPr lang="ar-MA" sz="3200" b="1" dirty="0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سأملي عليكم هذه الكلمات.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BABE81E-E859-46D2-85C5-E65530296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150" y="2556982"/>
            <a:ext cx="8683700" cy="663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قرأ.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noProof="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قَرَأَ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8C3CA-09C6-CF1A-FA82-B82B99603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05C33F-01D8-3614-8918-1270D2E1F085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أَلوان.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6EA65E2-DEA8-E7C5-456E-8084F18848C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2666AEA-C2D4-7A2C-BCB7-462A34AB0B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0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F996C-E885-6C6B-93C9-A399092F8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688AF80-18B4-DBBF-F9B7-0A88F7C3DB68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C6096B4-2BC5-7B48-8C5E-8575A7F8F7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E125E4C-7F92-BF49-64C0-15989ED24BC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07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331A3-14D0-5A87-53EC-6C64AAD3F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8D8977-2118-4E0C-2843-5B6C274981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664F0B7-733D-184A-F5D0-C86B1184F475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17BEBF9-004F-761A-D0ED-A14FB103E4AD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noProof="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أَلْوانࣱ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F18019E-6B86-7E86-4D05-9825AFED3D42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420175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85599-CA73-7E34-B3ED-434AA0686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790F8B-2B08-8154-2CD5-CF49C0DFAC72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لوحة.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48CBDB-6309-53ED-8AE5-6B35A2EC19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A608466-AB4B-AAD9-A405-5D7EDDA317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6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62295-B3CA-B1E4-45C7-697DB5554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8368D92-91C0-4B9F-501C-F8DC3465FA84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238C27-2895-9938-572C-A92C876551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AD7E57A-6499-8C23-05FB-83CC82FCA73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768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E2D1C-66EC-5A89-83B3-9DBEC91D5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9050350-6D80-13F8-AC0E-B3F33B1538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E4E6DAA-3416-2869-E1EC-56F0B7C2F5D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6624745-5C49-C2C2-F1A1-D63C4F58E3EC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لَوْحَةࣱ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B19AE7E-F27A-FDA3-7E45-A11096AA8F91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0168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AD0E8-1E88-D855-E171-42BE5AB44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1ED629A-61CC-2A3C-2DFB-D45C2B376461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زخرفة.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F26ED15-0DC9-DF17-DA7B-5E70CBF0A41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EB057AE-41A2-C94A-FD7E-5909BDEB44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2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6D237-8A34-597C-4047-F79A5802F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3BBC78-726C-7942-CF41-B52D9FAD0EC7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BF9C19E-243E-52C8-34BB-695BD8D78A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B20B631-0653-15EF-983F-AA37F687794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366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8D2F2-BFCD-1577-0110-EBE956F66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39A7F0F-510F-E13D-43E7-B57273D10E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222049A-198B-E4F7-B4C3-990B773934A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7D7D58D-1D83-8D3D-8B68-5917C2D38AA0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زَخْرَفَةࣱ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97A1E19-50EC-0865-3F9C-C6134639492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34918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EC3D4-2B4C-78F6-78D0-36F4DEE84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699515-FAB2-6777-ADD9-703AB15DE2EE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رسم.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82B7A45-1CB2-7BAA-65B3-12B2C46FB5A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1AC7BE0-EE12-4E97-4DE4-0C64C6721E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9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7AC0B-F135-9841-E595-66CE4E772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47334EB-5C9E-09B3-5779-9B05DAB71A1B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CCB720D-5CD0-CF83-E5BC-C14EE622CC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0B050C0-6B66-667B-83F9-CCB1C476DB1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966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69556"/>
            <a:chOff x="2191897" y="5143500"/>
            <a:chExt cx="9344906" cy="2369556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بالهوايات؛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وفهمها ونقلها؛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66725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7601F-CE26-B9A2-5C01-F421BE690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CD2EFC7-8405-927D-521E-5487597606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9B70B20-AB90-A183-7118-A3745A4E2DA1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45D5F77C-CAA0-2677-03CB-0CD79A0CBC02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noProof="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رَسَمَ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738D32C-3CB6-8464-2F60-49BE525E3BC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190631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هواياتي.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149928" y="89866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واحدة، ثم أركب الكلمة في جملة.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2AF5010A-40E2-CC9F-9AF7-2AA86FA707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20645" r="9953" b="11659"/>
          <a:stretch>
            <a:fillRect/>
          </a:stretch>
        </p:blipFill>
        <p:spPr>
          <a:xfrm>
            <a:off x="3120129" y="2301187"/>
            <a:ext cx="7475742" cy="798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34087"/>
            <a:ext cx="1217012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7345A77E-5A4F-FEB9-705D-7E442A1507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20645" r="9953" b="11659"/>
          <a:stretch>
            <a:fillRect/>
          </a:stretch>
        </p:blipFill>
        <p:spPr>
          <a:xfrm>
            <a:off x="3120129" y="2301187"/>
            <a:ext cx="7475742" cy="798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171800" y="917214"/>
            <a:ext cx="125441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65765" y="967936"/>
            <a:ext cx="1235023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الجمل على السبورة الجانبية و ينتدب بعض المتعلمين لقراءتها.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794626-DD49-CD95-5C1E-D40B473CE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أتمم كتابة فقرة؛</a:t>
            </a:r>
          </a:p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marR="0" lvl="1" indent="-45720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نقل فقرة على الدفاتر.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11AE5-4B0B-821B-FFC5-1FFF5154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FA7789-2EFE-2CB3-B914-6F518EAF5CDF}"/>
              </a:ext>
            </a:extLst>
          </p:cNvPr>
          <p:cNvSpPr txBox="1"/>
          <p:nvPr/>
        </p:nvSpPr>
        <p:spPr>
          <a:xfrm>
            <a:off x="368239" y="73216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الكراسة ص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33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، قوموا بإتمام الفقرة بالكلمات المناسبة.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الوقت الكافي</a:t>
            </a: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لإنجاز المطلوب.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9D1ACF-686C-CCAC-1348-C651FAE7F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FEC1EEFC-2B3D-576B-E411-00254AEE6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4" t="15994" r="10468" b="65874"/>
          <a:stretch>
            <a:fillRect/>
          </a:stretch>
        </p:blipFill>
        <p:spPr>
          <a:xfrm>
            <a:off x="271257" y="3297382"/>
            <a:ext cx="13241216" cy="374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684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66F89-96E5-08C5-052D-BBA6A01A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F9AB5CD-3B56-73AC-AD79-9B48307E5E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4" t="15994" r="10468" b="65874"/>
          <a:stretch>
            <a:fillRect/>
          </a:stretch>
        </p:blipFill>
        <p:spPr>
          <a:xfrm>
            <a:off x="271257" y="3297382"/>
            <a:ext cx="13241216" cy="374301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DDBFE03-47D8-5983-0A99-1B783FE189E5}"/>
              </a:ext>
            </a:extLst>
          </p:cNvPr>
          <p:cNvSpPr txBox="1"/>
          <p:nvPr/>
        </p:nvSpPr>
        <p:spPr>
          <a:xfrm>
            <a:off x="261525" y="73216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للمتعلمين للإجابة قبل إظهار الأجوبة الصحيحة.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462914-9C15-4198-EED3-CDE6F8A72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A84856C-46BA-A7B4-3E2B-0E8E0D2E897F}"/>
              </a:ext>
            </a:extLst>
          </p:cNvPr>
          <p:cNvSpPr txBox="1"/>
          <p:nvPr/>
        </p:nvSpPr>
        <p:spPr>
          <a:xfrm>
            <a:off x="2776770" y="4728000"/>
            <a:ext cx="14408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ٱلْهَدِيَّةُ</a:t>
            </a:r>
            <a:endParaRPr lang="ar-MA" sz="4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098A101-083E-FBA5-3CDA-B050D7384031}"/>
              </a:ext>
            </a:extLst>
          </p:cNvPr>
          <p:cNvSpPr txBox="1"/>
          <p:nvPr/>
        </p:nvSpPr>
        <p:spPr>
          <a:xfrm>
            <a:off x="10670136" y="5412838"/>
            <a:ext cx="201864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 rtl="1">
              <a:defRPr/>
            </a:pPr>
            <a:r>
              <a:rPr lang="ar-MA" sz="48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ٱلْمُفَضَّلَةِ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2DF99ED-5076-4314-947F-BD4387A84E1D}"/>
              </a:ext>
            </a:extLst>
          </p:cNvPr>
          <p:cNvSpPr txBox="1"/>
          <p:nvPr/>
        </p:nvSpPr>
        <p:spPr>
          <a:xfrm>
            <a:off x="7038109" y="5412838"/>
            <a:ext cx="14408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تُطالِعُ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CD02C49-78AA-44EC-98CB-CDEEE9480769}"/>
              </a:ext>
            </a:extLst>
          </p:cNvPr>
          <p:cNvSpPr txBox="1"/>
          <p:nvPr/>
        </p:nvSpPr>
        <p:spPr>
          <a:xfrm>
            <a:off x="10670730" y="6091435"/>
            <a:ext cx="14408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بِفَخْرٍ</a:t>
            </a:r>
          </a:p>
        </p:txBody>
      </p:sp>
    </p:spTree>
    <p:extLst>
      <p:ext uri="{BB962C8B-B14F-4D97-AF65-F5344CB8AC3E}">
        <p14:creationId xmlns:p14="http://schemas.microsoft.com/office/powerpoint/2010/main" val="27015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42095-8756-04B4-5408-EDB6658A1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1E33452-2BFA-DFC5-FCE4-A5459C18A25F}"/>
              </a:ext>
            </a:extLst>
          </p:cNvPr>
          <p:cNvSpPr txBox="1"/>
          <p:nvPr/>
        </p:nvSpPr>
        <p:spPr>
          <a:xfrm>
            <a:off x="261525" y="775329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ناقش إجاباتك مع زميلك واقرأ الفقرة قراءة هامسة.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BB8B844-8FD0-BA9C-7C5B-EA0EF5127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2D6F96C-E452-9AB1-4272-CABE4082A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122" y="3171273"/>
            <a:ext cx="13247756" cy="394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61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E5A1F-A410-CE00-E305-0C37271C8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CF3CF90-8124-DA8B-9E04-205B9E117DF3}"/>
              </a:ext>
            </a:extLst>
          </p:cNvPr>
          <p:cNvSpPr txBox="1"/>
          <p:nvPr/>
        </p:nvSpPr>
        <p:spPr>
          <a:xfrm>
            <a:off x="271257" y="821495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الفقرة؟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يتناوب المتعلمون على قراءة الفقرة.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8AD7AD-FC96-40DC-3E5A-FB091197A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0C513D7-E975-FDE0-CA14-8CED16EDC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122" y="3171273"/>
            <a:ext cx="13247756" cy="394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268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86179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ننتقل إلى النشاط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2،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الفقرة ثم ستقرؤون مثلي.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2502BEB-0871-B0E9-9159-BFDADBCFBD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3" t="38767" r="10249" b="36893"/>
          <a:stretch>
            <a:fillRect/>
          </a:stretch>
        </p:blipFill>
        <p:spPr>
          <a:xfrm>
            <a:off x="271257" y="3046622"/>
            <a:ext cx="13241216" cy="502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F130A-3EDA-6F1E-2BCF-2681CB021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04C13C-1130-07E0-44FC-3B4280CA7A33}"/>
              </a:ext>
            </a:extLst>
          </p:cNvPr>
          <p:cNvSpPr txBox="1"/>
          <p:nvPr/>
        </p:nvSpPr>
        <p:spPr>
          <a:xfrm>
            <a:off x="271257" y="86179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كل متعلم يقرأ لزميله قراءة هامسة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أصحح لزميلي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6D6708E-C3C0-9B68-4490-4DFD796CD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F2B8E1FF-51F0-19B8-A4B2-D933CE4604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3" t="38767" r="10249" b="36893"/>
          <a:stretch>
            <a:fillRect/>
          </a:stretch>
        </p:blipFill>
        <p:spPr>
          <a:xfrm>
            <a:off x="271257" y="3046622"/>
            <a:ext cx="13241216" cy="502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787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52092-01DF-328B-CA5F-C2B3CE3E1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EC4158-D7A7-9A21-54F1-140B1BD88B5A}"/>
              </a:ext>
            </a:extLst>
          </p:cNvPr>
          <p:cNvSpPr txBox="1"/>
          <p:nvPr/>
        </p:nvSpPr>
        <p:spPr>
          <a:xfrm>
            <a:off x="395948" y="73216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زميلكم.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قراءة الفقرة مع الحرص على  الحفاظ على شروط الطلاقة.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FBAC9A-17D8-4E63-96E1-9EB48E002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C038A64F-DC22-FABC-1960-43A09F6FA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3" t="38767" r="10249" b="36893"/>
          <a:stretch>
            <a:fillRect/>
          </a:stretch>
        </p:blipFill>
        <p:spPr>
          <a:xfrm>
            <a:off x="271257" y="3046622"/>
            <a:ext cx="13241216" cy="502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417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9637-2CED-07CD-0EF7-EF80022B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D83BB0-76B3-F680-896E-B27D1DA87B8C}"/>
              </a:ext>
            </a:extLst>
          </p:cNvPr>
          <p:cNvSpPr txBox="1"/>
          <p:nvPr/>
        </p:nvSpPr>
        <p:spPr>
          <a:xfrm>
            <a:off x="215839" y="908461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القارئ الأسئلة التالية: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8147135-F6C5-8A55-EA1D-B937F4A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70ABD7E-AF5D-5922-756F-246D447572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942293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كانَتْ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4699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805BF-01EF-0B43-67EC-814FDDE0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EFCD5B-C41D-B543-E89B-E6335C398651}"/>
              </a:ext>
            </a:extLst>
          </p:cNvPr>
          <p:cNvSpPr txBox="1"/>
          <p:nvPr/>
        </p:nvSpPr>
        <p:spPr>
          <a:xfrm>
            <a:off x="271257" y="784849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اشتغلوا في ثنائيات للإجابة عن أسئلة الفهم باستعمال استراتيجية الكلمات المفاتيح.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 المتعلمين مهلة للتفكير ولكتابة الأجوبة على الدفاتر.</a:t>
            </a:r>
            <a:endParaRPr kumimoji="0" lang="ar-MA" sz="32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4AD19E-8056-702F-2CBB-21807A3F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DAA10761-9634-5A32-0902-EDC40D42D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3" t="38767" r="10249" b="11763"/>
          <a:stretch>
            <a:fillRect/>
          </a:stretch>
        </p:blipFill>
        <p:spPr>
          <a:xfrm>
            <a:off x="1877809" y="2341135"/>
            <a:ext cx="9960381" cy="768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002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016C7-E595-4FA0-2FB5-28E1C23C0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EAF90D6-9EFC-669B-3D06-BB34A03D7863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 بعض الثنائيات: أحدهم يطرح السؤال و الآخر يجيب.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DAE0F9A-E766-274E-81FF-3D5427662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8486A41E-6497-01B9-74F2-D947CFE1C1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3" t="38767" r="10249" b="11763"/>
          <a:stretch>
            <a:fillRect/>
          </a:stretch>
        </p:blipFill>
        <p:spPr>
          <a:xfrm>
            <a:off x="1877809" y="2341135"/>
            <a:ext cx="9960381" cy="768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280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271257" y="95842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3،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انقلوا الفقرة ( النشاط 2) على الدفاتر.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FDF6495C-3335-F87E-7BBC-A2DFA6684E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3" t="38767" r="10249" b="36893"/>
          <a:stretch>
            <a:fillRect/>
          </a:stretch>
        </p:blipFill>
        <p:spPr>
          <a:xfrm>
            <a:off x="271257" y="3046622"/>
            <a:ext cx="13241216" cy="502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القارئ الجيد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269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588980" y="457423"/>
            <a:ext cx="12060220" cy="173664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يشرح  الأستاذ سيرورة المسابقة: تنتدب كل مجموعة ممثلا عنها ، يقرأ الفقرة بعد انطلاق العداد.  </a:t>
            </a:r>
          </a:p>
          <a:p>
            <a:pPr algn="r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القراءة   يدون الأستاذ على جدول عدد الأخطاء المرتكبة والمدة الزمنية المستغرقة في القراءة.</a:t>
            </a:r>
          </a:p>
          <a:p>
            <a:pPr algn="r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الإعلان عن المجموعة الرابحة و يعاد النشاط مع متنافسين آخرين......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E88B80-DF30-C87B-363E-08CF796F08D8}"/>
              </a:ext>
            </a:extLst>
          </p:cNvPr>
          <p:cNvSpPr txBox="1"/>
          <p:nvPr/>
        </p:nvSpPr>
        <p:spPr>
          <a:xfrm>
            <a:off x="766710" y="3322509"/>
            <a:ext cx="11704760" cy="4974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 rtl="1">
              <a:lnSpc>
                <a:spcPct val="150000"/>
              </a:lnSpc>
            </a:pP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اَلْعَزْفُ عَلى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ٱلْبِيانُو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هِوايَةࣱ جَميلَةࣱ تُنَمّي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ٱلذَّوْقَ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ٱلفَنِّيَّ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وَتُهَذِّبُ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ٱلنَّفْسَ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أُحِبُّ أَنْ أَجْلِسَ أَمامَ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ٱلمِفْتاحِ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وَأُحَرِّكَ أَصابِعي عَلَى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ٱلأَزْرارِ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لِأَسْمَعَ أَلْحانًا عَذْبَةً. هذِهِ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ٱلْهِوايَةُ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تُساعِدُني عَلى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ٱلتَّرْكيزِ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وَتُدْخِلُ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ٱلسُّرورَ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إِلى قَلْبي. أَحْلُمُ أَنْ أُصْبِحَ عازِفًا مَشْهورًا فِي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ٱلْمُسْتَقْبَلِ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وَأُقَدِّمَ عُروضًا أَمامَ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ٱلْجُمْهورِ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0410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106491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33، سأراقب عملكم بداية الحصة الموالية إن شاء الله.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6CD0D7C6-03DF-189D-9835-21CD6B043D51}"/>
              </a:ext>
            </a:extLst>
          </p:cNvPr>
          <p:cNvSpPr txBox="1">
            <a:spLocks/>
          </p:cNvSpPr>
          <p:nvPr/>
        </p:nvSpPr>
        <p:spPr>
          <a:xfrm>
            <a:off x="7191878" y="2502372"/>
            <a:ext cx="5639443" cy="778462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الفقرتين (النشاط 1 و2 الصفحة 33)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فقرة النشاط الثاني ثم أكتب ملخصا لها.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3B96E9E4-B6D7-D9C0-D2D4-242101BFBF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51284"/>
            <a:ext cx="6280990" cy="795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7816" y="616582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902418"/>
              </p:ext>
            </p:extLst>
          </p:nvPr>
        </p:nvGraphicFramePr>
        <p:xfrm>
          <a:off x="872836" y="1617088"/>
          <a:ext cx="11970327" cy="786959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312079">
                <a:tc>
                  <a:txBody>
                    <a:bodyPr/>
                    <a:lstStyle/>
                    <a:p>
                      <a:pPr algn="r" rtl="1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267355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67955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هواياتي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093743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4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أتمم كتابة فقرة؛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921246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القارئ الجيد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921246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42869" y="2798644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08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42869" y="5767772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42869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42869" y="155336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  <a:cs typeface="Arial" panose="020B0604020202020204" pitchFamily="34" charset="0"/>
                </a:rPr>
                <a:t>دقيقتين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42869" y="416383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6D26C-56E5-302D-1482-DCF4517C2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091FDE7-B174-EC76-649C-D135603002C4}"/>
              </a:ext>
            </a:extLst>
          </p:cNvPr>
          <p:cNvSpPr txBox="1"/>
          <p:nvPr/>
        </p:nvSpPr>
        <p:spPr>
          <a:xfrm>
            <a:off x="318682" y="719500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 (الصفحة 32 ) 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ما قمتم به، قبل أن نبدأ حصة اليوم.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A876CD-ECC3-760F-EE5D-1CBA21EDE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74" y="710975"/>
            <a:ext cx="1767993" cy="1377815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50D1F65E-4735-E858-980A-52474F1B4E46}"/>
              </a:ext>
            </a:extLst>
          </p:cNvPr>
          <p:cNvSpPr txBox="1">
            <a:spLocks/>
          </p:cNvSpPr>
          <p:nvPr/>
        </p:nvSpPr>
        <p:spPr>
          <a:xfrm>
            <a:off x="7191878" y="2502372"/>
            <a:ext cx="5639443" cy="778462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الفقرتين (النشاط 1 و2 الصفحة 32)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فقرة النشاط الثاني ثم أكتب ملخصا لها.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24619273-5D60-91F2-F7CA-51B644F8D2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78" y="2502372"/>
            <a:ext cx="6146246" cy="778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22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التذكير بضوابط سلوك :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النظافة</a:t>
            </a:r>
            <a:r>
              <a:rPr kumimoji="0" lang="ar-MA" sz="7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والنظام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40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4487</TotalTime>
  <Words>1219</Words>
  <Application>Microsoft Office PowerPoint</Application>
  <PresentationFormat>Personnalisé</PresentationFormat>
  <Paragraphs>193</Paragraphs>
  <Slides>53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53</vt:i4>
      </vt:variant>
    </vt:vector>
  </HeadingPairs>
  <TitlesOfParts>
    <vt:vector size="7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2220</cp:revision>
  <dcterms:created xsi:type="dcterms:W3CDTF">2014-10-09T07:32:24Z</dcterms:created>
  <dcterms:modified xsi:type="dcterms:W3CDTF">2025-10-01T07:29:20Z</dcterms:modified>
</cp:coreProperties>
</file>