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5"/>
  </p:notesMasterIdLst>
  <p:handoutMasterIdLst>
    <p:handoutMasterId r:id="rId66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687" r:id="rId13"/>
    <p:sldId id="2134808690" r:id="rId14"/>
    <p:sldId id="2134808708" r:id="rId15"/>
    <p:sldId id="2134808691" r:id="rId16"/>
    <p:sldId id="2134808617" r:id="rId17"/>
    <p:sldId id="2134808620" r:id="rId18"/>
    <p:sldId id="2134808532" r:id="rId19"/>
    <p:sldId id="2134808585" r:id="rId20"/>
    <p:sldId id="2134808586" r:id="rId21"/>
    <p:sldId id="2134808587" r:id="rId22"/>
    <p:sldId id="2134808709" r:id="rId23"/>
    <p:sldId id="2134808710" r:id="rId24"/>
    <p:sldId id="2134808711" r:id="rId25"/>
    <p:sldId id="2134808712" r:id="rId26"/>
    <p:sldId id="2134808713" r:id="rId27"/>
    <p:sldId id="2134808714" r:id="rId28"/>
    <p:sldId id="2134808715" r:id="rId29"/>
    <p:sldId id="2134808716" r:id="rId30"/>
    <p:sldId id="2134808717" r:id="rId31"/>
    <p:sldId id="2134808718" r:id="rId32"/>
    <p:sldId id="2134808719" r:id="rId33"/>
    <p:sldId id="2134808720" r:id="rId34"/>
    <p:sldId id="2134808448" r:id="rId35"/>
    <p:sldId id="2134808539" r:id="rId36"/>
    <p:sldId id="2134808474" r:id="rId37"/>
    <p:sldId id="2134808468" r:id="rId38"/>
    <p:sldId id="2134808673" r:id="rId39"/>
    <p:sldId id="2134808469" r:id="rId40"/>
    <p:sldId id="597" r:id="rId41"/>
    <p:sldId id="2134808649" r:id="rId42"/>
    <p:sldId id="2134808695" r:id="rId43"/>
    <p:sldId id="2134808696" r:id="rId44"/>
    <p:sldId id="2134808697" r:id="rId45"/>
    <p:sldId id="2134808721" r:id="rId46"/>
    <p:sldId id="2134808722" r:id="rId47"/>
    <p:sldId id="2134808653" r:id="rId48"/>
    <p:sldId id="2134808678" r:id="rId49"/>
    <p:sldId id="2134808723" r:id="rId50"/>
    <p:sldId id="2134808689" r:id="rId51"/>
    <p:sldId id="2134808661" r:id="rId52"/>
    <p:sldId id="2134808700" r:id="rId53"/>
    <p:sldId id="2134808701" r:id="rId54"/>
    <p:sldId id="2134808669" r:id="rId55"/>
    <p:sldId id="2134808680" r:id="rId56"/>
    <p:sldId id="2134808704" r:id="rId57"/>
    <p:sldId id="2134808664" r:id="rId58"/>
    <p:sldId id="2134808705" r:id="rId59"/>
    <p:sldId id="2134808706" r:id="rId60"/>
    <p:sldId id="2134808501" r:id="rId61"/>
    <p:sldId id="2134808561" r:id="rId62"/>
    <p:sldId id="2134808503" r:id="rId63"/>
    <p:sldId id="2134808502" r:id="rId6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690"/>
            <p14:sldId id="2134808708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585"/>
            <p14:sldId id="2134808586"/>
            <p14:sldId id="2134808587"/>
            <p14:sldId id="2134808709"/>
            <p14:sldId id="2134808710"/>
            <p14:sldId id="2134808711"/>
            <p14:sldId id="2134808712"/>
            <p14:sldId id="2134808713"/>
            <p14:sldId id="2134808714"/>
            <p14:sldId id="2134808715"/>
            <p14:sldId id="2134808716"/>
            <p14:sldId id="2134808717"/>
            <p14:sldId id="2134808718"/>
            <p14:sldId id="2134808719"/>
            <p14:sldId id="2134808720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95"/>
            <p14:sldId id="2134808696"/>
            <p14:sldId id="2134808697"/>
            <p14:sldId id="2134808721"/>
            <p14:sldId id="2134808722"/>
            <p14:sldId id="2134808653"/>
            <p14:sldId id="2134808678"/>
            <p14:sldId id="2134808723"/>
            <p14:sldId id="2134808689"/>
            <p14:sldId id="2134808661"/>
            <p14:sldId id="2134808700"/>
            <p14:sldId id="2134808701"/>
            <p14:sldId id="2134808669"/>
            <p14:sldId id="2134808680"/>
            <p14:sldId id="2134808704"/>
            <p14:sldId id="2134808664"/>
          </p14:sldIdLst>
        </p14:section>
        <p14:section name="ألعاب" id="{66953B43-0502-40BE-9D9D-49C14FC1791C}">
          <p14:sldIdLst>
            <p14:sldId id="2134808705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9199B"/>
    <a:srgbClr val="D4EAF3"/>
    <a:srgbClr val="10147E"/>
    <a:srgbClr val="8A0000"/>
    <a:srgbClr val="006DB4"/>
    <a:srgbClr val="E74C3C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5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6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244436" y="1003861"/>
            <a:ext cx="102939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 أنضبط وأحترم الوقت؟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572000" y="2480206"/>
            <a:ext cx="8818492" cy="711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أَحْضُرُ إِلى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لْمَدْرَسَةِ في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لْوَقْتِ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لْمُحَد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دِ؛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أَتَجَنَّبُ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لتَّدافُعَ عِنْدَ دُخولِ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لْفَصْلِ؛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أَعْرِضُ واجِباتي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مُنْجَزَةَ عَلى أُسْتاذي حينَ يَطْلُبُ مِنّي ذَلِكَ؛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أَلْتَزِمُ بِ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لْهُدوءِ خِلالَ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لْحِصَّةِ؛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أَخْرُجُ في فَتْرَةِ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لِاسْت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راحَةِ دونَ تَدافُعٍ؛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أَلْتَزِمُ بِوَقْتِ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لِ</a:t>
            </a:r>
            <a:r>
              <a:rPr lang="ar-MA" sz="4400" b="1" noProof="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سْتِراحَةِ وَأَلْتَحِقُ بِ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لْفَصْلِ عِنْدَ سَماعِ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لْجَرَسِ؛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أَحْرِصُ عَلى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لذَّهابِ إِلى دَوْرَةِ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لْمِياهِ أَثْناءَ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لِ</a:t>
            </a:r>
            <a:r>
              <a:rPr lang="ar-MA" sz="4400" b="1" noProof="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سْتِراحَةِ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7" name="Image 6" descr="Une image contenant habits, meubles, intérieur, mur&#10;&#10;Le contenu généré par l’IA peut être incorrect.">
            <a:extLst>
              <a:ext uri="{FF2B5EF4-FFF2-40B4-BE49-F238E27FC236}">
                <a16:creationId xmlns:a16="http://schemas.microsoft.com/office/drawing/2014/main" id="{2D0C9E03-8D4A-9FF3-6319-EB66DCB198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2480206"/>
            <a:ext cx="4246492" cy="374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285112" y="92787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البحث عن </a:t>
            </a:r>
            <a:r>
              <a:rPr lang="ar-MA" sz="8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مرادفات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الكلمات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2036619" y="834086"/>
            <a:ext cx="115131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AC1A7A-7F62-555C-3971-F80AC6DC6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214673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مَساءً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يَجْتَهِدُ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فَرِحَ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دافئࣱ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ضَحِكَ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رِياضَةࣱ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93474" y="668398"/>
            <a:ext cx="12183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يقرأ.</a:t>
            </a:r>
          </a:p>
          <a:p>
            <a:r>
              <a:rPr lang="ar-MA" b="0" i="1" dirty="0"/>
              <a:t>ينتدب الأستاذ بعض التلاميذ لقراءة الكلمات.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137C9DB-B1EC-F9A4-DD17-02EB14E5D1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856951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مَساءً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يَجْتَهِدُ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فَرِحَ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دافئࣱ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ضَحِكَ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رِياضَةࣱ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1136073" y="836455"/>
            <a:ext cx="1197342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1" algn="r" rtl="1"/>
            <a:r>
              <a:rPr lang="ar-MA" sz="3200" b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تبحثون عن مرادف لكل كلمة، مثلا : "يريد" مرادفها "يرغب"، "ضخم" مرادفها "كبير" ...</a:t>
            </a:r>
          </a:p>
          <a:p>
            <a:pPr lvl="1" algn="r" rtl="1"/>
            <a:r>
              <a:rPr lang="ar-MA" sz="3200" i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الأمثلة </a:t>
            </a:r>
            <a:r>
              <a:rPr lang="ar-MA" sz="3200" i="1" dirty="0" err="1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لينمذج</a:t>
            </a:r>
            <a:r>
              <a:rPr lang="ar-MA" sz="3200" i="1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النشاط.</a:t>
            </a:r>
            <a:endParaRPr lang="ar-MA" sz="3200" i="1" dirty="0">
              <a:solidFill>
                <a:schemeClr val="bg2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مساء.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صَباحاً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C3CA-09C6-CF1A-FA82-B82B99603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05C33F-01D8-3614-8918-1270D2E1F085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يجتهد.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EA65E2-DEA8-E7C5-456E-8084F18848C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2666AEA-C2D4-7A2C-BCB7-462A34AB0B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0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996C-E885-6C6B-93C9-A399092F8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688AF80-18B4-DBBF-F9B7-0A88F7C3DB68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C6096B4-2BC5-7B48-8C5E-8575A7F8F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125E4C-7F92-BF49-64C0-15989ED24BC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7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31A3-14D0-5A87-53EC-6C64AAD3F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8D8977-2118-4E0C-2843-5B6C274981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64F0B7-733D-184A-F5D0-C86B1184F475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17BEBF9-004F-761A-D0ED-A14FB103E4AD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يَتَكاسَلُ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F18019E-6B86-7E86-4D05-9825AFED3D42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420175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85599-CA73-7E34-B3ED-434AA0686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790F8B-2B08-8154-2CD5-CF49C0DFAC72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فَرِحَ.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48CBDB-6309-53ED-8AE5-6B35A2EC1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A608466-AB4B-AAD9-A405-5D7EDDA317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62295-B3CA-B1E4-45C7-697DB5554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368D92-91C0-4B9F-501C-F8DC3465FA84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238C27-2895-9938-572C-A92C87655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D7E57A-6499-8C23-05FB-83CC82FCA7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68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E2D1C-66EC-5A89-83B3-9DBEC91D5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9050350-6D80-13F8-AC0E-B3F33B153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4E6DAA-3416-2869-E1EC-56F0B7C2F5D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6624745-5C49-C2C2-F1A1-D63C4F58E3EC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حَزِنَ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B19AE7E-F27A-FDA3-7E45-A11096AA8F91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016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AD0E8-1E88-D855-E171-42BE5AB44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ED629A-61CC-2A3C-2DFB-D45C2B376461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دافئ.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26ED15-0DC9-DF17-DA7B-5E70CBF0A4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B057AE-41A2-C94A-FD7E-5909BDEB4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6D237-8A34-597C-4047-F79A5802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3BBC78-726C-7942-CF41-B52D9FAD0EC7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BF9C19E-243E-52C8-34BB-695BD8D78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20B631-0653-15EF-983F-AA37F68779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36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8D2F2-BFCD-1577-0110-EBE956F66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39A7F0F-510F-E13D-43E7-B57273D10E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22049A-198B-E4F7-B4C3-990B773934A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7D7D58D-1D83-8D3D-8B68-5917C2D38AA0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بارِدࣱ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7A1E19-50EC-0865-3F9C-C6134639492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34918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6B4-7267-EDD0-B6B0-35004550C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DC0069-14B3-FDB9-6FC1-A34D0EEB2E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ضَحِكَ.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6A9D72-A33A-D4F4-A41C-F28A7F0820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36408D-9F64-B425-64EB-E47C3B952C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9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45DC6-E9CF-B6C3-A974-8C066543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D6DFE7E-F0BC-91E1-222E-873AAF1F5BD5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78D3BE-3649-7367-4F97-8A7C0FE63B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89234DA-EA27-52D7-002A-814F3493F4D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0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69556"/>
            <a:chOff x="2191897" y="5143500"/>
            <a:chExt cx="9344906" cy="236955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6672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0FEF0-E7A7-064B-4B16-D60F01419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1812722-B7BC-ACF8-7849-C7275BB93D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B3DF76-D596-90A2-BD77-A4AD8E0DBE04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8203974-68D2-AC61-5996-0638122329C9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noProof="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بَكى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26D78FC-69B7-9ACB-8786-8117945C4AE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17873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 الكلمة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2AF5010A-40E2-CC9F-9AF7-2AA86FA70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34087"/>
            <a:ext cx="1217012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7345A77E-5A4F-FEB9-705D-7E442A150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171800" y="917214"/>
            <a:ext cx="125441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4724400" y="963950"/>
            <a:ext cx="79615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 الكلمات  على السبورة، ثم يطلب من المتعلمين تركيبها في جمل</a:t>
            </a:r>
            <a:endParaRPr lang="es-ES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0702633" y="2633513"/>
            <a:ext cx="2209800" cy="80203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0702633" y="4445724"/>
            <a:ext cx="2209800" cy="80203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مُسَلِّيَةࣱ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0702633" y="6055969"/>
            <a:ext cx="2209800" cy="80203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اَلْجَرْيُ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0702633" y="8009900"/>
            <a:ext cx="2209799" cy="80203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يَعْزِفُ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430510" y="4213073"/>
            <a:ext cx="7029713" cy="112976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430511" y="5839275"/>
            <a:ext cx="7029713" cy="112976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430511" y="7682170"/>
            <a:ext cx="7029713" cy="112976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65765" y="967936"/>
            <a:ext cx="1235023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الجمل على السبورة الجانبية و ينتدب بعض المتعلمين لقراءتها.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45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أكملوا الجمل التالية بكلمة مناسبة </a:t>
            </a:r>
            <a:endParaRPr kumimoji="0" lang="fr-FR" sz="3200" b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757B2A2-E5BE-0247-34B2-47EF4466D227}"/>
              </a:ext>
            </a:extLst>
          </p:cNvPr>
          <p:cNvSpPr/>
          <p:nvPr/>
        </p:nvSpPr>
        <p:spPr>
          <a:xfrm>
            <a:off x="1783328" y="4108184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5400" b="1" kern="100" dirty="0">
                <a:solidFill>
                  <a:prstClr val="black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يَرْسُمُ الْفَنّانٌ بِـ </a:t>
            </a:r>
            <a:r>
              <a:rPr kumimoji="0" lang="ar-MA" sz="54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..........</a:t>
            </a:r>
            <a:endParaRPr kumimoji="0" lang="fr-MA" sz="5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A4BCCC-7252-8785-AC31-693F7C2BF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B8861-B1E9-595F-74B1-120275B98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DA6D43-51D2-810F-C5F8-429A501BA732}"/>
              </a:ext>
            </a:extLst>
          </p:cNvPr>
          <p:cNvSpPr txBox="1"/>
          <p:nvPr/>
        </p:nvSpPr>
        <p:spPr>
          <a:xfrm>
            <a:off x="294855" y="89520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تقبل جميع الإجابات الصحيحة.</a:t>
            </a:r>
            <a:endParaRPr kumimoji="0" lang="fr-FR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AF8DE0-2BE0-47D3-AAD2-6F4658FD6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8740BB6-B6B8-E262-B546-007DFD1577F7}"/>
              </a:ext>
            </a:extLst>
          </p:cNvPr>
          <p:cNvSpPr/>
          <p:nvPr/>
        </p:nvSpPr>
        <p:spPr>
          <a:xfrm>
            <a:off x="1783328" y="4108184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5400" b="1" kern="100" dirty="0">
                <a:solidFill>
                  <a:prstClr val="black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يَرْسُمُ الْفَنّانٌ </a:t>
            </a:r>
            <a:r>
              <a:rPr lang="ar-MA" sz="5400" b="1" kern="100" dirty="0">
                <a:solidFill>
                  <a:srgbClr val="FF0000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بِـبَراعَةٍ</a:t>
            </a:r>
            <a:endParaRPr kumimoji="0" lang="fr-MA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579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BB5A0-7D6E-22A4-17A8-7EA276219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ADF3CED-5D90-94D4-7050-327690F07919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6000" b="1" kern="100" dirty="0">
                <a:solidFill>
                  <a:prstClr val="black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اَلْعَزْفُ عَلى </a:t>
            </a:r>
            <a:r>
              <a:rPr lang="ar-MA" sz="6000" b="1" kern="100" dirty="0" err="1">
                <a:solidFill>
                  <a:prstClr val="black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ٱلْكَمانِ</a:t>
            </a:r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 ..........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9D5A19-DF05-5CAD-F75C-CCDA7C638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DC2FCB-6F32-BD47-613B-D75D22CE938B}"/>
              </a:ext>
            </a:extLst>
          </p:cNvPr>
          <p:cNvSpPr txBox="1"/>
          <p:nvPr/>
        </p:nvSpPr>
        <p:spPr>
          <a:xfrm>
            <a:off x="215839" y="95745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أكملوا الجمل التالية بكلمة مناسبة </a:t>
            </a:r>
            <a:endParaRPr kumimoji="0" lang="fr-FR" sz="3200" b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116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A30CC-B648-0D5C-FA77-A359BCD73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62B7D8B-77FF-D1E6-952C-4F3D6F6BC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EB99511-490F-16DE-C84C-976891C0ED38}"/>
              </a:ext>
            </a:extLst>
          </p:cNvPr>
          <p:cNvSpPr txBox="1"/>
          <p:nvPr/>
        </p:nvSpPr>
        <p:spPr>
          <a:xfrm>
            <a:off x="294855" y="89520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تقبل جميع الإجابات الصحيحة.</a:t>
            </a:r>
            <a:endParaRPr kumimoji="0" lang="fr-FR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03C150C-B4F2-4B75-AED5-B2AFCB728C3B}"/>
              </a:ext>
            </a:extLst>
          </p:cNvPr>
          <p:cNvSpPr txBox="1"/>
          <p:nvPr/>
        </p:nvSpPr>
        <p:spPr>
          <a:xfrm>
            <a:off x="1783328" y="4530566"/>
            <a:ext cx="10149344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اَلْعَزْفُ عَلى </a:t>
            </a:r>
            <a:r>
              <a:rPr kumimoji="0" lang="ar-MA" sz="6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ٱلْكَمانِ</a:t>
            </a:r>
            <a:r>
              <a:rPr kumimoji="0" lang="ar-MA" sz="6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مُمْتِعࣱ</a:t>
            </a:r>
          </a:p>
        </p:txBody>
      </p:sp>
    </p:spTree>
    <p:extLst>
      <p:ext uri="{BB962C8B-B14F-4D97-AF65-F5344CB8AC3E}">
        <p14:creationId xmlns:p14="http://schemas.microsoft.com/office/powerpoint/2010/main" val="22017888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3C714-74B7-CD3A-8754-8AE031660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1E5AF76-3483-F11A-F793-80DD4436B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E4D4285-A0A5-B0AA-E435-784FAD70D3B8}"/>
              </a:ext>
            </a:extLst>
          </p:cNvPr>
          <p:cNvSpPr txBox="1"/>
          <p:nvPr/>
        </p:nvSpPr>
        <p:spPr>
          <a:xfrm>
            <a:off x="215839" y="95745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أكملوا الجمل التالية بكلمة مناسبة </a:t>
            </a:r>
            <a:endParaRPr kumimoji="0" lang="fr-FR" sz="3200" b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C244E9-8FC0-A76C-3EA2-63E6E0BD0DD6}"/>
              </a:ext>
            </a:extLst>
          </p:cNvPr>
          <p:cNvSpPr txBox="1"/>
          <p:nvPr/>
        </p:nvSpPr>
        <p:spPr>
          <a:xfrm>
            <a:off x="1783328" y="4530566"/>
            <a:ext cx="10149344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lvl="0" algn="ctr" defTabSz="685834" rtl="1">
              <a:defRPr/>
            </a:pPr>
            <a:r>
              <a:rPr lang="ar-MA" sz="6600" b="1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</a:t>
            </a:r>
            <a:r>
              <a:rPr kumimoji="0" lang="ar-MA" sz="6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ٱلْفَنّانُ</a:t>
            </a:r>
            <a:r>
              <a:rPr kumimoji="0" lang="ar-MA" sz="6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لَوْحَةً جَميلَة</a:t>
            </a:r>
            <a:r>
              <a:rPr kumimoji="0" lang="ar-MA" sz="6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</a:p>
        </p:txBody>
      </p:sp>
    </p:spTree>
    <p:extLst>
      <p:ext uri="{BB962C8B-B14F-4D97-AF65-F5344CB8AC3E}">
        <p14:creationId xmlns:p14="http://schemas.microsoft.com/office/powerpoint/2010/main" val="24364000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58385-68CC-DEA9-49F4-FC5B74441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E9EC5C1-35A0-944C-793E-705DB641D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EB32EC-B522-C7EC-6F8B-B593A76ABB81}"/>
              </a:ext>
            </a:extLst>
          </p:cNvPr>
          <p:cNvSpPr txBox="1"/>
          <p:nvPr/>
        </p:nvSpPr>
        <p:spPr>
          <a:xfrm>
            <a:off x="294855" y="89520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تقبل جميع الإجابات الصحيحة.</a:t>
            </a:r>
            <a:endParaRPr kumimoji="0" lang="fr-FR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D17C10D-1AE0-35BE-ACDE-694E70CCADED}"/>
              </a:ext>
            </a:extLst>
          </p:cNvPr>
          <p:cNvSpPr txBox="1"/>
          <p:nvPr/>
        </p:nvSpPr>
        <p:spPr>
          <a:xfrm>
            <a:off x="1783328" y="4530566"/>
            <a:ext cx="10149344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lvl="0" algn="ctr" defTabSz="685834" rtl="1">
              <a:defRPr/>
            </a:pP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يَرْسُمُ</a:t>
            </a:r>
            <a:r>
              <a:rPr kumimoji="0" lang="ar-MA" sz="6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ٱلْفَنّانُ</a:t>
            </a:r>
            <a:r>
              <a:rPr kumimoji="0" lang="ar-MA" sz="6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لَوْحَةً جَميلَة</a:t>
            </a:r>
            <a:r>
              <a:rPr kumimoji="0" lang="ar-MA" sz="66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</a:p>
        </p:txBody>
      </p:sp>
    </p:spTree>
    <p:extLst>
      <p:ext uri="{BB962C8B-B14F-4D97-AF65-F5344CB8AC3E}">
        <p14:creationId xmlns:p14="http://schemas.microsoft.com/office/powerpoint/2010/main" val="28673888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368239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الكراسة ص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، قوموا بإتمام الفقرة بالكلمات المناسبة.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الوقت الكافي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لإنجاز المطلوب.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F6DEFC03-85D1-BF15-7AA9-A74D956E6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0" t="19827" r="9816" b="62948"/>
          <a:stretch>
            <a:fillRect/>
          </a:stretch>
        </p:blipFill>
        <p:spPr>
          <a:xfrm>
            <a:off x="255755" y="3604847"/>
            <a:ext cx="13204490" cy="349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467F9F5A-BE1B-4995-09A7-4D040E0F3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0" t="19827" r="9816" b="62948"/>
          <a:stretch>
            <a:fillRect/>
          </a:stretch>
        </p:blipFill>
        <p:spPr>
          <a:xfrm>
            <a:off x="255755" y="3604847"/>
            <a:ext cx="13204490" cy="349933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61525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للمتعلمين للإجابة قبل إظهار الأجوبة الصحيحة.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84856C-46BA-A7B4-3E2B-0E8E0D2E897F}"/>
              </a:ext>
            </a:extLst>
          </p:cNvPr>
          <p:cNvSpPr txBox="1"/>
          <p:nvPr/>
        </p:nvSpPr>
        <p:spPr>
          <a:xfrm>
            <a:off x="8578627" y="4608107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بُذوراً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98A101-083E-FBA5-3CDA-B050D7384031}"/>
              </a:ext>
            </a:extLst>
          </p:cNvPr>
          <p:cNvSpPr txBox="1"/>
          <p:nvPr/>
        </p:nvSpPr>
        <p:spPr>
          <a:xfrm>
            <a:off x="11157032" y="5327998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ٱكْتَشَفَ</a:t>
            </a:r>
            <a:endParaRPr lang="ar-MA" sz="4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1207EE-F27C-1BCF-C2FB-ADCBDAD3D6EE}"/>
              </a:ext>
            </a:extLst>
          </p:cNvPr>
          <p:cNvSpPr txBox="1"/>
          <p:nvPr/>
        </p:nvSpPr>
        <p:spPr>
          <a:xfrm>
            <a:off x="9574255" y="6063353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سِرِّ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8A84D0-57C6-0021-A901-FEF623881F9B}"/>
              </a:ext>
            </a:extLst>
          </p:cNvPr>
          <p:cNvSpPr txBox="1"/>
          <p:nvPr/>
        </p:nvSpPr>
        <p:spPr>
          <a:xfrm>
            <a:off x="5774541" y="6063354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نَصيحَةَ</a:t>
            </a:r>
          </a:p>
        </p:txBody>
      </p: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2095-8756-04B4-5408-EDB6658A1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1E33452-2BFA-DFC5-FCE4-A5459C18A25F}"/>
              </a:ext>
            </a:extLst>
          </p:cNvPr>
          <p:cNvSpPr txBox="1"/>
          <p:nvPr/>
        </p:nvSpPr>
        <p:spPr>
          <a:xfrm>
            <a:off x="261525" y="775329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ناقش إجاباتك مع زميلك واقرأ الفقرة قراءة هامسة.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B8B844-8FD0-BA9C-7C5B-EA0EF5127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E46049AE-4F5E-9AFC-4E22-E492181F919C}"/>
              </a:ext>
            </a:extLst>
          </p:cNvPr>
          <p:cNvGrpSpPr/>
          <p:nvPr/>
        </p:nvGrpSpPr>
        <p:grpSpPr>
          <a:xfrm>
            <a:off x="255755" y="3604847"/>
            <a:ext cx="13204490" cy="3499338"/>
            <a:chOff x="255755" y="3604847"/>
            <a:chExt cx="13204490" cy="3499338"/>
          </a:xfrm>
        </p:grpSpPr>
        <p:pic>
          <p:nvPicPr>
            <p:cNvPr id="3" name="Image 2" descr="Une image contenant texte, lettre, Police, écriture manuscrite&#10;&#10;Le contenu généré par l’IA peut être incorrect.">
              <a:extLst>
                <a:ext uri="{FF2B5EF4-FFF2-40B4-BE49-F238E27FC236}">
                  <a16:creationId xmlns:a16="http://schemas.microsoft.com/office/drawing/2014/main" id="{FAC29555-6194-1EEB-7CB9-180130F3F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60" t="19827" r="9816" b="62948"/>
            <a:stretch>
              <a:fillRect/>
            </a:stretch>
          </p:blipFill>
          <p:spPr>
            <a:xfrm>
              <a:off x="255755" y="3604847"/>
              <a:ext cx="13204490" cy="3499338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6E80E6-36F6-83A0-EBD3-95136FDB959B}"/>
                </a:ext>
              </a:extLst>
            </p:cNvPr>
            <p:cNvSpPr txBox="1"/>
            <p:nvPr/>
          </p:nvSpPr>
          <p:spPr>
            <a:xfrm>
              <a:off x="8578627" y="4608107"/>
              <a:ext cx="144087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48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بُذوراً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ACF7F05-86DC-1F3A-7A8B-B71123526FEF}"/>
                </a:ext>
              </a:extLst>
            </p:cNvPr>
            <p:cNvSpPr txBox="1"/>
            <p:nvPr/>
          </p:nvSpPr>
          <p:spPr>
            <a:xfrm>
              <a:off x="11157032" y="5327998"/>
              <a:ext cx="144087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4800" b="1" dirty="0" err="1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ٱكْتَشَفَ</a:t>
              </a:r>
              <a:endPara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A822542-2EFA-E634-731E-90BCE8A11959}"/>
                </a:ext>
              </a:extLst>
            </p:cNvPr>
            <p:cNvSpPr txBox="1"/>
            <p:nvPr/>
          </p:nvSpPr>
          <p:spPr>
            <a:xfrm>
              <a:off x="9574255" y="6063353"/>
              <a:ext cx="144087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48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سِرِّ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70A2A47-427B-AAB1-1AE5-ED293C884B93}"/>
                </a:ext>
              </a:extLst>
            </p:cNvPr>
            <p:cNvSpPr txBox="1"/>
            <p:nvPr/>
          </p:nvSpPr>
          <p:spPr>
            <a:xfrm>
              <a:off x="5774541" y="6063354"/>
              <a:ext cx="144087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48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نَصيحَةَ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1861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E5A1F-A410-CE00-E305-0C37271C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F3CF90-8124-DA8B-9E04-205B9E117DF3}"/>
              </a:ext>
            </a:extLst>
          </p:cNvPr>
          <p:cNvSpPr txBox="1"/>
          <p:nvPr/>
        </p:nvSpPr>
        <p:spPr>
          <a:xfrm>
            <a:off x="271257" y="82149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الفقرة؟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يتناوب المتعلمون على قراءة الفقرة.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8AD7AD-FC96-40DC-3E5A-FB091197A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E581782-DE98-450A-08D4-035B39502B1E}"/>
              </a:ext>
            </a:extLst>
          </p:cNvPr>
          <p:cNvGrpSpPr/>
          <p:nvPr/>
        </p:nvGrpSpPr>
        <p:grpSpPr>
          <a:xfrm>
            <a:off x="255755" y="3604847"/>
            <a:ext cx="13204490" cy="3499338"/>
            <a:chOff x="255755" y="3604847"/>
            <a:chExt cx="13204490" cy="3499338"/>
          </a:xfrm>
        </p:grpSpPr>
        <p:pic>
          <p:nvPicPr>
            <p:cNvPr id="6" name="Image 5" descr="Une image contenant texte, lettre, Police, écriture manuscrite&#10;&#10;Le contenu généré par l’IA peut être incorrect.">
              <a:extLst>
                <a:ext uri="{FF2B5EF4-FFF2-40B4-BE49-F238E27FC236}">
                  <a16:creationId xmlns:a16="http://schemas.microsoft.com/office/drawing/2014/main" id="{8D527AC5-FE2A-2FA2-F15C-42288FE41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60" t="19827" r="9816" b="62948"/>
            <a:stretch>
              <a:fillRect/>
            </a:stretch>
          </p:blipFill>
          <p:spPr>
            <a:xfrm>
              <a:off x="255755" y="3604847"/>
              <a:ext cx="13204490" cy="3499338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A812E25-1045-0A85-F9D8-0CD7F563B6D3}"/>
                </a:ext>
              </a:extLst>
            </p:cNvPr>
            <p:cNvSpPr txBox="1"/>
            <p:nvPr/>
          </p:nvSpPr>
          <p:spPr>
            <a:xfrm>
              <a:off x="8578627" y="4608107"/>
              <a:ext cx="144087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48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بُذوراً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975AFA1-3CAB-0ACF-8343-205B0862B9DD}"/>
                </a:ext>
              </a:extLst>
            </p:cNvPr>
            <p:cNvSpPr txBox="1"/>
            <p:nvPr/>
          </p:nvSpPr>
          <p:spPr>
            <a:xfrm>
              <a:off x="11157032" y="5327998"/>
              <a:ext cx="144087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4800" b="1" dirty="0" err="1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ٱكْتَشَفَ</a:t>
              </a:r>
              <a:endPara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26432E4-434E-EC1F-D660-E7F4E8125F43}"/>
                </a:ext>
              </a:extLst>
            </p:cNvPr>
            <p:cNvSpPr txBox="1"/>
            <p:nvPr/>
          </p:nvSpPr>
          <p:spPr>
            <a:xfrm>
              <a:off x="9574255" y="6063353"/>
              <a:ext cx="144087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48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سِرِّ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8741CB1-2EB1-7574-4DD8-4809CA38C750}"/>
                </a:ext>
              </a:extLst>
            </p:cNvPr>
            <p:cNvSpPr txBox="1"/>
            <p:nvPr/>
          </p:nvSpPr>
          <p:spPr>
            <a:xfrm>
              <a:off x="5774541" y="6063354"/>
              <a:ext cx="144087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349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48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نَصيحَةَ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12268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النشاط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2،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 ثم ستقرؤون مثلي.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11" name="Image 10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1D05673-742E-5269-20E1-4213FE69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6" t="41242" r="9729" b="32584"/>
          <a:stretch>
            <a:fillRect/>
          </a:stretch>
        </p:blipFill>
        <p:spPr>
          <a:xfrm>
            <a:off x="255755" y="2925974"/>
            <a:ext cx="13204490" cy="53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متعلم يقرأ لزميله قراءة هامسة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أصحح لزميلي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6A9FAAE-4974-0FB7-FABB-79D8166CE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6" t="41242" r="9729" b="32584"/>
          <a:stretch>
            <a:fillRect/>
          </a:stretch>
        </p:blipFill>
        <p:spPr>
          <a:xfrm>
            <a:off x="255755" y="2925974"/>
            <a:ext cx="13204490" cy="53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395948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زميلكم.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الفقرة مع الحرص على  الحفاظ على شروط الطلاقة.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A21D526C-D62F-7E6F-84FD-FB58CE7A3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6" t="41242" r="9729" b="32584"/>
          <a:stretch>
            <a:fillRect/>
          </a:stretch>
        </p:blipFill>
        <p:spPr>
          <a:xfrm>
            <a:off x="255755" y="2925974"/>
            <a:ext cx="13204490" cy="53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0846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القارئ الأسئلة التالية: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0ABD7E-AF5D-5922-756F-246D44757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942293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784849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 المتعلمين مهلة للتفكير ولكتابة الأجوبة على الدفاتر.</a:t>
            </a:r>
            <a:endParaRPr kumimoji="0" lang="ar-MA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D2D0CA02-B85E-6B68-05A3-BCF8C2C13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6" t="41242" r="9729" b="11512"/>
          <a:stretch>
            <a:fillRect/>
          </a:stretch>
        </p:blipFill>
        <p:spPr>
          <a:xfrm>
            <a:off x="1414860" y="2373606"/>
            <a:ext cx="10886279" cy="791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73348-1FC3-C2E3-7C5C-4C000543A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83F424-8511-BC6E-2CEE-2AAEE58471EB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352794-FFD4-CB54-A60C-214C9A97D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CFBCD440-8CC6-9E74-A582-A6EAEFFD54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6" t="41242" r="9729" b="11512"/>
          <a:stretch>
            <a:fillRect/>
          </a:stretch>
        </p:blipFill>
        <p:spPr>
          <a:xfrm>
            <a:off x="1414860" y="2373606"/>
            <a:ext cx="10886279" cy="791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787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5842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3،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انقلوا الفقرة ( النشاط 2) على الدفاتر.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3BEF8A47-28B0-10D7-AEB9-C8C24D796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6" t="41242" r="9729" b="32584"/>
          <a:stretch>
            <a:fillRect/>
          </a:stretch>
        </p:blipFill>
        <p:spPr>
          <a:xfrm>
            <a:off x="255755" y="2925974"/>
            <a:ext cx="13204490" cy="53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القارئ الجيد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588980" y="457423"/>
            <a:ext cx="12060220" cy="173664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الإعلان عن المجموعة الرابحة و يعاد النشاط مع متنافسين آخرين......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2168874" y="2548786"/>
            <a:ext cx="9378252" cy="6901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M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هِوايَةُ </a:t>
            </a:r>
            <a:r>
              <a:rPr lang="ar-MA" sz="60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ٱلْقِراءَةِ</a:t>
            </a:r>
            <a:endParaRPr lang="ar-MA" sz="6000" b="1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dist" rtl="1">
              <a:lnSpc>
                <a:spcPct val="150000"/>
              </a:lnSpc>
            </a:pP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تُحِبُّ لَيْلى قِراءَةَ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ٱلْقِصَصِ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ٱلنَّوْمِ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dist" rtl="1">
              <a:lnSpc>
                <a:spcPct val="150000"/>
              </a:lnSpc>
            </a:pP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تَجْلِسُ بِهُدوءٍ وَتَتَخَيَّلُ أَحْداثَ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ٱلْقِصَّةِ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كَأَنَّها حَقِيقِيَّةࣱ.</a:t>
            </a:r>
          </a:p>
          <a:p>
            <a:pPr algn="dist" rtl="1">
              <a:lnSpc>
                <a:spcPct val="150000"/>
              </a:lnSpc>
            </a:pP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تُكْسِبُها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ٱلْقِراءَةُ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مُعْجَماً جَديداً وَمَعارِفَ مُفيدَةً.</a:t>
            </a:r>
          </a:p>
          <a:p>
            <a:pPr algn="dist" rtl="1">
              <a:lnSpc>
                <a:spcPct val="150000"/>
              </a:lnSpc>
            </a:pP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تَحْلُمُ أَنْ تُصْبِحَ كاتِبَةً لِتُؤَلِّفَ قِصَصاً لِلْأَطْفالِ.</a:t>
            </a:r>
          </a:p>
        </p:txBody>
      </p:sp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30، سأراقب عملكم بداية الحصة الموالية إن شاء الله.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5FB72DEE-80CF-3064-8B4D-4D6A750D2BD9}"/>
              </a:ext>
            </a:extLst>
          </p:cNvPr>
          <p:cNvSpPr txBox="1">
            <a:spLocks/>
          </p:cNvSpPr>
          <p:nvPr/>
        </p:nvSpPr>
        <p:spPr>
          <a:xfrm>
            <a:off x="6857358" y="278295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30)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أتمم 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مراحل نمو نبتة.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1408269-E5D4-45AF-8CD2-27830BDB7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187" y="3048002"/>
            <a:ext cx="5131627" cy="661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7816" y="61658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902418"/>
              </p:ext>
            </p:extLst>
          </p:nvPr>
        </p:nvGraphicFramePr>
        <p:xfrm>
          <a:off x="872836" y="1617088"/>
          <a:ext cx="11970327" cy="786959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12079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2673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679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093743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القارئ الجيد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42869" y="2798644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42869" y="576777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42869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42869" y="15533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  <a:cs typeface="Arial" panose="020B0604020202020204" pitchFamily="34" charset="0"/>
                </a:rPr>
                <a:t>دقيقتين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42869" y="416383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318682" y="71950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السابقة(29 ) 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ما قمتم به، قبل أن نبدأ حصة اليوم.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18B5FF73-FE43-6255-33A0-2BF3B450605E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الفقرات (ص 29 )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على دفتري وأقرأها ؛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512C3C-F6C0-C8F9-460D-B32EC2BB2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958" y="2350874"/>
            <a:ext cx="5639289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الانضباط واحترام الوقت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3771</TotalTime>
  <Words>1340</Words>
  <Application>Microsoft Office PowerPoint</Application>
  <PresentationFormat>Personnalisé</PresentationFormat>
  <Paragraphs>230</Paragraphs>
  <Slides>60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60</vt:i4>
      </vt:variant>
    </vt:vector>
  </HeadingPairs>
  <TitlesOfParts>
    <vt:vector size="7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2218</cp:revision>
  <dcterms:created xsi:type="dcterms:W3CDTF">2014-10-09T07:32:24Z</dcterms:created>
  <dcterms:modified xsi:type="dcterms:W3CDTF">2025-09-30T19:58:50Z</dcterms:modified>
</cp:coreProperties>
</file>