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5"/>
  </p:notesMasterIdLst>
  <p:handoutMasterIdLst>
    <p:handoutMasterId r:id="rId66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707" r:id="rId11"/>
    <p:sldId id="2134808454" r:id="rId12"/>
    <p:sldId id="2134808687" r:id="rId13"/>
    <p:sldId id="2134808690" r:id="rId14"/>
    <p:sldId id="2134808708" r:id="rId15"/>
    <p:sldId id="2134808691" r:id="rId16"/>
    <p:sldId id="2134808617" r:id="rId17"/>
    <p:sldId id="2134808620" r:id="rId18"/>
    <p:sldId id="2134808532" r:id="rId19"/>
    <p:sldId id="2134808585" r:id="rId20"/>
    <p:sldId id="2134808586" r:id="rId21"/>
    <p:sldId id="2134808587" r:id="rId22"/>
    <p:sldId id="2134808709" r:id="rId23"/>
    <p:sldId id="2134808710" r:id="rId24"/>
    <p:sldId id="2134808711" r:id="rId25"/>
    <p:sldId id="2134808712" r:id="rId26"/>
    <p:sldId id="2134808713" r:id="rId27"/>
    <p:sldId id="2134808714" r:id="rId28"/>
    <p:sldId id="2134808715" r:id="rId29"/>
    <p:sldId id="2134808716" r:id="rId30"/>
    <p:sldId id="2134808717" r:id="rId31"/>
    <p:sldId id="2134808718" r:id="rId32"/>
    <p:sldId id="2134808719" r:id="rId33"/>
    <p:sldId id="2134808720" r:id="rId34"/>
    <p:sldId id="2134808448" r:id="rId35"/>
    <p:sldId id="2134808539" r:id="rId36"/>
    <p:sldId id="2134808474" r:id="rId37"/>
    <p:sldId id="2134808468" r:id="rId38"/>
    <p:sldId id="2134808673" r:id="rId39"/>
    <p:sldId id="2134808469" r:id="rId40"/>
    <p:sldId id="597" r:id="rId41"/>
    <p:sldId id="2134808649" r:id="rId42"/>
    <p:sldId id="2134808695" r:id="rId43"/>
    <p:sldId id="2134808696" r:id="rId44"/>
    <p:sldId id="2134808697" r:id="rId45"/>
    <p:sldId id="2134808721" r:id="rId46"/>
    <p:sldId id="2134808722" r:id="rId47"/>
    <p:sldId id="2134808653" r:id="rId48"/>
    <p:sldId id="2134808678" r:id="rId49"/>
    <p:sldId id="2134808723" r:id="rId50"/>
    <p:sldId id="2134808689" r:id="rId51"/>
    <p:sldId id="2134808661" r:id="rId52"/>
    <p:sldId id="2134808700" r:id="rId53"/>
    <p:sldId id="2134808701" r:id="rId54"/>
    <p:sldId id="2134808669" r:id="rId55"/>
    <p:sldId id="2134808680" r:id="rId56"/>
    <p:sldId id="2134808704" r:id="rId57"/>
    <p:sldId id="2134808664" r:id="rId58"/>
    <p:sldId id="2134808705" r:id="rId59"/>
    <p:sldId id="2134808706" r:id="rId60"/>
    <p:sldId id="2134808501" r:id="rId61"/>
    <p:sldId id="2134808561" r:id="rId62"/>
    <p:sldId id="2134808503" r:id="rId63"/>
    <p:sldId id="2134808502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707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90"/>
            <p14:sldId id="2134808708"/>
          </p14:sldIdLst>
        </p14:section>
        <p14:section name="نشاط اعتيادي" id="{3822E05A-48B7-466A-9806-AC1514DAD3AF}">
          <p14:sldIdLst>
            <p14:sldId id="2134808691"/>
            <p14:sldId id="2134808617"/>
            <p14:sldId id="2134808620"/>
            <p14:sldId id="2134808532"/>
            <p14:sldId id="2134808585"/>
            <p14:sldId id="2134808586"/>
            <p14:sldId id="2134808587"/>
            <p14:sldId id="2134808709"/>
            <p14:sldId id="2134808710"/>
            <p14:sldId id="2134808711"/>
            <p14:sldId id="2134808712"/>
            <p14:sldId id="2134808713"/>
            <p14:sldId id="2134808714"/>
            <p14:sldId id="2134808715"/>
            <p14:sldId id="2134808716"/>
            <p14:sldId id="2134808717"/>
            <p14:sldId id="2134808718"/>
            <p14:sldId id="2134808719"/>
            <p14:sldId id="2134808720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95"/>
            <p14:sldId id="2134808696"/>
            <p14:sldId id="2134808697"/>
            <p14:sldId id="2134808721"/>
            <p14:sldId id="2134808722"/>
            <p14:sldId id="2134808653"/>
            <p14:sldId id="2134808678"/>
            <p14:sldId id="2134808723"/>
            <p14:sldId id="2134808689"/>
            <p14:sldId id="2134808661"/>
            <p14:sldId id="2134808700"/>
            <p14:sldId id="2134808701"/>
            <p14:sldId id="2134808669"/>
            <p14:sldId id="2134808680"/>
            <p14:sldId id="2134808704"/>
            <p14:sldId id="2134808664"/>
          </p14:sldIdLst>
        </p14:section>
        <p14:section name="ألعاب" id="{66953B43-0502-40BE-9D9D-49C14FC1791C}">
          <p14:sldIdLst>
            <p14:sldId id="2134808705"/>
            <p14:sldId id="2134808706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  <p:cmAuthor id="2" name="OMKELTOUM EL MADANI" initials="OE" lastIdx="1" clrIdx="1">
    <p:extLst>
      <p:ext uri="{19B8F6BF-5375-455C-9EA6-DF929625EA0E}">
        <p15:presenceInfo xmlns:p15="http://schemas.microsoft.com/office/powerpoint/2012/main" userId="dacd0b67ec2b3d9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4EAF3"/>
    <a:srgbClr val="1B1B1B"/>
    <a:srgbClr val="10147E"/>
    <a:srgbClr val="8A0000"/>
    <a:srgbClr val="006DB4"/>
    <a:srgbClr val="E74C3C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5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 rtl="1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fr-FR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244436" y="1003861"/>
            <a:ext cx="102939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 أنضبط وأحترم الوقت؟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572000" y="2480206"/>
            <a:ext cx="8818492" cy="711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أَحْضُرُ إِلى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لْمَدْرَسَةِ في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لْوَقْتِ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لْمُحَد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دِ؛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أَتَجَنَّبُ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لتَّدافُعَ عِنْدَ دُخولِ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لْفَصْلِ؛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أَعْرِضُ واجِباتي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ْ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مُنْجَزَةَ عَلى أُسْتاذي حينَ يَطْلُبُ مِنّي ذَلِكَ؛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أَلْتَزِمُ بِ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لْهُدوءِ خِلالَ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لْحِصَّةِ؛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أَخْرُجُ في فَتْرَةِ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لِاسْت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راحَةِ دونَ تَدافُعٍ؛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أَلْتَزِمُ بِوَقْتِ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</a:t>
            </a:r>
            <a:r>
              <a:rPr lang="ar-MA" sz="4400" b="1" noProof="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سْتِراحَةِ وَأَلْتَحِقُ بِ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لْفَصْلِ عِنْدَ سَماعِ 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9199B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لْجَرَسِ؛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أَحْرِصُ عَلى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لذَّهابِ إِلى دَوْرَةِ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لْمِياهِ أَثْناءَ 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لِ</a:t>
            </a:r>
            <a:r>
              <a:rPr lang="ar-MA" sz="4400" b="1" noProof="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سْتِراحَةِ</a:t>
            </a:r>
            <a:r>
              <a:rPr lang="ar-MA" sz="4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7" name="Image 6" descr="Une image contenant habits, meubles, intérieur, mur&#10;&#10;Le contenu généré par l’IA peut être incorrect.">
            <a:extLst>
              <a:ext uri="{FF2B5EF4-FFF2-40B4-BE49-F238E27FC236}">
                <a16:creationId xmlns:a16="http://schemas.microsoft.com/office/drawing/2014/main" id="{2D0C9E03-8D4A-9FF3-6319-EB66DCB198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2480206"/>
            <a:ext cx="4246492" cy="374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92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285112" y="92787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البحث عن </a:t>
            </a:r>
            <a:r>
              <a:rPr lang="ar-MA" sz="8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مرادفات</a:t>
            </a: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الكلمات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699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2036619" y="834086"/>
            <a:ext cx="115131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AC1A7A-7F62-555C-3971-F80AC6DC60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677045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يَرْكُضُ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اَلْفائِزُ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يَمْنَحُ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فَرِحࣱ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نائِمࣱ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مُمْتِعࣱ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93474" y="668398"/>
            <a:ext cx="12183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من يقرأ.</a:t>
            </a:r>
          </a:p>
          <a:p>
            <a:r>
              <a:rPr lang="ar-MA" b="0" i="1" dirty="0"/>
              <a:t>ينتدب الأستاذ بعض التلاميذ لقراءة الكلمات.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D93ED31-C2AD-13F8-EC0A-9E149FDE1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245655"/>
              </p:ext>
            </p:extLst>
          </p:nvPr>
        </p:nvGraphicFramePr>
        <p:xfrm>
          <a:off x="3779820" y="4478481"/>
          <a:ext cx="6156360" cy="254828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052120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052120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يَرْكُضُ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اَلْفائِزُ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يَمْنَحُ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4141"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فَرِحࣱ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نائِمࣱ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7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مُمْتِعࣱ</a:t>
                      </a:r>
                      <a:endParaRPr lang="fr-MA" sz="72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786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1136073" y="836455"/>
            <a:ext cx="1197342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977900" lvl="0" algn="r" defTabSz="1074738" rtl="1"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pPr lvl="1" algn="r" rtl="1"/>
            <a:r>
              <a:rPr lang="ar-MA" sz="3200" b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سوف تبحثون عن مرادف لكل كلمة، مثلا : "يريد" مرادفها "يرغب"، "ضخم" مرادفها "كبير" ...</a:t>
            </a:r>
          </a:p>
          <a:p>
            <a:pPr lvl="1" algn="r" rtl="1"/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الأمثلة </a:t>
            </a:r>
            <a:r>
              <a:rPr lang="ar-MA" sz="3200" i="1" dirty="0" err="1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لينمذج</a:t>
            </a:r>
            <a:r>
              <a:rPr lang="ar-MA" sz="3200" i="1" dirty="0">
                <a:solidFill>
                  <a:schemeClr val="bg2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النشاط.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BABE81E-E859-46D2-85C5-E65530296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150" y="2556982"/>
            <a:ext cx="8683700" cy="663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ممتع.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مُسَلٍّ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C3CA-09C6-CF1A-FA82-B82B9960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05C33F-01D8-3614-8918-1270D2E1F085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يركض.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EA65E2-DEA8-E7C5-456E-8084F18848C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2666AEA-C2D4-7A2C-BCB7-462A34AB0B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00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F996C-E885-6C6B-93C9-A399092F8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88AF80-18B4-DBBF-F9B7-0A88F7C3DB68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C6096B4-2BC5-7B48-8C5E-8575A7F8F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125E4C-7F92-BF49-64C0-15989ED24BC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07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331A3-14D0-5A87-53EC-6C64AAD3F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E8D8977-2118-4E0C-2843-5B6C274981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664F0B7-733D-184A-F5D0-C86B1184F475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817BEBF9-004F-761A-D0ED-A14FB103E4AD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يَجْري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F18019E-6B86-7E86-4D05-9825AFED3D42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4201751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85599-CA73-7E34-B3ED-434AA068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790F8B-2B08-8154-2CD5-CF49C0DFAC72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الفائز.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48CBDB-6309-53ED-8AE5-6B35A2EC1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A608466-AB4B-AAD9-A405-5D7EDDA317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6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062295-B3CA-B1E4-45C7-697DB5554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8368D92-91C0-4B9F-501C-F8DC3465FA84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8238C27-2895-9938-572C-A92C87655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AD7E57A-6499-8C23-05FB-83CC82FCA73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687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E2D1C-66EC-5A89-83B3-9DBEC91D5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9050350-6D80-13F8-AC0E-B3F33B1538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E4E6DAA-3416-2869-E1EC-56F0B7C2F5D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6624745-5C49-C2C2-F1A1-D63C4F58E3EC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اَلرّابِحُ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B19AE7E-F27A-FDA3-7E45-A11096AA8F91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5016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0AD0E8-1E88-D855-E171-42BE5AB443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1ED629A-61CC-2A3C-2DFB-D45C2B376461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يمنح.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26ED15-0DC9-DF17-DA7B-5E70CBF0A41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B057AE-41A2-C94A-FD7E-5909BDEB44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2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D237-8A34-597C-4047-F79A5802F9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BBC78-726C-7942-CF41-B52D9FAD0EC7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BF9C19E-243E-52C8-34BB-695BD8D78A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B20B631-0653-15EF-983F-AA37F687794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366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58D2F2-BFCD-1577-0110-EBE956F66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39A7F0F-510F-E13D-43E7-B57273D10E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22049A-198B-E4F7-B4C3-990B773934A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7D7D58D-1D83-8D3D-8B68-5917C2D38AA0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يُعْطي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97A1E19-50EC-0865-3F9C-C6134639492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234918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6B4-7267-EDD0-B6B0-35004550C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DC0069-14B3-FDB9-6FC1-A34D0EEB2E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مرادف كلمة: فرحٌِ.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16A9D72-A33A-D4F4-A41C-F28A7F0820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36408D-9F64-B425-64EB-E47C3B952C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9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45DC6-E9CF-B6C3-A974-8C066543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6DFE7E-F0BC-91E1-222E-873AAF1F5BD5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78D3BE-3649-7367-4F97-8A7C0FE63B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89234DA-EA27-52D7-002A-814F3493F4D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0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69556"/>
            <a:chOff x="2191897" y="5143500"/>
            <a:chExt cx="9344906" cy="2369556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بالهوايات؛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وفهمها ونقلها؛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66725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0FEF0-E7A7-064B-4B16-D60F01419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1812722-B7BC-ACF8-7849-C7275BB93D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B3DF76-D596-90A2-BD77-A4AD8E0DBE04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8203974-68D2-AC61-5996-0638122329C9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مَسْرورࣱ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26D78FC-69B7-9ACB-8786-8117945C4AE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17873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هواياتي.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 الكلمة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2AF5010A-40E2-CC9F-9AF7-2AA86FA707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34087"/>
            <a:ext cx="1217012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7345A77E-5A4F-FEB9-705D-7E442A1507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20645" r="9953" b="11659"/>
          <a:stretch>
            <a:fillRect/>
          </a:stretch>
        </p:blipFill>
        <p:spPr>
          <a:xfrm>
            <a:off x="3120129" y="2301187"/>
            <a:ext cx="7475742" cy="798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171800" y="917214"/>
            <a:ext cx="1254419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4724400" y="963950"/>
            <a:ext cx="79615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 الكلمات  على السبورة، ثم يطلب من المتعلمين تركيبها في جمل</a:t>
            </a:r>
            <a:endParaRPr lang="es-ES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0702633" y="2633513"/>
            <a:ext cx="2209800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يَرْسُمُ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0702633" y="4445724"/>
            <a:ext cx="2209800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اَلْموسيقى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0702633" y="6055969"/>
            <a:ext cx="2209800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اَلرِّياضَةُ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0702633" y="8009900"/>
            <a:ext cx="2209799" cy="80203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يُغَنّي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430510" y="4213073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430511" y="5839275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430511" y="7682170"/>
            <a:ext cx="7029713" cy="1129761"/>
          </a:xfrm>
          <a:prstGeom prst="flowChartAlternateProcess">
            <a:avLst/>
          </a:prstGeom>
          <a:solidFill>
            <a:srgbClr val="D4EAF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................................</a:t>
            </a:r>
            <a:endParaRPr kumimoji="0" lang="fr-MA" sz="4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65765" y="967936"/>
            <a:ext cx="1235023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الجمل على السبورة الجانبية و ينتدب بعض المتعلمين لقراءتها.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أتمم كتابة فقرة؛</a:t>
            </a:r>
          </a:p>
          <a:p>
            <a:pPr marL="742950" marR="0" lvl="1" indent="-28575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marR="0" lvl="1" indent="-457200" algn="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نقل فقرة على الدفاتر.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الجمل التالية بكلمة مناسبة </a:t>
            </a:r>
            <a:endParaRPr kumimoji="0" lang="fr-FR" sz="3200" b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83328" y="4108184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أُحِبُّ </a:t>
            </a:r>
            <a:r>
              <a:rPr lang="ar-MA" sz="54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هِوايَةَ </a:t>
            </a:r>
            <a:r>
              <a:rPr kumimoji="0" lang="ar-MA" sz="54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..........</a:t>
            </a:r>
            <a:endParaRPr kumimoji="0" lang="fr-MA" sz="5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3A4BCCC-7252-8785-AC31-693F7C2BF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B8861-B1E9-595F-74B1-120275B98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5DA6D43-51D2-810F-C5F8-429A501BA732}"/>
              </a:ext>
            </a:extLst>
          </p:cNvPr>
          <p:cNvSpPr txBox="1"/>
          <p:nvPr/>
        </p:nvSpPr>
        <p:spPr>
          <a:xfrm>
            <a:off x="294855" y="89520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تقبل جميع الإجابات الصحيحة.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B88E32D-7356-9CB5-522F-8355D851DA63}"/>
              </a:ext>
            </a:extLst>
          </p:cNvPr>
          <p:cNvSpPr/>
          <p:nvPr/>
        </p:nvSpPr>
        <p:spPr>
          <a:xfrm>
            <a:off x="1783328" y="4316002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أُحِبُّ هِوايَةَ </a:t>
            </a:r>
            <a:r>
              <a:rPr lang="ar-MA" sz="6600" b="1" kern="100" dirty="0">
                <a:solidFill>
                  <a:srgbClr val="F20000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ٱ</a:t>
            </a:r>
            <a:r>
              <a:rPr kumimoji="0" lang="ar-MA" sz="6600" b="1" i="0" u="none" strike="noStrike" kern="100" cap="none" spc="0" normalizeH="0" baseline="0" noProof="0" dirty="0">
                <a:ln>
                  <a:noFill/>
                </a:ln>
                <a:solidFill>
                  <a:srgbClr val="F20000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لرَّسْمِ</a:t>
            </a:r>
            <a:r>
              <a:rPr kumimoji="0" lang="ar-MA" sz="6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.</a:t>
            </a:r>
            <a:endParaRPr kumimoji="0" lang="f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AF8DE0-2BE0-47D3-AAD2-6F4658FD6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9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ABB5A0-7D6E-22A4-17A8-7EA276219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ADF3CED-5D90-94D4-7050-327690F07919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أَتَعَلَّمُ </a:t>
            </a:r>
            <a:r>
              <a:rPr kumimoji="0" lang="ar-MA" sz="60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ٱلْعَزْفَ</a:t>
            </a:r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 عَلى</a:t>
            </a:r>
            <a:r>
              <a:rPr kumimoji="0" lang="ar-MA" sz="6000" b="1" i="0" u="none" strike="noStrike" kern="1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..........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9D5A19-DF05-5CAD-F75C-CCDA7C638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CDC2FCB-6F32-BD47-613B-D75D22CE938B}"/>
              </a:ext>
            </a:extLst>
          </p:cNvPr>
          <p:cNvSpPr txBox="1"/>
          <p:nvPr/>
        </p:nvSpPr>
        <p:spPr>
          <a:xfrm>
            <a:off x="215839" y="957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الجمل التالية بكلمة مناسبة </a:t>
            </a:r>
            <a:endParaRPr kumimoji="0" lang="fr-FR" sz="3200" b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9116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A30CC-B648-0D5C-FA77-A359BCD73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62B7D8B-77FF-D1E6-952C-4F3D6F6BC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1BFB7265-A672-83D8-4F66-832C6B607113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أَتَعَلَّمُ </a:t>
            </a:r>
            <a:r>
              <a:rPr kumimoji="0" lang="ar-MA" sz="60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ٱلْعَزْفَ</a:t>
            </a:r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 عَلى</a:t>
            </a:r>
            <a:r>
              <a:rPr lang="ar-MA" sz="60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 </a:t>
            </a:r>
            <a:r>
              <a:rPr lang="ar-MA" sz="6000" b="1" kern="100" dirty="0" err="1">
                <a:solidFill>
                  <a:srgbClr val="FF0000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ٱلْكَمانِ</a:t>
            </a:r>
            <a:endParaRPr kumimoji="0" lang="fr-MA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B99511-490F-16DE-C84C-976891C0ED38}"/>
              </a:ext>
            </a:extLst>
          </p:cNvPr>
          <p:cNvSpPr txBox="1"/>
          <p:nvPr/>
        </p:nvSpPr>
        <p:spPr>
          <a:xfrm>
            <a:off x="294855" y="89520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تقبل جميع الإجابات الصحيحة.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017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C714-74B7-CD3A-8754-8AE031660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605FB9C5-4CDB-B92D-7403-79574E242239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60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.......... بِبَراعَةٍ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1E5AF76-3483-F11A-F793-80DD4436B9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E4D4285-A0A5-B0AA-E435-784FAD70D3B8}"/>
              </a:ext>
            </a:extLst>
          </p:cNvPr>
          <p:cNvSpPr txBox="1"/>
          <p:nvPr/>
        </p:nvSpPr>
        <p:spPr>
          <a:xfrm>
            <a:off x="215839" y="957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الجمل التالية بكلمة مناسبة </a:t>
            </a:r>
            <a:endParaRPr kumimoji="0" lang="fr-FR" sz="3200" b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640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58385-68CC-DEA9-49F4-FC5B74441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E9EC5C1-35A0-944C-793E-705DB641D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2F3C844C-9BA8-EE66-B2BC-BFC240C07651}"/>
              </a:ext>
            </a:extLst>
          </p:cNvPr>
          <p:cNvSpPr/>
          <p:nvPr/>
        </p:nvSpPr>
        <p:spPr>
          <a:xfrm>
            <a:off x="1831900" y="4288293"/>
            <a:ext cx="10149344" cy="1217940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  <a:defRPr/>
            </a:pPr>
            <a:r>
              <a:rPr lang="ar-MA" sz="6000" b="1" kern="100" dirty="0">
                <a:solidFill>
                  <a:srgbClr val="FF0000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يَعْزِفُ</a:t>
            </a:r>
            <a:r>
              <a:rPr lang="ar-MA" sz="6000" b="1" kern="100" dirty="0">
                <a:solidFill>
                  <a:prstClr val="black"/>
                </a:solidFill>
                <a:latin typeface="Microsoft Uighur" panose="02000000000000000000" pitchFamily="2" charset="-78"/>
                <a:ea typeface="Aptos" panose="020B0004020202020204" pitchFamily="34" charset="0"/>
                <a:cs typeface="Microsoft Uighur" panose="02000000000000000000" pitchFamily="2" charset="-78"/>
              </a:rPr>
              <a:t> بِبَراعَةٍ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DEB32EC-B522-C7EC-6F8B-B593A76ABB81}"/>
              </a:ext>
            </a:extLst>
          </p:cNvPr>
          <p:cNvSpPr txBox="1"/>
          <p:nvPr/>
        </p:nvSpPr>
        <p:spPr>
          <a:xfrm>
            <a:off x="294855" y="89520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تقبل جميع الإجابات الصحيحة.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738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368239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29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، قوموا بإتمام الفقرة بالكلمات المناسبة.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الوقت الكافي</a:t>
            </a: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لإنجاز المطلوب.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BF09342-7D4B-AFBE-38CF-5419798BD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3" t="19606" r="10296" b="63274"/>
          <a:stretch>
            <a:fillRect/>
          </a:stretch>
        </p:blipFill>
        <p:spPr>
          <a:xfrm>
            <a:off x="261525" y="3976255"/>
            <a:ext cx="13192949" cy="351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61525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تفاعلي، وتعطى الفرصة للمتعلمين للإجابة قبل إظهار الأجوبة الصحيحة.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C81D07C-DE31-6CC8-42FD-1FB0607F08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3" t="19606" r="10296" b="63274"/>
          <a:stretch>
            <a:fillRect/>
          </a:stretch>
        </p:blipFill>
        <p:spPr>
          <a:xfrm>
            <a:off x="261525" y="3976255"/>
            <a:ext cx="13192949" cy="351905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A84856C-46BA-A7B4-3E2B-0E8E0D2E897F}"/>
              </a:ext>
            </a:extLst>
          </p:cNvPr>
          <p:cNvSpPr txBox="1"/>
          <p:nvPr/>
        </p:nvSpPr>
        <p:spPr>
          <a:xfrm>
            <a:off x="3144981" y="4946350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ٱلْكاميرا</a:t>
            </a:r>
            <a:endParaRPr lang="ar-MA" sz="4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098A101-083E-FBA5-3CDA-B050D7384031}"/>
              </a:ext>
            </a:extLst>
          </p:cNvPr>
          <p:cNvSpPr txBox="1"/>
          <p:nvPr/>
        </p:nvSpPr>
        <p:spPr>
          <a:xfrm>
            <a:off x="11157032" y="5735782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تَصْويرَ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01207EE-F27C-1BCF-C2FB-ADCBDAD3D6EE}"/>
              </a:ext>
            </a:extLst>
          </p:cNvPr>
          <p:cNvSpPr txBox="1"/>
          <p:nvPr/>
        </p:nvSpPr>
        <p:spPr>
          <a:xfrm>
            <a:off x="3273796" y="5735781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أُسْرَتي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8A84D0-57C6-0021-A901-FEF623881F9B}"/>
              </a:ext>
            </a:extLst>
          </p:cNvPr>
          <p:cNvSpPr txBox="1"/>
          <p:nvPr/>
        </p:nvSpPr>
        <p:spPr>
          <a:xfrm>
            <a:off x="9001331" y="6442364"/>
            <a:ext cx="144087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مَشْهوراً</a:t>
            </a:r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42095-8756-04B4-5408-EDB6658A1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1E33452-2BFA-DFC5-FCE4-A5459C18A25F}"/>
              </a:ext>
            </a:extLst>
          </p:cNvPr>
          <p:cNvSpPr txBox="1"/>
          <p:nvPr/>
        </p:nvSpPr>
        <p:spPr>
          <a:xfrm>
            <a:off x="261525" y="775329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ناقش إجاباتك مع زميلك واقرأ الفقرة قراءة هامسة.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8B844-8FD0-BA9C-7C5B-EA0EF5127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38AC6D0-28DC-4CD4-DB79-319D78FE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3903915"/>
            <a:ext cx="13192887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861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82149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الفقرة؟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يتناوب المتعلمون على قراءة الفقرة.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D09F29-8BE4-C42D-9469-40CE66627C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556" y="3960825"/>
            <a:ext cx="13192887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ننتقل إلى النشاط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2،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ثم ستقرؤون مثلي.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7" name="Image 6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366CB4A-7EA8-2B48-D350-898CD9EF2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41589" r="10295" b="33279"/>
          <a:stretch>
            <a:fillRect/>
          </a:stretch>
        </p:blipFill>
        <p:spPr>
          <a:xfrm>
            <a:off x="523688" y="3148445"/>
            <a:ext cx="12668623" cy="51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130A-3EDA-6F1E-2BCF-2681CB021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04C13C-1130-07E0-44FC-3B4280CA7A33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متعلم يقرأ لزميله قراءة هامسة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أصحح لزميلي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6D6708E-C3C0-9B68-4490-4DFD796CD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5532DA7-8B52-3680-2839-200DEB810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41589" r="10295" b="33279"/>
          <a:stretch>
            <a:fillRect/>
          </a:stretch>
        </p:blipFill>
        <p:spPr>
          <a:xfrm>
            <a:off x="523688" y="3148445"/>
            <a:ext cx="12668623" cy="51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578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52092-01DF-328B-CA5F-C2B3CE3E1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EC4158-D7A7-9A21-54F1-140B1BD88B5A}"/>
              </a:ext>
            </a:extLst>
          </p:cNvPr>
          <p:cNvSpPr txBox="1"/>
          <p:nvPr/>
        </p:nvSpPr>
        <p:spPr>
          <a:xfrm>
            <a:off x="395948" y="732162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الفقرة مع الحرص على  الحفاظ على شروط الطلاقة.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FBAC9A-17D8-4E63-96E1-9EB48E002D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C136146-5F62-D833-E855-5AC36DC893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41589" r="10295" b="33279"/>
          <a:stretch>
            <a:fillRect/>
          </a:stretch>
        </p:blipFill>
        <p:spPr>
          <a:xfrm>
            <a:off x="523688" y="3148445"/>
            <a:ext cx="12668623" cy="51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417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0846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التالية: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0ABD7E-AF5D-5922-756F-246D447572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942293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784849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يمنح الأستاذ  المتعلمين مهلة للتفكير ولكتابة الأجوبة على الدفاتر.</a:t>
            </a:r>
            <a:endParaRPr kumimoji="0" lang="ar-MA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7" name="Image 6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9082FED-D3D8-403F-C833-CF5779260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41859" r="10126" b="11794"/>
          <a:stretch>
            <a:fillRect/>
          </a:stretch>
        </p:blipFill>
        <p:spPr>
          <a:xfrm>
            <a:off x="1434310" y="2376052"/>
            <a:ext cx="10847380" cy="78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3348-1FC3-C2E3-7C5C-4C000543A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83F424-8511-BC6E-2CEE-2AAEE58471EB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352794-FFD4-CB54-A60C-214C9A97D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C5422AC-7012-0A6A-F86B-076763C70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41859" r="10126" b="11794"/>
          <a:stretch>
            <a:fillRect/>
          </a:stretch>
        </p:blipFill>
        <p:spPr>
          <a:xfrm>
            <a:off x="1434310" y="2376052"/>
            <a:ext cx="10847380" cy="780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1787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5842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لننتقل إلى النشاط 3،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انقلوا الفقرة ( النشاط 2) على الدفاتر.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AE15946-9E90-8288-28B9-DA3C52A361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" t="41589" r="10295" b="33279"/>
          <a:stretch>
            <a:fillRect/>
          </a:stretch>
        </p:blipFill>
        <p:spPr>
          <a:xfrm>
            <a:off x="523688" y="3702627"/>
            <a:ext cx="12668623" cy="516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القارئ الجيد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269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588980" y="457423"/>
            <a:ext cx="12060220" cy="173664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يشرح  الأستاذ سيرورة المسابقة: تنتدب كل مجموعة ممثلا عنها ، يقرأ الفقرة بعد انطلاق العداد.  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القراءة   يدون الأستاذ على جدول عدد الأخطاء المرتكبة والمدة الزمنية المستغرقة في القراءة.</a:t>
            </a:r>
          </a:p>
          <a:p>
            <a:pPr algn="r" rtl="1"/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الإعلان عن المجموعة الرابحة و يعاد النشاط مع متنافسين آخرين......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AE88B80-DF30-C87B-363E-08CF796F08D8}"/>
              </a:ext>
            </a:extLst>
          </p:cNvPr>
          <p:cNvSpPr txBox="1"/>
          <p:nvPr/>
        </p:nvSpPr>
        <p:spPr>
          <a:xfrm>
            <a:off x="2168874" y="2548786"/>
            <a:ext cx="9378252" cy="69018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MA" sz="6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هِوايَةُ </a:t>
            </a:r>
            <a:r>
              <a:rPr lang="ar-MA" sz="60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ٱلْقِراءَةِ</a:t>
            </a:r>
            <a:endParaRPr lang="ar-MA" sz="60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تُحِبُّ لَيْلى قِراءَةَ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ٱلنَّوْمِ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تَجْلِسُ بِهُدوءٍ وَتَتَخَيَّلُ أَحْداثَ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ٱلْقِصَّةِ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كَأَنَّها حَقِيقِيَّةࣱ.</a:t>
            </a: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تُكْسِبُها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ٱلْقِراءَةُ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مُعْجَماً جَديداً وَمَعارِفَ مُفيدَةً.</a:t>
            </a:r>
          </a:p>
          <a:p>
            <a:pPr algn="dist" rtl="1">
              <a:lnSpc>
                <a:spcPct val="150000"/>
              </a:lnSpc>
            </a:pP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تَحْلُمُ أَنْ تُصْبِحَ كاتِبَةً لِتُؤَلِّفَ قِصَصاً لِلْأَطْفالِ.</a:t>
            </a:r>
          </a:p>
        </p:txBody>
      </p:sp>
    </p:spTree>
    <p:extLst>
      <p:ext uri="{BB962C8B-B14F-4D97-AF65-F5344CB8AC3E}">
        <p14:creationId xmlns:p14="http://schemas.microsoft.com/office/powerpoint/2010/main" val="32804100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106491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29، سأراقب عملكم بداية الحصة الموالية إن شاء الله.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857358" y="2497343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1- أقرأ الفقرتين (النشاط 1 و2 الصفحة 29)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أتمم نقل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لعبتي المفضلة.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17E5030-39F1-E3F6-A9E7-D3047BFCC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414" y="2497343"/>
            <a:ext cx="5639443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616582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902418"/>
              </p:ext>
            </p:extLst>
          </p:nvPr>
        </p:nvGraphicFramePr>
        <p:xfrm>
          <a:off x="872836" y="1617088"/>
          <a:ext cx="11970327" cy="786959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079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3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7955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هواياتي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3743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أتمم كتابة فقرة؛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القارئ الجيد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24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42869" y="279864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42869" y="5767772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42869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42869" y="15533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42869" y="416383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4807527" y="710975"/>
            <a:ext cx="780011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السابقة(الصفحة 25).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ما قمتم به، قبل أن نبدأ حصة اليوم.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25)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25)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5D70D32-F81C-8BFF-2C18-9AD0DB93E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589" y="2350244"/>
            <a:ext cx="5054022" cy="6876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698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 بضوابط سلوك 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الانضباط واحترام الوقت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3748</TotalTime>
  <Words>1354</Words>
  <Application>Microsoft Office PowerPoint</Application>
  <PresentationFormat>Personnalisé</PresentationFormat>
  <Paragraphs>224</Paragraphs>
  <Slides>60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60</vt:i4>
      </vt:variant>
    </vt:vector>
  </HeadingPairs>
  <TitlesOfParts>
    <vt:vector size="78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2217</cp:revision>
  <dcterms:created xsi:type="dcterms:W3CDTF">2014-10-09T07:32:24Z</dcterms:created>
  <dcterms:modified xsi:type="dcterms:W3CDTF">2025-09-28T11:36:27Z</dcterms:modified>
</cp:coreProperties>
</file>