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06" r:id="rId1"/>
    <p:sldMasterId id="2147483882" r:id="rId2"/>
    <p:sldMasterId id="2147483824" r:id="rId3"/>
    <p:sldMasterId id="2147483934" r:id="rId4"/>
  </p:sldMasterIdLst>
  <p:notesMasterIdLst>
    <p:notesMasterId r:id="rId71"/>
  </p:notesMasterIdLst>
  <p:handoutMasterIdLst>
    <p:handoutMasterId r:id="rId72"/>
  </p:handoutMasterIdLst>
  <p:sldIdLst>
    <p:sldId id="257" r:id="rId5"/>
    <p:sldId id="2134804867" r:id="rId6"/>
    <p:sldId id="2134805101" r:id="rId7"/>
    <p:sldId id="2134808522" r:id="rId8"/>
    <p:sldId id="2134805392" r:id="rId9"/>
    <p:sldId id="2134805155" r:id="rId10"/>
    <p:sldId id="2134808672" r:id="rId11"/>
    <p:sldId id="2134808454" r:id="rId12"/>
    <p:sldId id="2134808687" r:id="rId13"/>
    <p:sldId id="2134808688" r:id="rId14"/>
    <p:sldId id="2134808690" r:id="rId15"/>
    <p:sldId id="542" r:id="rId16"/>
    <p:sldId id="2134808617" r:id="rId17"/>
    <p:sldId id="2134808620" r:id="rId18"/>
    <p:sldId id="2134808618" r:id="rId19"/>
    <p:sldId id="2134808619" r:id="rId20"/>
    <p:sldId id="988" r:id="rId21"/>
    <p:sldId id="2134808585" r:id="rId22"/>
    <p:sldId id="2134808586" r:id="rId23"/>
    <p:sldId id="2134808587" r:id="rId24"/>
    <p:sldId id="2134808593" r:id="rId25"/>
    <p:sldId id="2134808594" r:id="rId26"/>
    <p:sldId id="2134808595" r:id="rId27"/>
    <p:sldId id="2134808554" r:id="rId28"/>
    <p:sldId id="2134808544" r:id="rId29"/>
    <p:sldId id="2134808553" r:id="rId30"/>
    <p:sldId id="2134808452" r:id="rId31"/>
    <p:sldId id="2134808555" r:id="rId32"/>
    <p:sldId id="2134808556" r:id="rId33"/>
    <p:sldId id="2134808448" r:id="rId34"/>
    <p:sldId id="2134808539" r:id="rId35"/>
    <p:sldId id="2134808474" r:id="rId36"/>
    <p:sldId id="2134808468" r:id="rId37"/>
    <p:sldId id="2134808673" r:id="rId38"/>
    <p:sldId id="2134808469" r:id="rId39"/>
    <p:sldId id="597" r:id="rId40"/>
    <p:sldId id="2134808649" r:id="rId41"/>
    <p:sldId id="2134808674" r:id="rId42"/>
    <p:sldId id="2134808648" r:id="rId43"/>
    <p:sldId id="2134808676" r:id="rId44"/>
    <p:sldId id="2134808675" r:id="rId45"/>
    <p:sldId id="2134808677" r:id="rId46"/>
    <p:sldId id="2134808650" r:id="rId47"/>
    <p:sldId id="2134808651" r:id="rId48"/>
    <p:sldId id="2134808652" r:id="rId49"/>
    <p:sldId id="2134808659" r:id="rId50"/>
    <p:sldId id="2134808653" r:id="rId51"/>
    <p:sldId id="2134808678" r:id="rId52"/>
    <p:sldId id="2134808689" r:id="rId53"/>
    <p:sldId id="2134808661" r:id="rId54"/>
    <p:sldId id="2134808658" r:id="rId55"/>
    <p:sldId id="2134808669" r:id="rId56"/>
    <p:sldId id="2134808680" r:id="rId57"/>
    <p:sldId id="2134808683" r:id="rId58"/>
    <p:sldId id="2134808664" r:id="rId59"/>
    <p:sldId id="2134808665" r:id="rId60"/>
    <p:sldId id="2134808668" r:id="rId61"/>
    <p:sldId id="2134808684" r:id="rId62"/>
    <p:sldId id="2134808547" r:id="rId63"/>
    <p:sldId id="838" r:id="rId64"/>
    <p:sldId id="2134808670" r:id="rId65"/>
    <p:sldId id="2134808671" r:id="rId66"/>
    <p:sldId id="2134808501" r:id="rId67"/>
    <p:sldId id="2134808561" r:id="rId68"/>
    <p:sldId id="2134808503" r:id="rId69"/>
    <p:sldId id="2134808502" r:id="rId70"/>
  </p:sldIdLst>
  <p:sldSz cx="13716000" cy="10287000"/>
  <p:notesSz cx="6858000" cy="9144000"/>
  <p:defaultTextStyle>
    <a:defPPr>
      <a:defRPr lang="en-US"/>
    </a:defPPr>
    <a:lvl1pPr marL="0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3AD99559-7E31-42D3-BDE0-244043135489}">
          <p14:sldIdLst>
            <p14:sldId id="257"/>
            <p14:sldId id="2134804867"/>
            <p14:sldId id="2134805101"/>
            <p14:sldId id="2134808522"/>
            <p14:sldId id="2134805392"/>
            <p14:sldId id="2134805155"/>
            <p14:sldId id="2134808672"/>
          </p14:sldIdLst>
        </p14:section>
        <p14:section name="افتتاح الحصة" id="{B4CCA7F9-F5CC-4171-9420-75CE68236B45}">
          <p14:sldIdLst>
            <p14:sldId id="2134808454"/>
            <p14:sldId id="2134808687"/>
            <p14:sldId id="2134808688"/>
            <p14:sldId id="2134808690"/>
          </p14:sldIdLst>
        </p14:section>
        <p14:section name="نشاط اعتيادي" id="{3822E05A-48B7-466A-9806-AC1514DAD3AF}">
          <p14:sldIdLst>
            <p14:sldId id="542"/>
            <p14:sldId id="2134808617"/>
            <p14:sldId id="2134808620"/>
            <p14:sldId id="2134808618"/>
            <p14:sldId id="2134808619"/>
            <p14:sldId id="988"/>
            <p14:sldId id="2134808585"/>
            <p14:sldId id="2134808586"/>
            <p14:sldId id="2134808587"/>
            <p14:sldId id="2134808593"/>
            <p14:sldId id="2134808594"/>
            <p14:sldId id="2134808595"/>
            <p14:sldId id="2134808554"/>
            <p14:sldId id="2134808544"/>
            <p14:sldId id="2134808553"/>
            <p14:sldId id="2134808452"/>
            <p14:sldId id="2134808555"/>
            <p14:sldId id="2134808556"/>
          </p14:sldIdLst>
        </p14:section>
        <p14:section name="تحدث وإغناء المعجم" id="{5F742C0B-3E93-40E7-BD04-47EA8F843380}">
          <p14:sldIdLst>
            <p14:sldId id="2134808448"/>
            <p14:sldId id="2134808539"/>
            <p14:sldId id="2134808474"/>
            <p14:sldId id="2134808468"/>
            <p14:sldId id="2134808673"/>
            <p14:sldId id="2134808469"/>
          </p14:sldIdLst>
        </p14:section>
        <p14:section name="أنشطة القراءةوالكتابة" id="{A25CF4A3-DA66-4B51-A640-2EC4C5A8918F}">
          <p14:sldIdLst>
            <p14:sldId id="597"/>
            <p14:sldId id="2134808649"/>
            <p14:sldId id="2134808674"/>
            <p14:sldId id="2134808648"/>
            <p14:sldId id="2134808676"/>
            <p14:sldId id="2134808675"/>
            <p14:sldId id="2134808677"/>
            <p14:sldId id="2134808650"/>
            <p14:sldId id="2134808651"/>
            <p14:sldId id="2134808652"/>
            <p14:sldId id="2134808659"/>
            <p14:sldId id="2134808653"/>
            <p14:sldId id="2134808678"/>
            <p14:sldId id="2134808689"/>
            <p14:sldId id="2134808661"/>
            <p14:sldId id="2134808658"/>
            <p14:sldId id="2134808669"/>
            <p14:sldId id="2134808680"/>
            <p14:sldId id="2134808683"/>
            <p14:sldId id="2134808664"/>
            <p14:sldId id="2134808665"/>
            <p14:sldId id="2134808668"/>
            <p14:sldId id="2134808684"/>
            <p14:sldId id="2134808547"/>
          </p14:sldIdLst>
        </p14:section>
        <p14:section name="ألعاب" id="{66953B43-0502-40BE-9D9D-49C14FC1791C}">
          <p14:sldIdLst>
            <p14:sldId id="838"/>
            <p14:sldId id="2134808670"/>
            <p14:sldId id="2134808671"/>
          </p14:sldIdLst>
        </p14:section>
        <p14:section name="اختتام الحصة" id="{CFAC160B-4D15-40C5-8575-18C3947DD0CB}">
          <p14:sldIdLst>
            <p14:sldId id="2134808501"/>
            <p14:sldId id="2134808561"/>
            <p14:sldId id="2134808503"/>
            <p14:sldId id="2134808502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3240" userDrawn="1">
          <p15:clr>
            <a:srgbClr val="A4A3A4"/>
          </p15:clr>
        </p15:guide>
        <p15:guide id="2" pos="4320" userDrawn="1">
          <p15:clr>
            <a:srgbClr val="A4A3A4"/>
          </p15:clr>
        </p15:guide>
        <p15:guide id="3" pos="432" userDrawn="1">
          <p15:clr>
            <a:srgbClr val="A4A3A4"/>
          </p15:clr>
        </p15:guide>
        <p15:guide id="4" pos="8208" userDrawn="1">
          <p15:clr>
            <a:srgbClr val="A4A3A4"/>
          </p15:clr>
        </p15:guide>
        <p15:guide id="5" orient="horz" pos="900" userDrawn="1">
          <p15:clr>
            <a:srgbClr val="A4A3A4"/>
          </p15:clr>
        </p15:guide>
        <p15:guide id="6" orient="horz" pos="1296" userDrawn="1">
          <p15:clr>
            <a:srgbClr val="A4A3A4"/>
          </p15:clr>
        </p15:guide>
        <p15:guide id="7" orient="horz" pos="5976" userDrawn="1">
          <p15:clr>
            <a:srgbClr val="A4A3A4"/>
          </p15:clr>
        </p15:guide>
        <p15:guide id="8" orient="horz" pos="5508" userDrawn="1">
          <p15:clr>
            <a:srgbClr val="A4A3A4"/>
          </p15:clr>
        </p15:guide>
        <p15:guide id="10" pos="7992" userDrawn="1">
          <p15:clr>
            <a:srgbClr val="A4A3A4"/>
          </p15:clr>
        </p15:guide>
        <p15:guide id="11" pos="648" userDrawn="1">
          <p15:clr>
            <a:srgbClr val="A4A3A4"/>
          </p15:clr>
        </p15:guide>
        <p15:guide id="12" orient="horz" pos="190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impleSmart" initials="S" lastIdx="1" clrIdx="0">
    <p:extLst>
      <p:ext uri="{19B8F6BF-5375-455C-9EA6-DF929625EA0E}">
        <p15:presenceInfo xmlns:p15="http://schemas.microsoft.com/office/powerpoint/2012/main" userId="SimpleSmart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9199B"/>
    <a:srgbClr val="1B1B1B"/>
    <a:srgbClr val="10147E"/>
    <a:srgbClr val="8A0000"/>
    <a:srgbClr val="006DB4"/>
    <a:srgbClr val="E74C3C"/>
    <a:srgbClr val="D4EAF3"/>
    <a:srgbClr val="FFFFFF"/>
    <a:srgbClr val="0A0C4C"/>
    <a:srgbClr val="B4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D113A9D2-9D6B-4929-AA2D-F23B5EE8CBE7}" styleName="Style à thème 2 - Accentuation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8D230F3-CF80-4859-8CE7-A43EE81993B5}" styleName="Style léger 1 - Accentuation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DBED569-4797-4DF1-A0F4-6AAB3CD982D8}" styleName="Style léger 3 - Accentuation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C89EF96-8CEA-46FF-86C4-4CE0E7609802}" styleName="Style léger 3 - Accentuation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C2FFA5D-87B4-456A-9821-1D502468CF0F}" styleName="Style à thème 1 - Accentuation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301B821-A1FF-4177-AEE7-76D212191A09}" styleName="Style moyen 1 - Accentuatio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8A107856-5554-42FB-B03E-39F5DBC370BA}" styleName="Style moyen 4 - Accentuation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C083E6E3-FA7D-4D7B-A595-EF9225AFEA82}" styleName="Style léger 1 - Accentuation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E25E649-3F16-4E02-A733-19D2CDBF48F0}" styleName="Style moyen 3 - Accentuation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Style léger 1 - Accentuation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9012ECD-51FC-41F1-AA8D-1B2483CD663E}" styleName="Style léger 2 - Accentuation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Style léger 1 - Accentuation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808" autoAdjust="0"/>
    <p:restoredTop sz="86609" autoAdjust="0"/>
  </p:normalViewPr>
  <p:slideViewPr>
    <p:cSldViewPr snapToGrid="0" showGuides="1">
      <p:cViewPr varScale="1">
        <p:scale>
          <a:sx n="55" d="100"/>
          <a:sy n="55" d="100"/>
        </p:scale>
        <p:origin x="1627" y="53"/>
      </p:cViewPr>
      <p:guideLst>
        <p:guide orient="horz" pos="3240"/>
        <p:guide pos="4320"/>
        <p:guide pos="432"/>
        <p:guide pos="8208"/>
        <p:guide orient="horz" pos="900"/>
        <p:guide orient="horz" pos="1296"/>
        <p:guide orient="horz" pos="5976"/>
        <p:guide orient="horz" pos="5508"/>
        <p:guide pos="7992"/>
        <p:guide pos="648"/>
        <p:guide orient="horz" pos="1908"/>
      </p:guideLst>
    </p:cSldViewPr>
  </p:slideViewPr>
  <p:outlineViewPr>
    <p:cViewPr>
      <p:scale>
        <a:sx n="33" d="100"/>
        <a:sy n="33" d="100"/>
      </p:scale>
      <p:origin x="0" y="-40566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45" d="100"/>
          <a:sy n="45" d="100"/>
        </p:scale>
        <p:origin x="2760" y="6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63" Type="http://schemas.openxmlformats.org/officeDocument/2006/relationships/slide" Target="slides/slide59.xml"/><Relationship Id="rId68" Type="http://schemas.openxmlformats.org/officeDocument/2006/relationships/slide" Target="slides/slide64.xml"/><Relationship Id="rId16" Type="http://schemas.openxmlformats.org/officeDocument/2006/relationships/slide" Target="slides/slide1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66" Type="http://schemas.openxmlformats.org/officeDocument/2006/relationships/slide" Target="slides/slide62.xml"/><Relationship Id="rId74" Type="http://schemas.openxmlformats.org/officeDocument/2006/relationships/presProps" Target="presProps.xml"/><Relationship Id="rId5" Type="http://schemas.openxmlformats.org/officeDocument/2006/relationships/slide" Target="slides/slide1.xml"/><Relationship Id="rId61" Type="http://schemas.openxmlformats.org/officeDocument/2006/relationships/slide" Target="slides/slide57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slide" Target="slides/slide60.xml"/><Relationship Id="rId69" Type="http://schemas.openxmlformats.org/officeDocument/2006/relationships/slide" Target="slides/slide65.xml"/><Relationship Id="rId77" Type="http://schemas.openxmlformats.org/officeDocument/2006/relationships/tableStyles" Target="tableStyles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72" Type="http://schemas.openxmlformats.org/officeDocument/2006/relationships/handoutMaster" Target="handoutMasters/handoutMaster1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openxmlformats.org/officeDocument/2006/relationships/slide" Target="slides/slide63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slide" Target="slides/slide58.xml"/><Relationship Id="rId70" Type="http://schemas.openxmlformats.org/officeDocument/2006/relationships/slide" Target="slides/slide66.xml"/><Relationship Id="rId75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slide" Target="slides/slide61.xml"/><Relationship Id="rId73" Type="http://schemas.openxmlformats.org/officeDocument/2006/relationships/commentAuthors" Target="commentAuthor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Relationship Id="rId34" Type="http://schemas.openxmlformats.org/officeDocument/2006/relationships/slide" Target="slides/slide30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76" Type="http://schemas.openxmlformats.org/officeDocument/2006/relationships/theme" Target="theme/theme1.xml"/><Relationship Id="rId7" Type="http://schemas.openxmlformats.org/officeDocument/2006/relationships/slide" Target="slides/slide3.xml"/><Relationship Id="rId71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239DC6-21CA-4DD8-BB0A-9BFCF5C0BC4A}" type="datetimeFigureOut">
              <a:rPr lang="fr-FR" smtClean="0"/>
              <a:t>28/09/2025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C883CC-6FC3-498F-B73F-BDC1E1ECE9F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093186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A9CDD2-8EC3-41FA-915B-CFA363B4E52D}" type="datetimeFigureOut">
              <a:rPr lang="fr-FR" smtClean="0"/>
              <a:t>28/09/2025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F65507-EDDC-4955-A45A-ABE631BC6CC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009003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AB6E2D-23EA-9898-3184-ADF16EA123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96E6304-9050-F8FF-15EC-36221E103B8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7EA2831-29AD-C8F5-F734-7EA7738B1E2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7AC731-FA6A-02C8-0222-2730949E997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301161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786177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6917F0-FE67-95B8-FCE2-FEDFCB7BF8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5F985455-08C1-A605-BDEE-3F6E5463915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00AAD798-53F5-E770-E4BD-4F876E87265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935D393-7E57-DB4F-1C99-7592521A47C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045885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589BE9-4A78-7D81-323D-B2AE9D0A63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FEFA129-6409-B1BA-B450-DD872FE003A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71DEFA17-E914-3C21-A9C3-A2F18CBBD95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C62F1B3-BAF9-18B5-4324-DBCD96BADD5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846472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699483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2A38CD-A9F0-3316-0743-5A5B81CFF3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A23BA65-5C39-E318-1FB7-80E1C6A54D8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861AA754-2CF4-CF6D-F9E7-F79BCD7BFC7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E4E0639-3C3D-84DB-12CC-F6AE0CBBA8D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30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05839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0743AC9-5AC9-B567-B1C4-700C0F9945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14464280-CAEE-C589-017B-BE616CE56C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86EBDF8-E281-5468-5595-061DA5C818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221F1E3-FC91-EDAC-6AA3-F1DA7AC3D1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5452534-1E9D-60E3-0A61-E3C7B064E0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732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5ADD9B1-4D74-4067-9F19-12E6CDF5CE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D8ACFB5A-14C8-1FEA-6693-95930BBF0E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1B453E3-8782-45A8-AE24-BA2F03A035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EBA4AB5-4538-F5AF-BDFD-B83CFBFC84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5AA2081-E402-9321-C3F6-2CBC5EEBD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2307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F6D0AB40-894A-37E0-BB4A-F68C374AD98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4333C774-15BA-E1F7-B3B5-53BABB8326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65B76BD-E390-3112-17AA-703004A6E1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4E66AF4-998D-9C89-68C6-F358FB9409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5C64FF6-3766-F959-3398-D5F8A443A8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798883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D405954-8B14-0927-3BFD-B0E03B8E40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B6A1E175-A5A8-E3F8-1F50-9ACE76A60C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DB011BD-E88B-5BE9-5844-0538F4A6BC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DD9C7E6-35E1-05A6-51A5-CCE58B40DF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389C54D-1568-EED2-9D38-AF9656B38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304726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A76CD94-2638-A533-35AC-33F8762C26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BC8C267-6A0E-7F85-11DF-E1B8F31959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9A4EE0B-4ED7-D3BB-592F-49D678F63D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ED58435-B360-2F20-F1DB-85A5F0FC7C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BCB141A-DA4F-A23C-5B4F-FCBDF897FC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478632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611B11A-57FD-EF6E-D078-216EE9E1BB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B6DB786-4834-DFBA-7E92-F490A1B25F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431C319-FB0C-BD76-4801-6AD79CA82A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B7BEC8B-EB10-AFA9-0647-1F675D24F1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2F07A89-E44C-0BFC-AE33-5AF3A1C48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113985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568AE2A-EBAB-8535-9929-5C06E773C7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2089419-3FA4-893D-10CF-896A647639B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A35FE34-9C03-D735-DAAB-E8B7A26E07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7A7FC32-E480-7299-D479-E039FDC4E8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28/09/2025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CE11614-A2EB-22B3-3300-5B1A74B74E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57DFE78-087C-A4BE-F00A-508C323EE0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618514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FC4C0A0-C635-D19D-4458-4A475D3E54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226CB9D-0440-B5FD-83E9-8546951909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9571624-52DC-87F5-B8D2-B7D0A0756A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81CC25B-16E3-6CDD-A60D-772A41A9A9B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E9E8F26D-DA17-C00C-67BC-33DC1C6553D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0FAEA9E3-1EB2-6526-6A97-642BA33228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28/09/2025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8EF242C2-8321-0011-04BB-85EC1AD922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B26D719C-FAFF-80D8-A63B-FC5C36DBC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7399490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0BDF672-8553-FAE5-98C8-D18B6A5935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58FBFCA1-D8E9-B420-DCF3-C1560D5C53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28/09/2025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E850D5E-606D-6262-85EA-5D9DFCC7F8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E8B908B-61CB-F908-98C3-8B8A499990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553085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6CC75F5-8023-BB5C-50A3-19A5FD2723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28/09/2025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DA6A0358-8763-B480-6AF5-DCC1E75A33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B6B293-6E15-1FA4-870E-1B76A4752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043048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F28DC3-5288-388D-A838-E0D16E147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3BDDF1C-2926-51F0-662B-3AC1923CD6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2B27530-D0A1-B823-7ACA-65DC6AF0F3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F7FC9DF-66D5-2AE0-4A3C-ECF6F3C102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28/09/2025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765AABA-F37F-B778-36FD-7219555885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75C3B56-677A-B75C-AFB7-BA3FC9432E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44257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0EFCD83-7B38-EF22-56E8-975506196A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BBE9861-F7AF-2C24-2680-D644CE814A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AE4B865-02D0-71AA-9DDF-105FD7F300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43797DC-0805-51DE-1DA8-94806C376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E568E69-4546-4975-72BC-9BE4A3B20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154964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AC3260F-B79C-85E0-CCAA-168D126FA0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4154C08C-494D-8FC9-3F26-2972A7C0625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2B83370-E10A-7E8F-0DA5-3E2D462D7C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B2578CD-6D33-FFBF-B95E-D3EFE3DF1E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28/09/2025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47F21A3-F316-F8BB-F698-83DC2F0CF2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4FA0F2C-CBF0-807D-0A9A-6FA9BCE4B7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07288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4FB7C3-6331-1AA1-0B0B-92B48991FB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1ABF8E9C-ABCA-ADB1-84AD-595D0F58EA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4BCD6CC-B805-86AD-045F-3F71DC0E56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C89ACE6-C578-27CD-A38F-0BB5DC4764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BD7A67A-A9B3-EBC0-FCB3-A1A0B75C7A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6222537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5C7BB1E6-FA15-9B07-0DA4-3CDFE768DCE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BDF7200-9D1B-0323-12C5-DDD0F72DE4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025D5D2-14BB-5080-25EB-0FCE12A2B8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154F753-5097-CE96-162F-E314E73F6F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3545481-5913-5EDF-799C-F86BF48497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86937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8537624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292053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75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75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75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2031560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1929529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6813215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0379440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40841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9755597-C78D-F28C-DE74-A0E9F12A77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1078719-4082-84B0-EE26-D2C8AAC85F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C73848E-5D27-E38A-4822-60CFFFD6A1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F2A9451-33D1-8968-5BEB-BCC20CC642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2D16CDA-C3EA-8948-22FB-2E5E0A7D74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9592087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6327274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8529867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1714045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5601495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1683545"/>
            <a:ext cx="116586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5278822"/>
      </p:ext>
    </p:extLst>
  </p:cSld>
  <p:clrMapOvr>
    <a:masterClrMapping/>
  </p:clrMapOvr>
  <p:hf hdr="0" ftr="0" dt="0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4284490"/>
      </p:ext>
    </p:extLst>
  </p:cSld>
  <p:clrMapOvr>
    <a:masterClrMapping/>
  </p:clrMapOvr>
  <p:hf hdr="0" ftr="0" dt="0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832" y="2564609"/>
            <a:ext cx="1183005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5832" y="6884197"/>
            <a:ext cx="1183005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/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7253520"/>
      </p:ext>
    </p:extLst>
  </p:cSld>
  <p:clrMapOvr>
    <a:masterClrMapping/>
  </p:clrMapOvr>
  <p:hf hdr="0" ftr="0" dt="0"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8879746"/>
      </p:ext>
    </p:extLst>
  </p:cSld>
  <p:clrMapOvr>
    <a:masterClrMapping/>
  </p:clrMapOvr>
  <p:hf hdr="0" ftr="0" dt="0"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547690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4763" y="2521745"/>
            <a:ext cx="5802510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4763" y="3757613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43726" y="2521745"/>
            <a:ext cx="5831087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43726" y="3757613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9/28/2025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3806789"/>
      </p:ext>
    </p:extLst>
  </p:cSld>
  <p:clrMapOvr>
    <a:masterClrMapping/>
  </p:clrMapOvr>
  <p:hf hdr="0" ftr="0" dt="0"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9/28/2025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1207485"/>
      </p:ext>
    </p:extLst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4B709E9-322D-81F7-8380-5D5E3462D0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F6FE923-12A9-6065-9D9B-DB5D779349F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10767B0-1F3F-BB8A-B4A9-037C38F518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B6C2448-B15A-4B86-1C44-2E05D2D379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28/09/2025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53240E5-0914-8546-4853-6693B6E56D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D8BE2B1-DF36-31A0-2A1A-96B54B448F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5254381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9/28/2025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0574709"/>
      </p:ext>
    </p:extLst>
  </p:cSld>
  <p:clrMapOvr>
    <a:masterClrMapping/>
  </p:clrMapOvr>
  <p:hf hdr="0" ftr="0" dt="0"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31087" y="1481140"/>
            <a:ext cx="6943725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0607432"/>
      </p:ext>
    </p:extLst>
  </p:cSld>
  <p:clrMapOvr>
    <a:masterClrMapping/>
  </p:clrMapOvr>
  <p:hf hdr="0" ftr="0" dt="0"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831087" y="1481140"/>
            <a:ext cx="6943725" cy="7310438"/>
          </a:xfrm>
        </p:spPr>
        <p:txBody>
          <a:bodyPr anchor="t"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1932565"/>
      </p:ext>
    </p:extLst>
  </p:cSld>
  <p:clrMapOvr>
    <a:masterClrMapping/>
  </p:clrMapOvr>
  <p:hf hdr="0" ftr="0" dt="0"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0843032"/>
      </p:ext>
    </p:extLst>
  </p:cSld>
  <p:clrMapOvr>
    <a:masterClrMapping/>
  </p:clrMapOvr>
  <p:hf hdr="0" ftr="0" dt="0"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15513" y="547688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6" y="547688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8906303"/>
      </p:ext>
    </p:extLst>
  </p:cSld>
  <p:clrMapOvr>
    <a:masterClrMapping/>
  </p:clrMapOvr>
  <p:hf hdr="0" ftr="0" dt="0"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13">
            <a:extLst>
              <a:ext uri="{FF2B5EF4-FFF2-40B4-BE49-F238E27FC236}">
                <a16:creationId xmlns:a16="http://schemas.microsoft.com/office/drawing/2014/main" id="{0F17F16A-B6B5-EBE9-54FC-727111DB4C1E}"/>
              </a:ext>
            </a:extLst>
          </p:cNvPr>
          <p:cNvSpPr txBox="1">
            <a:spLocks/>
          </p:cNvSpPr>
          <p:nvPr userDrawn="1"/>
        </p:nvSpPr>
        <p:spPr>
          <a:xfrm>
            <a:off x="13145830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8B50A90-6C93-28D2-CCE6-8C4B5464A7E9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90E3B97-A86E-0A4F-B999-B6E8CC0D39D0}"/>
              </a:ext>
            </a:extLst>
          </p:cNvPr>
          <p:cNvSpPr/>
          <p:nvPr userDrawn="1"/>
        </p:nvSpPr>
        <p:spPr>
          <a:xfrm>
            <a:off x="2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E5BDF521-9D27-2E4C-7059-E9980F069FBB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57038322"/>
              </p:ext>
            </p:extLst>
          </p:nvPr>
        </p:nvGraphicFramePr>
        <p:xfrm>
          <a:off x="0" y="0"/>
          <a:ext cx="13716000" cy="594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58388302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47976406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18907949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79875202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705208081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72804"/>
                  </a:ext>
                </a:extLst>
              </a:tr>
            </a:tbl>
          </a:graphicData>
        </a:graphic>
      </p:graphicFrame>
      <p:grpSp>
        <p:nvGrpSpPr>
          <p:cNvPr id="15" name="Group 17">
            <a:extLst>
              <a:ext uri="{FF2B5EF4-FFF2-40B4-BE49-F238E27FC236}">
                <a16:creationId xmlns:a16="http://schemas.microsoft.com/office/drawing/2014/main" id="{40DD11D2-EE68-A9EC-4F15-614A3385D0D9}"/>
              </a:ext>
            </a:extLst>
          </p:cNvPr>
          <p:cNvGrpSpPr/>
          <p:nvPr userDrawn="1"/>
        </p:nvGrpSpPr>
        <p:grpSpPr>
          <a:xfrm>
            <a:off x="6080531" y="2214833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6" name="Straight Connector 4">
              <a:extLst>
                <a:ext uri="{FF2B5EF4-FFF2-40B4-BE49-F238E27FC236}">
                  <a16:creationId xmlns:a16="http://schemas.microsoft.com/office/drawing/2014/main" id="{AE422F29-1EF9-E191-9803-DE84B04D9D40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C9086356-0D26-8822-73C0-D2636A92FC67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32A8B079-93E9-EE06-C9E4-AD3DEB14B4FF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28C2234-931E-C7BC-B53A-A9CA981E6BB9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833C001F-2EB4-0697-9255-9EC7B323776A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1" name="Straight Connector 16">
              <a:extLst>
                <a:ext uri="{FF2B5EF4-FFF2-40B4-BE49-F238E27FC236}">
                  <a16:creationId xmlns:a16="http://schemas.microsoft.com/office/drawing/2014/main" id="{CB05C08F-AD28-CF78-9250-A79D6212EF4E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F5A08C7F-15D1-D433-B4C0-463CAD0FEB9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" name="Graphique 1">
            <a:extLst>
              <a:ext uri="{FF2B5EF4-FFF2-40B4-BE49-F238E27FC236}">
                <a16:creationId xmlns:a16="http://schemas.microsoft.com/office/drawing/2014/main" id="{AD7724E9-3AEE-EC28-6BB9-60CC35F825C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7628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3" y="0"/>
            <a:ext cx="4800601" cy="10287000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4" y="1925354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4" y="6104969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6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438426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2" y="0"/>
            <a:ext cx="4800601" cy="10287000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1" y="1925353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1" y="6104968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0477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7"/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E284A30D-DECD-030A-0B10-C913E3EA371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A4CDEB7D-168B-0E29-CE1F-E930924D0170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2F52E29-30F9-D914-29F4-C39B2815C41A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E92BE19-E4E1-3339-A532-B4A2469C636A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0" name="Graphique 19">
            <a:extLst>
              <a:ext uri="{FF2B5EF4-FFF2-40B4-BE49-F238E27FC236}">
                <a16:creationId xmlns:a16="http://schemas.microsoft.com/office/drawing/2014/main" id="{4D4777B5-B402-E9A1-A5A6-84AC8061F2E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7400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D32AAD4-4958-258C-C746-E94CE42F798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C1086B27-D827-5BD3-1F18-FDF270965CC3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F6879CE-4632-0D8E-0A1B-83AF1D68B3CF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E019FA6-C4C6-BDC4-B6D7-A25BF2C4F26C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249AB181-445B-AD98-9157-D06A72138421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CE037F0-65C5-47CC-4ED9-D436AACCF59C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52BE813B-2810-7D38-C2E3-3B49ACF02947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C73CB838-E733-3B9A-C7F4-8546006A488A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ADD628C-8710-5146-8E99-FB5CF8B6B691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07A7BEE1-1D3A-845A-03BC-11B991A8E205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37F2F5DE-31BF-9F44-B545-7C09494E9F1B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E30D1F82-EC9A-72D0-211A-64E78727D6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018E912-EF82-5A6F-E1F8-365D757D193A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43779159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00060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9A3C50A-0E8A-F330-1D2C-614A86B2D1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3A707AF-D43B-28AA-9832-F9A0EBBD5E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280D807-08F1-C512-4840-856725C531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E1918F50-F453-6044-B216-C8649EE7386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CEB05AEC-40C0-D362-3F2B-2D04F62823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62198576-4EE7-44CC-4DF0-0F562D94D1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28/09/2025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C9DFF6E6-BCAB-E186-1A72-67EB8A4E27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58EB875-02B3-7FF9-9CBF-125901200A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3907492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918A7F3-27B7-2D1A-0ED4-FDDA6CEF4E55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3DC29654-03A3-4D63-9350-1F52CB1C1CA2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1C4D7B3-C6EE-DCBA-9AF9-B40F7AE2F7D6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357AEA3-D80B-23F3-C087-AA3083186B86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66935AB0-D513-F32D-42DC-F3E248DB1FE1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70FA164D-FAE3-0ECF-6CE6-DF00D3D8C7DC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F8039032-5130-8B62-C78C-518A2A01FD94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142F8C1F-B9FF-4F76-B2F3-D7AC881BEA12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025A6F65-9F41-59FC-EB30-F810C28036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434E5AA-4725-91E9-53DA-05718BE6E31E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91851829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68321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8298823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48059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60250896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7910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4045739225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34563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942975" y="618639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tx1">
                    <a:lumMod val="75000"/>
                    <a:lumOff val="25000"/>
                  </a:schemeClr>
                </a:solidFill>
                <a:latin typeface="GeosansLight" panose="02000603020000020003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6" name="Group 17"/>
          <p:cNvGrpSpPr/>
          <p:nvPr userDrawn="1"/>
        </p:nvGrpSpPr>
        <p:grpSpPr>
          <a:xfrm>
            <a:off x="6077100" y="1956374"/>
            <a:ext cx="1561802" cy="70973"/>
            <a:chOff x="5404883" y="1322741"/>
            <a:chExt cx="1388268" cy="47315"/>
          </a:xfrm>
          <a:solidFill>
            <a:schemeClr val="accent6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374777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1"/>
                </a:solidFill>
                <a:latin typeface="GeosansLight" panose="02000603020000020003"/>
                <a:ea typeface="+mn-ea"/>
                <a:cs typeface="+mn-cs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graphicFrame>
        <p:nvGraphicFramePr>
          <p:cNvPr id="14" name="Tableau 13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752790982"/>
              </p:ext>
            </p:extLst>
          </p:nvPr>
        </p:nvGraphicFramePr>
        <p:xfrm>
          <a:off x="2695" y="0"/>
          <a:ext cx="13713307" cy="655320"/>
        </p:xfrm>
        <a:graphic>
          <a:graphicData uri="http://schemas.openxmlformats.org/drawingml/2006/table">
            <a:tbl>
              <a:tblPr firstRow="1" bandRow="1">
                <a:effectLst/>
                <a:tableStyleId>{5940675A-B579-460E-94D1-54222C63F5DA}</a:tableStyleId>
              </a:tblPr>
              <a:tblGrid>
                <a:gridCol w="12526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04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420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0007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8817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30923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24837"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Introduction</a:t>
                      </a:r>
                      <a:r>
                        <a:rPr lang="fr-FR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</a:t>
                      </a:r>
                      <a:endParaRPr lang="fr-FR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Etat de l’art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kern="12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ea typeface="+mn-ea"/>
                          <a:cs typeface="+mn-cs"/>
                        </a:rPr>
                        <a:t>Apriori avec support dynamique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Les méthodes MCDA et les approches proposées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MA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Etudes</a:t>
                      </a:r>
                      <a:r>
                        <a:rPr lang="fr-MA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expérimentales</a:t>
                      </a:r>
                      <a:endParaRPr lang="fr-MA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Conclusion &amp; perspectives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03523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26261899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3716000" cy="30289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4"/>
          <p:cNvSpPr>
            <a:spLocks noGrp="1"/>
          </p:cNvSpPr>
          <p:nvPr>
            <p:ph type="pic" sz="quarter" idx="11"/>
          </p:nvPr>
        </p:nvSpPr>
        <p:spPr>
          <a:xfrm>
            <a:off x="1472964" y="4482980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4"/>
          <p:cNvSpPr>
            <a:spLocks noGrp="1"/>
          </p:cNvSpPr>
          <p:nvPr>
            <p:ph type="pic" sz="quarter" idx="12"/>
          </p:nvPr>
        </p:nvSpPr>
        <p:spPr>
          <a:xfrm>
            <a:off x="4476151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7479335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10482526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1171511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" y="2"/>
            <a:ext cx="3373179" cy="10287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9" name="Picture Placeholder 17"/>
          <p:cNvSpPr>
            <a:spLocks noGrp="1"/>
          </p:cNvSpPr>
          <p:nvPr>
            <p:ph type="pic" sz="quarter" idx="10"/>
          </p:nvPr>
        </p:nvSpPr>
        <p:spPr>
          <a:xfrm>
            <a:off x="3373636" y="2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7"/>
          <p:cNvSpPr>
            <a:spLocks noGrp="1"/>
          </p:cNvSpPr>
          <p:nvPr>
            <p:ph type="pic" sz="quarter" idx="11"/>
          </p:nvPr>
        </p:nvSpPr>
        <p:spPr>
          <a:xfrm>
            <a:off x="3373407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7"/>
          <p:cNvSpPr>
            <a:spLocks noGrp="1"/>
          </p:cNvSpPr>
          <p:nvPr>
            <p:ph type="pic" sz="quarter" idx="12"/>
          </p:nvPr>
        </p:nvSpPr>
        <p:spPr>
          <a:xfrm>
            <a:off x="6858229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17"/>
          <p:cNvSpPr>
            <a:spLocks noGrp="1"/>
          </p:cNvSpPr>
          <p:nvPr>
            <p:ph type="pic" sz="quarter" idx="13"/>
          </p:nvPr>
        </p:nvSpPr>
        <p:spPr>
          <a:xfrm>
            <a:off x="10342134" y="5143500"/>
            <a:ext cx="3373866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6858233" y="2"/>
            <a:ext cx="6857771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949738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 Detai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37719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1" name="Rectangle 10"/>
          <p:cNvSpPr/>
          <p:nvPr userDrawn="1"/>
        </p:nvSpPr>
        <p:spPr>
          <a:xfrm>
            <a:off x="99441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2" name="Picture Placeholder 16"/>
          <p:cNvSpPr>
            <a:spLocks noGrp="1"/>
          </p:cNvSpPr>
          <p:nvPr>
            <p:ph type="pic" sz="quarter" idx="10"/>
          </p:nvPr>
        </p:nvSpPr>
        <p:spPr>
          <a:xfrm>
            <a:off x="685800" y="3028950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11"/>
          </p:nvPr>
        </p:nvSpPr>
        <p:spPr>
          <a:xfrm>
            <a:off x="6858000" y="3028119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4" name="Picture Placeholder 16"/>
          <p:cNvSpPr>
            <a:spLocks noGrp="1"/>
          </p:cNvSpPr>
          <p:nvPr>
            <p:ph type="pic" sz="quarter" idx="12"/>
          </p:nvPr>
        </p:nvSpPr>
        <p:spPr>
          <a:xfrm>
            <a:off x="37719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5" name="Picture Placeholder 16"/>
          <p:cNvSpPr>
            <a:spLocks noGrp="1"/>
          </p:cNvSpPr>
          <p:nvPr>
            <p:ph type="pic" sz="quarter" idx="13"/>
          </p:nvPr>
        </p:nvSpPr>
        <p:spPr>
          <a:xfrm>
            <a:off x="99441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065016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duc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90547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7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400344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0"/>
          <p:cNvSpPr>
            <a:spLocks noGrp="1"/>
          </p:cNvSpPr>
          <p:nvPr>
            <p:ph type="pic" sz="quarter" idx="12"/>
          </p:nvPr>
        </p:nvSpPr>
        <p:spPr>
          <a:xfrm>
            <a:off x="7104419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10203554" y="3059909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75951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858C7A6-5722-08BE-15AF-55AB2DDEDD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D2DEB0B4-2E22-077B-8EDA-8C154DBC43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28/09/2025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199378A2-547B-BC2A-8610-A467BF51A9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C3FE9668-1004-7150-D81F-31D55F52A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0679671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13716000" cy="10287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8726230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9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6858000" y="5155407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2017251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cent Portfoli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3002162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9331214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093767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mo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4629814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6944492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6941176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4629814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2929192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975" y="383915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ABF3146D-F1FD-4449-A89A-D8FE7B54DE81}" type="datetimeFigureOut">
              <a:rPr lang="en-US" smtClean="0"/>
              <a:pPr/>
              <a:t>9/28/2025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16F919D3-A0D6-4586-82A8-25A537D2BD8F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3" name="Rectangle 13"/>
          <p:cNvSpPr>
            <a:spLocks/>
          </p:cNvSpPr>
          <p:nvPr userDrawn="1"/>
        </p:nvSpPr>
        <p:spPr bwMode="auto">
          <a:xfrm>
            <a:off x="3978180" y="1719621"/>
            <a:ext cx="5759649" cy="5000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lIns="0" tIns="0" rIns="0" bIns="0"/>
          <a:lstStyle/>
          <a:p>
            <a:endParaRPr lang="en-US" sz="3392" dirty="0">
              <a:solidFill>
                <a:srgbClr val="FF82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105464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B23EBF91-12E7-4578-B9C3-38B7C94B136A}"/>
              </a:ext>
            </a:extLst>
          </p:cNvPr>
          <p:cNvSpPr txBox="1">
            <a:spLocks/>
          </p:cNvSpPr>
          <p:nvPr userDrawn="1"/>
        </p:nvSpPr>
        <p:spPr>
          <a:xfrm>
            <a:off x="12980644" y="294320"/>
            <a:ext cx="523306" cy="54768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vert="horz" lIns="154305" tIns="77153" rIns="154305" bIns="77153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6F919D3-A0D6-4586-82A8-25A537D2BD8F}" type="slidenum">
              <a:rPr lang="en-US" sz="2025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‹N°›</a:t>
            </a:fld>
            <a:endParaRPr lang="en-US" sz="2025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39909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5884DD05-51C3-B89B-7D26-A09F373B06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28/09/2025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050AC938-980B-339B-A89C-127223A574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F4DD8E4-23B0-DEBB-BD9F-ACA592B1FE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83036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2741EDE-8A44-BFD0-2CE8-C2628D281C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680BA2D-B705-582F-CBB7-C2C622B656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99E3B1C-5255-4A33-524D-F786E5A7F6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5DC0D08-78B2-418A-218B-C5ACB2D7C3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28/09/2025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A84D5F8-D23A-EF20-E0C4-51A6C5D399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07314F6-8402-3290-C78B-6ECE9F7AE9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6549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9C0D649-284F-3BAA-782D-FE1E2D1642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A7541131-65D6-93F1-6DC4-82A3F33F43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D17F98F-5653-9EE6-F832-FD56936A4C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B4205DA-BECA-4B35-9EA6-C8FEF9C734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28/09/2025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E4ACEDD7-9189-B5A4-6901-960BB416CF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4B86485-C75F-4FAA-B3EE-0CC97960AA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1344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slideLayout" Target="../slideLayouts/slideLayout46.xml"/><Relationship Id="rId18" Type="http://schemas.openxmlformats.org/officeDocument/2006/relationships/slideLayout" Target="../slideLayouts/slideLayout51.xml"/><Relationship Id="rId26" Type="http://schemas.openxmlformats.org/officeDocument/2006/relationships/slideLayout" Target="../slideLayouts/slideLayout59.xml"/><Relationship Id="rId3" Type="http://schemas.openxmlformats.org/officeDocument/2006/relationships/slideLayout" Target="../slideLayouts/slideLayout36.xml"/><Relationship Id="rId21" Type="http://schemas.openxmlformats.org/officeDocument/2006/relationships/slideLayout" Target="../slideLayouts/slideLayout54.xml"/><Relationship Id="rId7" Type="http://schemas.openxmlformats.org/officeDocument/2006/relationships/slideLayout" Target="../slideLayouts/slideLayout40.xml"/><Relationship Id="rId12" Type="http://schemas.openxmlformats.org/officeDocument/2006/relationships/slideLayout" Target="../slideLayouts/slideLayout45.xml"/><Relationship Id="rId17" Type="http://schemas.openxmlformats.org/officeDocument/2006/relationships/slideLayout" Target="../slideLayouts/slideLayout50.xml"/><Relationship Id="rId25" Type="http://schemas.openxmlformats.org/officeDocument/2006/relationships/slideLayout" Target="../slideLayouts/slideLayout58.xml"/><Relationship Id="rId2" Type="http://schemas.openxmlformats.org/officeDocument/2006/relationships/slideLayout" Target="../slideLayouts/slideLayout35.xml"/><Relationship Id="rId16" Type="http://schemas.openxmlformats.org/officeDocument/2006/relationships/slideLayout" Target="../slideLayouts/slideLayout49.xml"/><Relationship Id="rId20" Type="http://schemas.openxmlformats.org/officeDocument/2006/relationships/slideLayout" Target="../slideLayouts/slideLayout53.xml"/><Relationship Id="rId29" Type="http://schemas.openxmlformats.org/officeDocument/2006/relationships/slideLayout" Target="../slideLayouts/slideLayout62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24" Type="http://schemas.openxmlformats.org/officeDocument/2006/relationships/slideLayout" Target="../slideLayouts/slideLayout57.xml"/><Relationship Id="rId32" Type="http://schemas.openxmlformats.org/officeDocument/2006/relationships/theme" Target="../theme/theme4.xml"/><Relationship Id="rId5" Type="http://schemas.openxmlformats.org/officeDocument/2006/relationships/slideLayout" Target="../slideLayouts/slideLayout38.xml"/><Relationship Id="rId15" Type="http://schemas.openxmlformats.org/officeDocument/2006/relationships/slideLayout" Target="../slideLayouts/slideLayout48.xml"/><Relationship Id="rId23" Type="http://schemas.openxmlformats.org/officeDocument/2006/relationships/slideLayout" Target="../slideLayouts/slideLayout56.xml"/><Relationship Id="rId28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43.xml"/><Relationship Id="rId19" Type="http://schemas.openxmlformats.org/officeDocument/2006/relationships/slideLayout" Target="../slideLayouts/slideLayout52.xml"/><Relationship Id="rId31" Type="http://schemas.openxmlformats.org/officeDocument/2006/relationships/slideLayout" Target="../slideLayouts/slideLayout64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slideLayout" Target="../slideLayouts/slideLayout47.xml"/><Relationship Id="rId22" Type="http://schemas.openxmlformats.org/officeDocument/2006/relationships/slideLayout" Target="../slideLayouts/slideLayout55.xml"/><Relationship Id="rId27" Type="http://schemas.openxmlformats.org/officeDocument/2006/relationships/slideLayout" Target="../slideLayouts/slideLayout60.xml"/><Relationship Id="rId30" Type="http://schemas.openxmlformats.org/officeDocument/2006/relationships/slideLayout" Target="../slideLayouts/slideLayout6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2CE8B00F-F076-E79C-9622-A6E96E8C09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E2C1666-B105-9748-367B-B9C6F96442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C9CD02E-9A23-814D-8097-07296695C8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28/09/2025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9912E29-A6DC-7206-514B-F23CB23403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6062363-3417-EC39-FF09-D4856715FC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35771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7" r:id="rId1"/>
    <p:sldLayoutId id="2147483908" r:id="rId2"/>
    <p:sldLayoutId id="2147483909" r:id="rId3"/>
    <p:sldLayoutId id="2147483910" r:id="rId4"/>
    <p:sldLayoutId id="2147483911" r:id="rId5"/>
    <p:sldLayoutId id="2147483912" r:id="rId6"/>
    <p:sldLayoutId id="2147483913" r:id="rId7"/>
    <p:sldLayoutId id="2147483914" r:id="rId8"/>
    <p:sldLayoutId id="2147483915" r:id="rId9"/>
    <p:sldLayoutId id="2147483916" r:id="rId10"/>
    <p:sldLayoutId id="2147483917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F8837B5-B05C-A7BD-ECB6-0FFFA7831D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A1CF13C-C857-7716-EB4F-8DBD784768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24B5780-F6CF-85C5-7A35-0DCD88087F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D96E12F-ACD3-4E0E-B47F-96DD99D05E35}" type="datetimeFigureOut">
              <a:rPr lang="fr-FR" smtClean="0"/>
              <a:t>28/09/2025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AD28588-B88C-8883-E814-922A4FF87E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9632A89-E33E-A52A-B575-5F1FB397CD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43855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3" r:id="rId1"/>
    <p:sldLayoutId id="2147483884" r:id="rId2"/>
    <p:sldLayoutId id="2147483885" r:id="rId3"/>
    <p:sldLayoutId id="2147483886" r:id="rId4"/>
    <p:sldLayoutId id="2147483887" r:id="rId5"/>
    <p:sldLayoutId id="2147483888" r:id="rId6"/>
    <p:sldLayoutId id="2147483889" r:id="rId7"/>
    <p:sldLayoutId id="2147483890" r:id="rId8"/>
    <p:sldLayoutId id="2147483891" r:id="rId9"/>
    <p:sldLayoutId id="2147483892" r:id="rId10"/>
    <p:sldLayoutId id="2147483893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83096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5" r:id="rId1"/>
    <p:sldLayoutId id="2147483826" r:id="rId2"/>
    <p:sldLayoutId id="2147483827" r:id="rId3"/>
    <p:sldLayoutId id="2147483828" r:id="rId4"/>
    <p:sldLayoutId id="2147483829" r:id="rId5"/>
    <p:sldLayoutId id="2147483830" r:id="rId6"/>
    <p:sldLayoutId id="2147483831" r:id="rId7"/>
    <p:sldLayoutId id="2147483832" r:id="rId8"/>
    <p:sldLayoutId id="2147483833" r:id="rId9"/>
    <p:sldLayoutId id="2147483834" r:id="rId10"/>
    <p:sldLayoutId id="2147483835" r:id="rId11"/>
  </p:sldLayoutIdLst>
  <p:hf hdr="0" ftr="0" dt="0"/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2975" y="547690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297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28/09/2025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3425" y="9534527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8692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0381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5" r:id="rId1"/>
    <p:sldLayoutId id="2147483936" r:id="rId2"/>
    <p:sldLayoutId id="2147483937" r:id="rId3"/>
    <p:sldLayoutId id="2147483938" r:id="rId4"/>
    <p:sldLayoutId id="2147483939" r:id="rId5"/>
    <p:sldLayoutId id="2147483940" r:id="rId6"/>
    <p:sldLayoutId id="2147483941" r:id="rId7"/>
    <p:sldLayoutId id="2147483942" r:id="rId8"/>
    <p:sldLayoutId id="2147483943" r:id="rId9"/>
    <p:sldLayoutId id="2147483944" r:id="rId10"/>
    <p:sldLayoutId id="2147483945" r:id="rId11"/>
    <p:sldLayoutId id="2147483947" r:id="rId12"/>
    <p:sldLayoutId id="2147483948" r:id="rId13"/>
    <p:sldLayoutId id="2147483949" r:id="rId14"/>
    <p:sldLayoutId id="2147483844" r:id="rId15"/>
    <p:sldLayoutId id="2147483878" r:id="rId16"/>
    <p:sldLayoutId id="2147483880" r:id="rId17"/>
    <p:sldLayoutId id="2147483881" r:id="rId18"/>
    <p:sldLayoutId id="2147483950" r:id="rId19"/>
    <p:sldLayoutId id="2147483951" r:id="rId20"/>
    <p:sldLayoutId id="2147483838" r:id="rId21"/>
    <p:sldLayoutId id="2147483650" r:id="rId22"/>
    <p:sldLayoutId id="2147483651" r:id="rId23"/>
    <p:sldLayoutId id="2147483652" r:id="rId24"/>
    <p:sldLayoutId id="2147483653" r:id="rId25"/>
    <p:sldLayoutId id="2147483654" r:id="rId26"/>
    <p:sldLayoutId id="2147483655" r:id="rId27"/>
    <p:sldLayoutId id="2147483656" r:id="rId28"/>
    <p:sldLayoutId id="2147483657" r:id="rId29"/>
    <p:sldLayoutId id="2147483658" r:id="rId30"/>
    <p:sldLayoutId id="2147483877" r:id="rId31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5.png"/><Relationship Id="rId4" Type="http://schemas.openxmlformats.org/officeDocument/2006/relationships/image" Target="../media/image4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5.xml"/><Relationship Id="rId4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50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0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50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50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4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9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49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9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9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49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9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9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49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9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9.png"/><Relationship Id="rId4" Type="http://schemas.openxmlformats.org/officeDocument/2006/relationships/image" Target="../media/image7.sv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6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50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0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50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0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50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5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5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5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6.png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2" Type="http://schemas.openxmlformats.org/officeDocument/2006/relationships/slideLayout" Target="../slideLayouts/slideLayout40.xml"/><Relationship Id="rId1" Type="http://schemas.openxmlformats.org/officeDocument/2006/relationships/tags" Target="../tags/tag1.xml"/><Relationship Id="rId6" Type="http://schemas.openxmlformats.org/officeDocument/2006/relationships/image" Target="../media/image11.jpe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0" Type="http://schemas.openxmlformats.org/officeDocument/2006/relationships/image" Target="../media/image15.png"/><Relationship Id="rId4" Type="http://schemas.openxmlformats.org/officeDocument/2006/relationships/image" Target="../media/image7.svg"/><Relationship Id="rId9" Type="http://schemas.openxmlformats.org/officeDocument/2006/relationships/image" Target="../media/image14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5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5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5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51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5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51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51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51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51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5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0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7.sv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51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51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51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51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51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51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51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51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51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5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0.xml"/><Relationship Id="rId6" Type="http://schemas.microsoft.com/office/2007/relationships/hdphoto" Target="../media/hdphoto1.wdp"/><Relationship Id="rId5" Type="http://schemas.openxmlformats.org/officeDocument/2006/relationships/image" Target="../media/image21.png"/><Relationship Id="rId4" Type="http://schemas.openxmlformats.org/officeDocument/2006/relationships/image" Target="../media/image7.svg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47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5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5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7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53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3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-203934" y="2630657"/>
            <a:ext cx="13303047" cy="2354491"/>
          </a:xfrm>
          <a:prstGeom prst="rect">
            <a:avLst/>
          </a:prstGeom>
        </p:spPr>
        <p:txBody>
          <a:bodyPr wrap="square" lIns="0" tIns="0" rIns="0" bIns="0" rtlCol="0" anchor="ctr">
            <a:spAutoFit/>
          </a:bodyPr>
          <a:lstStyle/>
          <a:p>
            <a:pPr algn="ctr" defTabSz="685834"/>
            <a:r>
              <a:rPr lang="ar-MA" sz="7650" dirty="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دعم التعلمات الأساس</a:t>
            </a:r>
          </a:p>
          <a:p>
            <a:pPr algn="ctr" defTabSz="685834" rtl="1"/>
            <a:r>
              <a:rPr lang="ar-MA" sz="7650" dirty="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– اللغة العربية –</a:t>
            </a:r>
            <a:endParaRPr lang="en-US" sz="7650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4328161" y="9202937"/>
            <a:ext cx="60350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نسخة تجريبية خاصة بمؤسسات الريادة غير نهائية</a:t>
            </a:r>
          </a:p>
          <a:p>
            <a:pPr algn="ctr" defTabSz="685834"/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- نسخة قيد التطوير -</a:t>
            </a:r>
            <a:endParaRPr lang="fr-MA" sz="2000" i="1" dirty="0">
              <a:solidFill>
                <a:prstClr val="black">
                  <a:lumMod val="75000"/>
                  <a:lumOff val="25000"/>
                </a:prstClr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322111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92DE76C9-4AB8-405E-8BE0-C8AEEB27D3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992045"/>
            <a:ext cx="3964236" cy="3294955"/>
          </a:xfrm>
          <a:prstGeom prst="rect">
            <a:avLst/>
          </a:prstGeom>
        </p:spPr>
      </p:pic>
      <p:grpSp>
        <p:nvGrpSpPr>
          <p:cNvPr id="15" name="Groupe 14">
            <a:extLst>
              <a:ext uri="{FF2B5EF4-FFF2-40B4-BE49-F238E27FC236}">
                <a16:creationId xmlns:a16="http://schemas.microsoft.com/office/drawing/2014/main" id="{E9CE216A-DD35-560A-66F7-CF1177D1C691}"/>
              </a:ext>
            </a:extLst>
          </p:cNvPr>
          <p:cNvGrpSpPr/>
          <p:nvPr/>
        </p:nvGrpSpPr>
        <p:grpSpPr>
          <a:xfrm>
            <a:off x="10868653" y="3019924"/>
            <a:ext cx="2819400" cy="2539233"/>
            <a:chOff x="10889913" y="2260709"/>
            <a:chExt cx="2819400" cy="2539233"/>
          </a:xfrm>
        </p:grpSpPr>
        <p:pic>
          <p:nvPicPr>
            <p:cNvPr id="8" name="Image 7" descr="Une image contenant symbole, capture d’écran, conception&#10;&#10;Le contenu généré par l’IA peut être incorrect.">
              <a:extLst>
                <a:ext uri="{FF2B5EF4-FFF2-40B4-BE49-F238E27FC236}">
                  <a16:creationId xmlns:a16="http://schemas.microsoft.com/office/drawing/2014/main" id="{FA2A9208-8788-D777-E75C-AA7C59E9160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039738" y="2260709"/>
              <a:ext cx="2539233" cy="2539233"/>
            </a:xfrm>
            <a:prstGeom prst="rect">
              <a:avLst/>
            </a:prstGeom>
          </p:spPr>
        </p:pic>
        <p:sp>
          <p:nvSpPr>
            <p:cNvPr id="13" name="TextBox 7"/>
            <p:cNvSpPr txBox="1"/>
            <p:nvPr/>
          </p:nvSpPr>
          <p:spPr>
            <a:xfrm>
              <a:off x="10889913" y="2620073"/>
              <a:ext cx="2819400" cy="1352293"/>
            </a:xfrm>
            <a:prstGeom prst="rect">
              <a:avLst/>
            </a:prstGeom>
            <a:ln>
              <a:noFill/>
            </a:ln>
          </p:spPr>
          <p:txBody>
            <a:bodyPr wrap="square" lIns="0" tIns="0" rIns="0" bIns="0" rtlCol="0" anchor="t">
              <a:spAutoFit/>
            </a:bodyPr>
            <a:lstStyle/>
            <a:p>
              <a:pPr algn="ctr" defTabSz="685834" rtl="1">
                <a:lnSpc>
                  <a:spcPts val="5139"/>
                </a:lnSpc>
              </a:pPr>
              <a:r>
                <a:rPr lang="ar-MA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المستوى</a:t>
              </a:r>
            </a:p>
            <a:p>
              <a:pPr algn="ctr" defTabSz="685834">
                <a:lnSpc>
                  <a:spcPts val="5139"/>
                </a:lnSpc>
              </a:pPr>
              <a:r>
                <a:rPr lang="fr-FR" sz="5400" b="1" dirty="0">
                  <a:solidFill>
                    <a:srgbClr val="FF0000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4</a:t>
              </a:r>
              <a:r>
                <a:rPr lang="en-US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               </a:t>
              </a:r>
              <a:r>
                <a:rPr lang="en-US" sz="44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            </a:t>
              </a: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7B9F1DD1-D575-2ED8-F01A-AF8FD807F260}"/>
              </a:ext>
            </a:extLst>
          </p:cNvPr>
          <p:cNvGrpSpPr/>
          <p:nvPr/>
        </p:nvGrpSpPr>
        <p:grpSpPr>
          <a:xfrm>
            <a:off x="4343400" y="6667500"/>
            <a:ext cx="6019800" cy="2057400"/>
            <a:chOff x="4343400" y="5301853"/>
            <a:chExt cx="6019800" cy="2057400"/>
          </a:xfrm>
        </p:grpSpPr>
        <p:grpSp>
          <p:nvGrpSpPr>
            <p:cNvPr id="17" name="Groupe 16">
              <a:extLst>
                <a:ext uri="{FF2B5EF4-FFF2-40B4-BE49-F238E27FC236}">
                  <a16:creationId xmlns:a16="http://schemas.microsoft.com/office/drawing/2014/main" id="{0AFC6808-EE3E-8AF9-4682-D163497B403D}"/>
                </a:ext>
              </a:extLst>
            </p:cNvPr>
            <p:cNvGrpSpPr/>
            <p:nvPr/>
          </p:nvGrpSpPr>
          <p:grpSpPr>
            <a:xfrm>
              <a:off x="5391604" y="6232200"/>
              <a:ext cx="3418547" cy="813494"/>
              <a:chOff x="5366709" y="6759892"/>
              <a:chExt cx="3113402" cy="813494"/>
            </a:xfrm>
          </p:grpSpPr>
          <p:sp>
            <p:nvSpPr>
              <p:cNvPr id="10" name="Rectangle : coins arrondis 9">
                <a:extLst>
                  <a:ext uri="{FF2B5EF4-FFF2-40B4-BE49-F238E27FC236}">
                    <a16:creationId xmlns:a16="http://schemas.microsoft.com/office/drawing/2014/main" id="{C7D7DD4C-7B77-183D-F3D6-F7060A8F6D60}"/>
                  </a:ext>
                </a:extLst>
              </p:cNvPr>
              <p:cNvSpPr/>
              <p:nvPr/>
            </p:nvSpPr>
            <p:spPr>
              <a:xfrm>
                <a:off x="5366709" y="6759892"/>
                <a:ext cx="3113402" cy="813494"/>
              </a:xfrm>
              <a:prstGeom prst="roundRect">
                <a:avLst>
                  <a:gd name="adj" fmla="val 32324"/>
                </a:avLst>
              </a:prstGeom>
              <a:solidFill>
                <a:schemeClr val="accent5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4"/>
                <a:endParaRPr lang="fr-MA" sz="1600" b="1" dirty="0">
                  <a:solidFill>
                    <a:prstClr val="white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  <p:sp>
            <p:nvSpPr>
              <p:cNvPr id="9" name="TextBox 7">
                <a:extLst>
                  <a:ext uri="{FF2B5EF4-FFF2-40B4-BE49-F238E27FC236}">
                    <a16:creationId xmlns:a16="http://schemas.microsoft.com/office/drawing/2014/main" id="{45B0A1E8-F2BA-31DC-A793-BDED4E478A5A}"/>
                  </a:ext>
                </a:extLst>
              </p:cNvPr>
              <p:cNvSpPr txBox="1"/>
              <p:nvPr/>
            </p:nvSpPr>
            <p:spPr>
              <a:xfrm>
                <a:off x="5943600" y="6919361"/>
                <a:ext cx="1981200" cy="654025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ctr" defTabSz="685834">
                  <a:lnSpc>
                    <a:spcPts val="5139"/>
                  </a:lnSpc>
                </a:pPr>
                <a:r>
                  <a:rPr lang="ar-MA" sz="4400" b="1" dirty="0">
                    <a:solidFill>
                      <a:prstClr val="white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الحصة </a:t>
                </a:r>
                <a:r>
                  <a:rPr lang="ar-MA" sz="4400" b="1" dirty="0">
                    <a:solidFill>
                      <a:srgbClr val="FFFF00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4</a:t>
                </a:r>
                <a:endParaRPr lang="en-US" sz="4400" b="1" dirty="0">
                  <a:solidFill>
                    <a:srgbClr val="FFFF00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</p:grpSp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480176DD-AD75-E05C-FFEB-51070627313B}"/>
                </a:ext>
              </a:extLst>
            </p:cNvPr>
            <p:cNvSpPr/>
            <p:nvPr/>
          </p:nvSpPr>
          <p:spPr>
            <a:xfrm>
              <a:off x="4343400" y="5559157"/>
              <a:ext cx="4466751" cy="813494"/>
            </a:xfrm>
            <a:prstGeom prst="roundRect">
              <a:avLst>
                <a:gd name="adj" fmla="val 32324"/>
              </a:avLst>
            </a:prstGeom>
            <a:solidFill>
              <a:schemeClr val="accent5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54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لبنة </a:t>
              </a:r>
              <a:r>
                <a:rPr kumimoji="0" lang="ar-MA" sz="5400" b="1" i="0" u="none" strike="noStrike" kern="0" cap="none" spc="0" normalizeH="0" baseline="0" noProof="0" dirty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فقرة</a:t>
              </a:r>
              <a:endParaRPr kumimoji="0" lang="fr-MA" sz="5400" b="1" i="0" u="none" strike="noStrike" kern="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endParaRPr>
            </a:p>
          </p:txBody>
        </p:sp>
        <p:sp>
          <p:nvSpPr>
            <p:cNvPr id="16" name="Ellipse 15">
              <a:extLst>
                <a:ext uri="{FF2B5EF4-FFF2-40B4-BE49-F238E27FC236}">
                  <a16:creationId xmlns:a16="http://schemas.microsoft.com/office/drawing/2014/main" id="{1011D395-B48B-1A0E-A8D8-19564F8D3BB7}"/>
                </a:ext>
              </a:extLst>
            </p:cNvPr>
            <p:cNvSpPr/>
            <p:nvPr/>
          </p:nvSpPr>
          <p:spPr>
            <a:xfrm>
              <a:off x="8305800" y="5301853"/>
              <a:ext cx="2057400" cy="2057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MA" sz="5400" b="1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المسار </a:t>
              </a:r>
              <a:r>
                <a:rPr lang="ar-MA" sz="5400" b="1" dirty="0">
                  <a:solidFill>
                    <a:srgbClr val="FFFF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</a:t>
              </a:r>
              <a:endParaRPr lang="fr-FR" sz="5400" b="1" dirty="0">
                <a:solidFill>
                  <a:srgbClr val="FFFF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BBBDBE-EBDA-DCD7-A2FA-A3D6552141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58942D4D-0471-6477-9F3F-AF08839F7B89}"/>
              </a:ext>
            </a:extLst>
          </p:cNvPr>
          <p:cNvSpPr txBox="1"/>
          <p:nvPr/>
        </p:nvSpPr>
        <p:spPr>
          <a:xfrm>
            <a:off x="215839" y="917214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US"/>
            </a:defPPr>
            <a:lvl1pPr marR="0" lvl="0" indent="0" algn="r" rtl="1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200" b="1" i="0" u="none" strike="noStrike" cap="none" spc="0" normalizeH="0" baseline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r>
              <a:rPr lang="ar-MA" dirty="0"/>
              <a:t>سنتذكر جميعا شروط العمل في ثنائيات</a:t>
            </a:r>
            <a:endParaRPr lang="fr-FR" dirty="0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41989D0E-6C5B-56AB-232F-70DC720C2D89}"/>
              </a:ext>
            </a:extLst>
          </p:cNvPr>
          <p:cNvSpPr txBox="1"/>
          <p:nvPr/>
        </p:nvSpPr>
        <p:spPr>
          <a:xfrm>
            <a:off x="3170758" y="2119943"/>
            <a:ext cx="10057357" cy="77559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indent="-571500" algn="r" defTabSz="914349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أَسْتَعِدُّ لِلْعَمَلِ مَعَ زَميلي/زَميلَتي عِنْدَ ظُهورِ </a:t>
            </a:r>
            <a:r>
              <a:rPr kumimoji="0" lang="ar-MA" sz="4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ٱلْأَيْقونَةِ</a:t>
            </a: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؛</a:t>
            </a:r>
          </a:p>
          <a:p>
            <a:pPr lvl="0" indent="-571500" algn="r" rtl="1">
              <a:lnSpc>
                <a:spcPct val="150000"/>
              </a:lnSpc>
              <a:buFont typeface="Wingdings" panose="05000000000000000000" pitchFamily="2" charset="2"/>
              <a:buChar char="§"/>
              <a:defRPr/>
            </a:pP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srgbClr val="19199B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أُشارِكُ </a:t>
            </a:r>
            <a:r>
              <a:rPr lang="ar-MA" sz="4800" b="1" dirty="0">
                <a:solidFill>
                  <a:srgbClr val="19199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</a:t>
            </a: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srgbClr val="19199B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لْعَمَلَ مَعَ زَميلي /زَميلَتي بِهُدوءٍ؛</a:t>
            </a:r>
            <a:endParaRPr kumimoji="0" lang="fr-MA" sz="4800" b="1" i="0" u="none" strike="noStrike" kern="1200" cap="none" spc="0" normalizeH="0" baseline="0" noProof="0" dirty="0">
              <a:ln>
                <a:noFill/>
              </a:ln>
              <a:solidFill>
                <a:srgbClr val="19199B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lvl="0" indent="-571500" algn="r" rtl="1">
              <a:lnSpc>
                <a:spcPct val="150000"/>
              </a:lnSpc>
              <a:buFont typeface="Wingdings" panose="05000000000000000000" pitchFamily="2" charset="2"/>
              <a:buChar char="§"/>
              <a:defRPr/>
            </a:pP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أَنْصَحُهُ إِذا خالَفَ أَحَدَ بُنودِ ميثاقِ </a:t>
            </a:r>
            <a:r>
              <a:rPr lang="ar-MA" sz="48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</a:t>
            </a: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لْقِسْمِ؛</a:t>
            </a:r>
            <a:endParaRPr kumimoji="0" lang="fr-MA" sz="4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lvl="0" indent="-571500" algn="r" rtl="1">
              <a:lnSpc>
                <a:spcPct val="150000"/>
              </a:lnSpc>
              <a:buFont typeface="Wingdings" panose="05000000000000000000" pitchFamily="2" charset="2"/>
              <a:buChar char="§"/>
              <a:defRPr/>
            </a:pP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srgbClr val="19199B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أُقَدِّمُ لَه</a:t>
            </a:r>
            <a:r>
              <a:rPr lang="ar-MA" sz="4800" b="1" dirty="0">
                <a:solidFill>
                  <a:srgbClr val="19199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ُ</a:t>
            </a: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srgbClr val="19199B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4800" b="1" dirty="0">
                <a:solidFill>
                  <a:srgbClr val="19199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</a:t>
            </a: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srgbClr val="19199B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لْمُساعَدَةَ مَتى ما طَلَبَها مِنّي؛</a:t>
            </a:r>
          </a:p>
          <a:p>
            <a:pPr lvl="0" indent="-571500" algn="r" rtl="1">
              <a:lnSpc>
                <a:spcPct val="150000"/>
              </a:lnSpc>
              <a:buFont typeface="Wingdings" panose="05000000000000000000" pitchFamily="2" charset="2"/>
              <a:buChar char="§"/>
              <a:defRPr/>
            </a:pP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أُعيرُهُ وَسيلَتي </a:t>
            </a:r>
            <a:r>
              <a:rPr lang="ar-MA" sz="48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</a:t>
            </a: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لْخاصَّةَ إِذا طَلَبَها مِنّي؛</a:t>
            </a:r>
            <a:endParaRPr kumimoji="0" lang="fr-MA" sz="4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R="0" lvl="0" indent="-571500" algn="r" defTabSz="914349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srgbClr val="19199B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أُصَحِّحُ لَهُ خَطَأَهُ بِأَدَبٍ؛</a:t>
            </a:r>
            <a:endParaRPr kumimoji="0" lang="fr-MA" sz="4800" b="1" i="0" u="none" strike="noStrike" kern="1200" cap="none" spc="0" normalizeH="0" baseline="0" noProof="0" dirty="0">
              <a:ln>
                <a:noFill/>
              </a:ln>
              <a:solidFill>
                <a:srgbClr val="19199B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R="0" lvl="0" indent="-571500" algn="r" defTabSz="914349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أَقْبَلُ تَصْحيحَهُ لِخَطَئي وَأَسْتَفيدُ مِنْهُ.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EAFCE5DF-406A-0980-724C-592B362468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5508" y="689461"/>
            <a:ext cx="1676545" cy="1280271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B352C12F-0070-CDAA-9E96-439AD9937CD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5839" y="4732736"/>
            <a:ext cx="4689460" cy="3103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41972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allAtOnce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DD74F7-40AA-0C5C-CE92-8F9CC423F6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5100107C-2EF5-8A84-8A69-E7FD456C2724}"/>
              </a:ext>
            </a:extLst>
          </p:cNvPr>
          <p:cNvSpPr txBox="1"/>
          <p:nvPr/>
        </p:nvSpPr>
        <p:spPr>
          <a:xfrm>
            <a:off x="285112" y="927876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>
              <a:defRPr/>
            </a:pPr>
            <a:r>
              <a:rPr lang="ar-MA" sz="32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حصة اليوم ستتدربون على قراءة فقرة وفهمها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48F6FF27-27A6-844B-DE02-1E51049440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200" y="689461"/>
            <a:ext cx="1676545" cy="1280271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227D002-4EE9-2CB8-E13E-4C1B9C74FA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25074" y="3505200"/>
            <a:ext cx="7665851" cy="5853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55463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en-US" altLang="ja-JP" sz="19500"/>
              <a:t>2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D96BEAF4-96E1-F8D9-0C6D-65C59AE793AB}"/>
              </a:ext>
            </a:extLst>
          </p:cNvPr>
          <p:cNvSpPr/>
          <p:nvPr/>
        </p:nvSpPr>
        <p:spPr>
          <a:xfrm>
            <a:off x="648212" y="2147777"/>
            <a:ext cx="6549307" cy="4125659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قراءة كلمات بصرية</a:t>
            </a: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إملاء</a:t>
            </a:r>
            <a:endParaRPr kumimoji="0" lang="fr-FR" sz="60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4255382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2C144F-0CA0-07AB-DFEC-0B36A48632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15A840B5-9D49-6F25-FD5A-F9F6572B9945}"/>
              </a:ext>
            </a:extLst>
          </p:cNvPr>
          <p:cNvSpPr txBox="1"/>
          <p:nvPr/>
        </p:nvSpPr>
        <p:spPr>
          <a:xfrm>
            <a:off x="368232" y="834086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US"/>
            </a:defPPr>
            <a:lvl1pPr marR="0" lvl="0" indent="0" algn="r" rtl="1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200" b="1" i="0" u="none" strike="noStrike" cap="none" spc="0" normalizeH="0" baseline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r>
              <a:rPr lang="ar-MA" dirty="0"/>
              <a:t>انتبهوا؛ سأقرأ سلسلة الكلمات، وأنتم ستفعلون مثلي.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67DA63CA-C580-3B75-784F-3E14DA5752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2248" y="680591"/>
            <a:ext cx="1475360" cy="1353429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C33687BB-3BB8-1CA6-D67E-A8585845AFF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2535446"/>
              </p:ext>
            </p:extLst>
          </p:nvPr>
        </p:nvGraphicFramePr>
        <p:xfrm>
          <a:off x="2753760" y="4478482"/>
          <a:ext cx="8208480" cy="2548282"/>
        </p:xfrm>
        <a:graphic>
          <a:graphicData uri="http://schemas.openxmlformats.org/drawingml/2006/table">
            <a:tbl>
              <a:tblPr rtl="1" firstRow="1" bandRow="1">
                <a:tableStyleId>{BDBED569-4797-4DF1-A0F4-6AAB3CD982D8}</a:tableStyleId>
              </a:tblPr>
              <a:tblGrid>
                <a:gridCol w="2052120">
                  <a:extLst>
                    <a:ext uri="{9D8B030D-6E8A-4147-A177-3AD203B41FA5}">
                      <a16:colId xmlns:a16="http://schemas.microsoft.com/office/drawing/2014/main" val="540014386"/>
                    </a:ext>
                  </a:extLst>
                </a:gridCol>
                <a:gridCol w="2052120">
                  <a:extLst>
                    <a:ext uri="{9D8B030D-6E8A-4147-A177-3AD203B41FA5}">
                      <a16:colId xmlns:a16="http://schemas.microsoft.com/office/drawing/2014/main" val="2799844"/>
                    </a:ext>
                  </a:extLst>
                </a:gridCol>
                <a:gridCol w="2052120">
                  <a:extLst>
                    <a:ext uri="{9D8B030D-6E8A-4147-A177-3AD203B41FA5}">
                      <a16:colId xmlns:a16="http://schemas.microsoft.com/office/drawing/2014/main" val="1091952986"/>
                    </a:ext>
                  </a:extLst>
                </a:gridCol>
                <a:gridCol w="2052120">
                  <a:extLst>
                    <a:ext uri="{9D8B030D-6E8A-4147-A177-3AD203B41FA5}">
                      <a16:colId xmlns:a16="http://schemas.microsoft.com/office/drawing/2014/main" val="1859337356"/>
                    </a:ext>
                  </a:extLst>
                </a:gridCol>
              </a:tblGrid>
              <a:tr h="1274141">
                <a:tc>
                  <a:txBody>
                    <a:bodyPr/>
                    <a:lstStyle/>
                    <a:p>
                      <a:pPr algn="ctr" rtl="1"/>
                      <a:r>
                        <a:rPr lang="ar-MA" sz="72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اَلْعِلاجُ</a:t>
                      </a:r>
                      <a:endParaRPr lang="fr-MA" sz="72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72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اَلْمَريضُ</a:t>
                      </a:r>
                      <a:endParaRPr lang="fr-MA" sz="72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72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يَفْحَصُ</a:t>
                      </a:r>
                      <a:endParaRPr lang="fr-MA" sz="72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72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نَظيفَةࣱ</a:t>
                      </a:r>
                      <a:endParaRPr lang="fr-MA" sz="72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17953490"/>
                  </a:ext>
                </a:extLst>
              </a:tr>
              <a:tr h="1274141">
                <a:tc>
                  <a:txBody>
                    <a:bodyPr/>
                    <a:lstStyle/>
                    <a:p>
                      <a:pPr algn="ctr" rtl="1"/>
                      <a:r>
                        <a:rPr lang="ar-MA" sz="72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اَلطَّبيبُ</a:t>
                      </a:r>
                      <a:endParaRPr lang="fr-MA" sz="72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72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اَلْأُسْبوعُ</a:t>
                      </a:r>
                      <a:endParaRPr lang="fr-MA" sz="72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72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هَواءࣱ</a:t>
                      </a:r>
                      <a:endParaRPr lang="fr-MA" sz="72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72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نَقِيࣱّ</a:t>
                      </a:r>
                      <a:endParaRPr lang="fr-MA" sz="72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20786713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607652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89E9A9-610B-22BF-B67B-CFCFCC102E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414ECBB3-7FA3-C939-8DB4-72EA90F3AC41}"/>
              </a:ext>
            </a:extLst>
          </p:cNvPr>
          <p:cNvSpPr txBox="1"/>
          <p:nvPr/>
        </p:nvSpPr>
        <p:spPr>
          <a:xfrm>
            <a:off x="395945" y="834086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US"/>
            </a:defPPr>
            <a:lvl1pPr marR="0" lvl="0" indent="0" algn="r" rtl="1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200" b="1" i="0" u="none" strike="noStrike" cap="none" spc="0" normalizeH="0" baseline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r>
              <a:rPr lang="ar-MA" dirty="0"/>
              <a:t>كل واحد منكم يقرأ الكلمات قراءة هامسة، سأمر بين الصفوف.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800A022C-DD2E-F5F0-CE66-33EE005341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1135" y="668398"/>
            <a:ext cx="1767993" cy="1377815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6F645E1-B231-2A9E-0FA2-1C3C26DDA04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2535446"/>
              </p:ext>
            </p:extLst>
          </p:nvPr>
        </p:nvGraphicFramePr>
        <p:xfrm>
          <a:off x="2753760" y="4478482"/>
          <a:ext cx="8208480" cy="2548282"/>
        </p:xfrm>
        <a:graphic>
          <a:graphicData uri="http://schemas.openxmlformats.org/drawingml/2006/table">
            <a:tbl>
              <a:tblPr rtl="1" firstRow="1" bandRow="1">
                <a:tableStyleId>{BDBED569-4797-4DF1-A0F4-6AAB3CD982D8}</a:tableStyleId>
              </a:tblPr>
              <a:tblGrid>
                <a:gridCol w="2052120">
                  <a:extLst>
                    <a:ext uri="{9D8B030D-6E8A-4147-A177-3AD203B41FA5}">
                      <a16:colId xmlns:a16="http://schemas.microsoft.com/office/drawing/2014/main" val="540014386"/>
                    </a:ext>
                  </a:extLst>
                </a:gridCol>
                <a:gridCol w="2052120">
                  <a:extLst>
                    <a:ext uri="{9D8B030D-6E8A-4147-A177-3AD203B41FA5}">
                      <a16:colId xmlns:a16="http://schemas.microsoft.com/office/drawing/2014/main" val="2799844"/>
                    </a:ext>
                  </a:extLst>
                </a:gridCol>
                <a:gridCol w="2052120">
                  <a:extLst>
                    <a:ext uri="{9D8B030D-6E8A-4147-A177-3AD203B41FA5}">
                      <a16:colId xmlns:a16="http://schemas.microsoft.com/office/drawing/2014/main" val="1091952986"/>
                    </a:ext>
                  </a:extLst>
                </a:gridCol>
                <a:gridCol w="2052120">
                  <a:extLst>
                    <a:ext uri="{9D8B030D-6E8A-4147-A177-3AD203B41FA5}">
                      <a16:colId xmlns:a16="http://schemas.microsoft.com/office/drawing/2014/main" val="1859337356"/>
                    </a:ext>
                  </a:extLst>
                </a:gridCol>
              </a:tblGrid>
              <a:tr h="1274141">
                <a:tc>
                  <a:txBody>
                    <a:bodyPr/>
                    <a:lstStyle/>
                    <a:p>
                      <a:pPr algn="ctr" rtl="1"/>
                      <a:r>
                        <a:rPr lang="ar-MA" sz="72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اَلْعِلاجُ</a:t>
                      </a:r>
                      <a:endParaRPr lang="fr-MA" sz="72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72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اَلْمَريضُ</a:t>
                      </a:r>
                      <a:endParaRPr lang="fr-MA" sz="72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72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يَفْحَصُ</a:t>
                      </a:r>
                      <a:endParaRPr lang="fr-MA" sz="72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72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نَظيفَةࣱ</a:t>
                      </a:r>
                      <a:endParaRPr lang="fr-MA" sz="72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17953490"/>
                  </a:ext>
                </a:extLst>
              </a:tr>
              <a:tr h="1274141">
                <a:tc>
                  <a:txBody>
                    <a:bodyPr/>
                    <a:lstStyle/>
                    <a:p>
                      <a:pPr algn="ctr" rtl="1"/>
                      <a:r>
                        <a:rPr lang="ar-MA" sz="72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اَلطَّبيبُ</a:t>
                      </a:r>
                      <a:endParaRPr lang="fr-MA" sz="72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72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اَلْأُسْبوعُ</a:t>
                      </a:r>
                      <a:endParaRPr lang="fr-MA" sz="72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72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هَواءࣱ</a:t>
                      </a:r>
                      <a:endParaRPr lang="fr-MA" sz="72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72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نَقِيࣱّ</a:t>
                      </a:r>
                      <a:endParaRPr lang="fr-MA" sz="72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20786713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1155996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7AF623-CF5F-7733-2CA6-B03687FB35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30F2CCC0-0D96-BF03-4B06-DCEE466650B7}"/>
              </a:ext>
            </a:extLst>
          </p:cNvPr>
          <p:cNvSpPr txBox="1"/>
          <p:nvPr/>
        </p:nvSpPr>
        <p:spPr>
          <a:xfrm>
            <a:off x="409800" y="834086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US"/>
            </a:defPPr>
            <a:lvl1pPr marR="0" lvl="0" indent="0" algn="r" rtl="1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200" b="1" i="0" u="none" strike="noStrike" cap="none" spc="0" normalizeH="0" baseline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r>
              <a:rPr lang="ar-MA" dirty="0"/>
              <a:t>لنقرأ الكلمات قراءة مشتركة: اقرأوا معي عند الإشارة 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EE956ACA-6ABB-69E3-E234-71E30928C3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859" y="717170"/>
            <a:ext cx="1676545" cy="1280271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A410304A-E5EF-0424-1C8A-34D461012A6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2535446"/>
              </p:ext>
            </p:extLst>
          </p:nvPr>
        </p:nvGraphicFramePr>
        <p:xfrm>
          <a:off x="2753760" y="4478482"/>
          <a:ext cx="8208480" cy="2548282"/>
        </p:xfrm>
        <a:graphic>
          <a:graphicData uri="http://schemas.openxmlformats.org/drawingml/2006/table">
            <a:tbl>
              <a:tblPr rtl="1" firstRow="1" bandRow="1">
                <a:tableStyleId>{BDBED569-4797-4DF1-A0F4-6AAB3CD982D8}</a:tableStyleId>
              </a:tblPr>
              <a:tblGrid>
                <a:gridCol w="2052120">
                  <a:extLst>
                    <a:ext uri="{9D8B030D-6E8A-4147-A177-3AD203B41FA5}">
                      <a16:colId xmlns:a16="http://schemas.microsoft.com/office/drawing/2014/main" val="540014386"/>
                    </a:ext>
                  </a:extLst>
                </a:gridCol>
                <a:gridCol w="2052120">
                  <a:extLst>
                    <a:ext uri="{9D8B030D-6E8A-4147-A177-3AD203B41FA5}">
                      <a16:colId xmlns:a16="http://schemas.microsoft.com/office/drawing/2014/main" val="2799844"/>
                    </a:ext>
                  </a:extLst>
                </a:gridCol>
                <a:gridCol w="2052120">
                  <a:extLst>
                    <a:ext uri="{9D8B030D-6E8A-4147-A177-3AD203B41FA5}">
                      <a16:colId xmlns:a16="http://schemas.microsoft.com/office/drawing/2014/main" val="1091952986"/>
                    </a:ext>
                  </a:extLst>
                </a:gridCol>
                <a:gridCol w="2052120">
                  <a:extLst>
                    <a:ext uri="{9D8B030D-6E8A-4147-A177-3AD203B41FA5}">
                      <a16:colId xmlns:a16="http://schemas.microsoft.com/office/drawing/2014/main" val="1859337356"/>
                    </a:ext>
                  </a:extLst>
                </a:gridCol>
              </a:tblGrid>
              <a:tr h="1274141">
                <a:tc>
                  <a:txBody>
                    <a:bodyPr/>
                    <a:lstStyle/>
                    <a:p>
                      <a:pPr algn="ctr" rtl="1"/>
                      <a:r>
                        <a:rPr lang="ar-MA" sz="72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اَلْعِلاجُ</a:t>
                      </a:r>
                      <a:endParaRPr lang="fr-MA" sz="72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72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اَلْمَريضُ</a:t>
                      </a:r>
                      <a:endParaRPr lang="fr-MA" sz="72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72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يَفْحَصُ</a:t>
                      </a:r>
                      <a:endParaRPr lang="fr-MA" sz="72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72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نَظيفَةࣱ</a:t>
                      </a:r>
                      <a:endParaRPr lang="fr-MA" sz="72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17953490"/>
                  </a:ext>
                </a:extLst>
              </a:tr>
              <a:tr h="1274141">
                <a:tc>
                  <a:txBody>
                    <a:bodyPr/>
                    <a:lstStyle/>
                    <a:p>
                      <a:pPr algn="ctr" rtl="1"/>
                      <a:r>
                        <a:rPr lang="ar-MA" sz="72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اَلطَّبيبُ</a:t>
                      </a:r>
                      <a:endParaRPr lang="fr-MA" sz="72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72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اَلْأُسْبوعُ</a:t>
                      </a:r>
                      <a:endParaRPr lang="fr-MA" sz="72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72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هَواءࣱ</a:t>
                      </a:r>
                      <a:endParaRPr lang="fr-MA" sz="72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72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نَقِيࣱّ</a:t>
                      </a:r>
                      <a:endParaRPr lang="fr-MA" sz="72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20786713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998199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AB7C7B-C28A-0DB6-EE88-5B32769C7D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604BD7AE-769A-DD1C-D18F-F1E01EF51F5B}"/>
              </a:ext>
            </a:extLst>
          </p:cNvPr>
          <p:cNvSpPr txBox="1"/>
          <p:nvPr/>
        </p:nvSpPr>
        <p:spPr>
          <a:xfrm>
            <a:off x="368232" y="944131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US"/>
            </a:defPPr>
            <a:lvl1pPr marR="0" lvl="0" indent="0" algn="r" rtl="1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200" b="1" i="0" u="none" strike="noStrike" cap="none" spc="0" normalizeH="0" baseline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r>
              <a:rPr lang="ar-MA" b="0" i="1" dirty="0"/>
              <a:t>يتناوب المتعلمون على القراءة: كل متعلم يقرأ سطرا واحدا، بالترتيب وبدونه.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145D31E-3BB7-FCB2-23ED-939F51BEFF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028" y="523225"/>
            <a:ext cx="1633870" cy="1426588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13D85A6-23EC-8E52-0B28-5C636705C74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68042786"/>
              </p:ext>
            </p:extLst>
          </p:nvPr>
        </p:nvGraphicFramePr>
        <p:xfrm>
          <a:off x="2753760" y="4478482"/>
          <a:ext cx="8208480" cy="2548282"/>
        </p:xfrm>
        <a:graphic>
          <a:graphicData uri="http://schemas.openxmlformats.org/drawingml/2006/table">
            <a:tbl>
              <a:tblPr rtl="1" firstRow="1" bandRow="1">
                <a:tableStyleId>{BDBED569-4797-4DF1-A0F4-6AAB3CD982D8}</a:tableStyleId>
              </a:tblPr>
              <a:tblGrid>
                <a:gridCol w="2052120">
                  <a:extLst>
                    <a:ext uri="{9D8B030D-6E8A-4147-A177-3AD203B41FA5}">
                      <a16:colId xmlns:a16="http://schemas.microsoft.com/office/drawing/2014/main" val="540014386"/>
                    </a:ext>
                  </a:extLst>
                </a:gridCol>
                <a:gridCol w="2052120">
                  <a:extLst>
                    <a:ext uri="{9D8B030D-6E8A-4147-A177-3AD203B41FA5}">
                      <a16:colId xmlns:a16="http://schemas.microsoft.com/office/drawing/2014/main" val="2799844"/>
                    </a:ext>
                  </a:extLst>
                </a:gridCol>
                <a:gridCol w="2052120">
                  <a:extLst>
                    <a:ext uri="{9D8B030D-6E8A-4147-A177-3AD203B41FA5}">
                      <a16:colId xmlns:a16="http://schemas.microsoft.com/office/drawing/2014/main" val="1091952986"/>
                    </a:ext>
                  </a:extLst>
                </a:gridCol>
                <a:gridCol w="2052120">
                  <a:extLst>
                    <a:ext uri="{9D8B030D-6E8A-4147-A177-3AD203B41FA5}">
                      <a16:colId xmlns:a16="http://schemas.microsoft.com/office/drawing/2014/main" val="1859337356"/>
                    </a:ext>
                  </a:extLst>
                </a:gridCol>
              </a:tblGrid>
              <a:tr h="1274141">
                <a:tc>
                  <a:txBody>
                    <a:bodyPr/>
                    <a:lstStyle/>
                    <a:p>
                      <a:pPr algn="ctr" rtl="1"/>
                      <a:r>
                        <a:rPr lang="ar-MA" sz="72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اَلْعِلاجُ</a:t>
                      </a:r>
                      <a:endParaRPr lang="fr-MA" sz="72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72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اَلْمَريضُ</a:t>
                      </a:r>
                      <a:endParaRPr lang="fr-MA" sz="72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72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يَفْحَصُ</a:t>
                      </a:r>
                      <a:endParaRPr lang="fr-MA" sz="72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72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نَظيفَةࣱ</a:t>
                      </a:r>
                      <a:endParaRPr lang="fr-MA" sz="72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17953490"/>
                  </a:ext>
                </a:extLst>
              </a:tr>
              <a:tr h="1274141">
                <a:tc>
                  <a:txBody>
                    <a:bodyPr/>
                    <a:lstStyle/>
                    <a:p>
                      <a:pPr algn="ctr" rtl="1"/>
                      <a:r>
                        <a:rPr lang="ar-MA" sz="72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اَلطَّبيبُ</a:t>
                      </a:r>
                      <a:endParaRPr lang="fr-MA" sz="72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72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اَلْأُسْبوعُ</a:t>
                      </a:r>
                      <a:endParaRPr lang="fr-MA" sz="72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72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هَواءࣱ</a:t>
                      </a:r>
                      <a:endParaRPr lang="fr-MA" sz="72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72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نَقِيࣱّ</a:t>
                      </a:r>
                      <a:endParaRPr lang="fr-MA" sz="72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20786713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1993042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DD16698-7E65-6CA8-7D3E-6147EB5AEFF0}"/>
              </a:ext>
            </a:extLst>
          </p:cNvPr>
          <p:cNvSpPr txBox="1"/>
          <p:nvPr/>
        </p:nvSpPr>
        <p:spPr>
          <a:xfrm>
            <a:off x="2190749" y="929337"/>
            <a:ext cx="1030605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خذوا ألواحكم والطبشور، سأملي عليكم كلمات.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D4EC4459-B464-C6E2-8673-651C2424623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5" name="Image 4" descr="Une image contenant texte, capture d’écran, ordinateur, Ordinateur tablette&#10;&#10;Description générée automatiquement">
            <a:extLst>
              <a:ext uri="{FF2B5EF4-FFF2-40B4-BE49-F238E27FC236}">
                <a16:creationId xmlns:a16="http://schemas.microsoft.com/office/drawing/2014/main" id="{D3A7419B-DC05-EFFB-230E-1427CB4BB619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451195" y="3454443"/>
            <a:ext cx="6813609" cy="5657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47827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126067-B1FD-D361-911F-212722ABCB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D2F16AE-E9F3-56E1-1DB0-58DDAD2D9E87}"/>
              </a:ext>
            </a:extLst>
          </p:cNvPr>
          <p:cNvSpPr txBox="1"/>
          <p:nvPr/>
        </p:nvSpPr>
        <p:spPr>
          <a:xfrm>
            <a:off x="2176895" y="1005536"/>
            <a:ext cx="1030605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اكتبوا على ألواحكم كلمة: طبيب.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5C347D90-30C0-D128-E2A5-86D4925470E5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3795" y="3378536"/>
            <a:ext cx="6368410" cy="3529928"/>
          </a:xfrm>
          <a:prstGeom prst="rect">
            <a:avLst/>
          </a:prstGeom>
        </p:spPr>
      </p:pic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BB1822A3-BDE0-2452-11BC-AAFD4359381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78237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35A03E-6384-4D3A-6F8B-DE805A89B8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F4454B8-4E57-1F59-20AA-6119F56951CF}"/>
              </a:ext>
            </a:extLst>
          </p:cNvPr>
          <p:cNvSpPr txBox="1"/>
          <p:nvPr/>
        </p:nvSpPr>
        <p:spPr>
          <a:xfrm>
            <a:off x="2190749" y="683116"/>
            <a:ext cx="10306051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عند الإشارة، الكل يرفع الألواح دفعة واحدة.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أن يرفع الجميع ألواحهم في آن واحد.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7BC1A435-C29D-0000-9BFA-5FF1D9A75CA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483F5173-07FA-4DF5-AF97-CE1BFCDD92E3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5159" y="3148926"/>
            <a:ext cx="8017229" cy="5499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55786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FA3DDA-DAF4-A661-5394-9881F3F156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D029881D-4E4E-7D82-4661-E579D046E30B}"/>
              </a:ext>
            </a:extLst>
          </p:cNvPr>
          <p:cNvGrpSpPr/>
          <p:nvPr/>
        </p:nvGrpSpPr>
        <p:grpSpPr>
          <a:xfrm>
            <a:off x="468776" y="341050"/>
            <a:ext cx="12778451" cy="9294875"/>
            <a:chOff x="312517" y="227366"/>
            <a:chExt cx="8518967" cy="6196583"/>
          </a:xfrm>
        </p:grpSpPr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B13795D4-617E-C814-8960-46588A5CB717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27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6E747F29-AF47-65EF-7745-69AB78E9093A}"/>
                </a:ext>
              </a:extLst>
            </p:cNvPr>
            <p:cNvSpPr/>
            <p:nvPr/>
          </p:nvSpPr>
          <p:spPr>
            <a:xfrm>
              <a:off x="625110" y="227366"/>
              <a:ext cx="622415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>
                <a:defRPr/>
              </a:pPr>
              <a:endParaRPr lang="fr-MA" sz="642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5" name="Rectangle : coins arrondis 114">
              <a:extLst>
                <a:ext uri="{FF2B5EF4-FFF2-40B4-BE49-F238E27FC236}">
                  <a16:creationId xmlns:a16="http://schemas.microsoft.com/office/drawing/2014/main" id="{4103E49A-77F5-3CA8-CD87-5019D30E9BAC}"/>
                </a:ext>
              </a:extLst>
            </p:cNvPr>
            <p:cNvSpPr/>
            <p:nvPr/>
          </p:nvSpPr>
          <p:spPr>
            <a:xfrm flipH="1" flipV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00">
                <a:defRPr/>
              </a:pPr>
              <a:endParaRPr lang="fr-FR" sz="54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ir Strip Arabic" panose="02000500000000000000" pitchFamily="2" charset="-78"/>
                <a:cs typeface="Air Strip Arabic" panose="02000500000000000000" pitchFamily="2" charset="-78"/>
              </a:endParaRPr>
            </a:p>
          </p:txBody>
        </p:sp>
      </p:grpSp>
      <p:sp>
        <p:nvSpPr>
          <p:cNvPr id="100" name="Ellipse 99">
            <a:extLst>
              <a:ext uri="{FF2B5EF4-FFF2-40B4-BE49-F238E27FC236}">
                <a16:creationId xmlns:a16="http://schemas.microsoft.com/office/drawing/2014/main" id="{8DCB5382-F30E-BEB2-52CB-D9F66B91CEE5}"/>
              </a:ext>
            </a:extLst>
          </p:cNvPr>
          <p:cNvSpPr/>
          <p:nvPr/>
        </p:nvSpPr>
        <p:spPr>
          <a:xfrm>
            <a:off x="10762334" y="2421609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1" name="Ellipse 100">
            <a:extLst>
              <a:ext uri="{FF2B5EF4-FFF2-40B4-BE49-F238E27FC236}">
                <a16:creationId xmlns:a16="http://schemas.microsoft.com/office/drawing/2014/main" id="{B3432556-DE9C-ABF0-76EB-9D28D2BF90B7}"/>
              </a:ext>
            </a:extLst>
          </p:cNvPr>
          <p:cNvSpPr/>
          <p:nvPr/>
        </p:nvSpPr>
        <p:spPr>
          <a:xfrm>
            <a:off x="10762334" y="4601942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2" name="Ellipse 101">
            <a:extLst>
              <a:ext uri="{FF2B5EF4-FFF2-40B4-BE49-F238E27FC236}">
                <a16:creationId xmlns:a16="http://schemas.microsoft.com/office/drawing/2014/main" id="{37A6C202-3936-65BB-1F74-6828101F5805}"/>
              </a:ext>
            </a:extLst>
          </p:cNvPr>
          <p:cNvSpPr/>
          <p:nvPr/>
        </p:nvSpPr>
        <p:spPr>
          <a:xfrm>
            <a:off x="10762334" y="6782273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99" name="Graphique 98">
            <a:extLst>
              <a:ext uri="{FF2B5EF4-FFF2-40B4-BE49-F238E27FC236}">
                <a16:creationId xmlns:a16="http://schemas.microsoft.com/office/drawing/2014/main" id="{D6AA847E-2ED1-6F41-8094-DA79FCA26D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flipH="1">
            <a:off x="10886147" y="4820200"/>
            <a:ext cx="1285149" cy="1226843"/>
          </a:xfrm>
          <a:prstGeom prst="rect">
            <a:avLst/>
          </a:prstGeom>
        </p:spPr>
      </p:pic>
      <p:sp>
        <p:nvSpPr>
          <p:cNvPr id="104" name="Freeform 7">
            <a:extLst>
              <a:ext uri="{FF2B5EF4-FFF2-40B4-BE49-F238E27FC236}">
                <a16:creationId xmlns:a16="http://schemas.microsoft.com/office/drawing/2014/main" id="{A64705FD-92BF-F47C-1DCD-156BBA479D12}"/>
              </a:ext>
            </a:extLst>
          </p:cNvPr>
          <p:cNvSpPr/>
          <p:nvPr/>
        </p:nvSpPr>
        <p:spPr>
          <a:xfrm>
            <a:off x="11196808" y="2847629"/>
            <a:ext cx="933623" cy="844472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5" name="ZoneTexte 22">
            <a:extLst>
              <a:ext uri="{FF2B5EF4-FFF2-40B4-BE49-F238E27FC236}">
                <a16:creationId xmlns:a16="http://schemas.microsoft.com/office/drawing/2014/main" id="{6784E1D7-7560-2DFE-586C-6C91E3F94F26}"/>
              </a:ext>
            </a:extLst>
          </p:cNvPr>
          <p:cNvSpPr txBox="1"/>
          <p:nvPr/>
        </p:nvSpPr>
        <p:spPr>
          <a:xfrm>
            <a:off x="10762334" y="7245470"/>
            <a:ext cx="172773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445" rtl="1">
              <a:defRPr/>
            </a:pPr>
            <a:r>
              <a:rPr lang="ar-MA" sz="24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من التلاميذ قراءة الكلمات</a:t>
            </a:r>
          </a:p>
        </p:txBody>
      </p:sp>
      <p:sp>
        <p:nvSpPr>
          <p:cNvPr id="106" name="Forme libre : forme 105">
            <a:extLst>
              <a:ext uri="{FF2B5EF4-FFF2-40B4-BE49-F238E27FC236}">
                <a16:creationId xmlns:a16="http://schemas.microsoft.com/office/drawing/2014/main" id="{124E8447-D73F-1B08-4CD4-E953F13F3E42}"/>
              </a:ext>
            </a:extLst>
          </p:cNvPr>
          <p:cNvSpPr/>
          <p:nvPr/>
        </p:nvSpPr>
        <p:spPr>
          <a:xfrm>
            <a:off x="9584806" y="3178428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9" name="Forme libre : forme 108">
            <a:extLst>
              <a:ext uri="{FF2B5EF4-FFF2-40B4-BE49-F238E27FC236}">
                <a16:creationId xmlns:a16="http://schemas.microsoft.com/office/drawing/2014/main" id="{D25FB749-C947-B6AB-152C-159C5B6EBAA2}"/>
              </a:ext>
            </a:extLst>
          </p:cNvPr>
          <p:cNvSpPr/>
          <p:nvPr/>
        </p:nvSpPr>
        <p:spPr>
          <a:xfrm>
            <a:off x="9584806" y="5358761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0" name="Forme libre : forme 109">
            <a:extLst>
              <a:ext uri="{FF2B5EF4-FFF2-40B4-BE49-F238E27FC236}">
                <a16:creationId xmlns:a16="http://schemas.microsoft.com/office/drawing/2014/main" id="{5AC2802F-2252-023A-332B-634793874459}"/>
              </a:ext>
            </a:extLst>
          </p:cNvPr>
          <p:cNvSpPr/>
          <p:nvPr/>
        </p:nvSpPr>
        <p:spPr>
          <a:xfrm>
            <a:off x="9584806" y="7539092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1" name="Rectangle : coins arrondis 110">
            <a:extLst>
              <a:ext uri="{FF2B5EF4-FFF2-40B4-BE49-F238E27FC236}">
                <a16:creationId xmlns:a16="http://schemas.microsoft.com/office/drawing/2014/main" id="{58CA0BB5-27D9-0EE0-F347-FA8E69F95725}"/>
              </a:ext>
            </a:extLst>
          </p:cNvPr>
          <p:cNvSpPr/>
          <p:nvPr/>
        </p:nvSpPr>
        <p:spPr>
          <a:xfrm>
            <a:off x="1225934" y="2924737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3300" b="1" dirty="0">
                <a:solidFill>
                  <a:srgbClr val="1F497D">
                    <a:lumMod val="50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شرائح خاصة بالأستاذ(ة)</a:t>
            </a:r>
            <a:endParaRPr lang="fr-FR" sz="3300" b="1" dirty="0">
              <a:solidFill>
                <a:srgbClr val="1F497D">
                  <a:lumMod val="50000"/>
                </a:srgb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2" name="Rectangle : coins arrondis 111">
            <a:extLst>
              <a:ext uri="{FF2B5EF4-FFF2-40B4-BE49-F238E27FC236}">
                <a16:creationId xmlns:a16="http://schemas.microsoft.com/office/drawing/2014/main" id="{1C841F98-496E-909C-442D-81A2B699D7C0}"/>
              </a:ext>
            </a:extLst>
          </p:cNvPr>
          <p:cNvSpPr/>
          <p:nvPr/>
        </p:nvSpPr>
        <p:spPr>
          <a:xfrm>
            <a:off x="1225934" y="7285400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r>
              <a:rPr lang="ar-AE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أمثلة على التوجيهات </a:t>
            </a: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للأستاذ(ة)</a:t>
            </a:r>
            <a:endParaRPr lang="en-US" sz="33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3" name="Rectangle : coins arrondis 112">
            <a:extLst>
              <a:ext uri="{FF2B5EF4-FFF2-40B4-BE49-F238E27FC236}">
                <a16:creationId xmlns:a16="http://schemas.microsoft.com/office/drawing/2014/main" id="{3A114A30-1EC3-B426-A4AF-E1E4AA9BFFE6}"/>
              </a:ext>
            </a:extLst>
          </p:cNvPr>
          <p:cNvSpPr/>
          <p:nvPr/>
        </p:nvSpPr>
        <p:spPr>
          <a:xfrm>
            <a:off x="1225934" y="5105069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إرشادات للشروحات والتعليمات التي يجب على الأستاذ(ة) قولها</a:t>
            </a:r>
          </a:p>
        </p:txBody>
      </p:sp>
      <p:sp>
        <p:nvSpPr>
          <p:cNvPr id="114" name="ZoneTexte 5">
            <a:extLst>
              <a:ext uri="{FF2B5EF4-FFF2-40B4-BE49-F238E27FC236}">
                <a16:creationId xmlns:a16="http://schemas.microsoft.com/office/drawing/2014/main" id="{F64C6676-FD60-F23A-EB87-F4C4F07CE0B6}"/>
              </a:ext>
            </a:extLst>
          </p:cNvPr>
          <p:cNvSpPr txBox="1"/>
          <p:nvPr/>
        </p:nvSpPr>
        <p:spPr>
          <a:xfrm>
            <a:off x="11098015" y="415598"/>
            <a:ext cx="214921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ar-MA" sz="27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خاص بالأستاذ(ة)</a:t>
            </a:r>
            <a:endParaRPr lang="fr-MA" sz="2700" b="1" i="1" dirty="0">
              <a:solidFill>
                <a:prstClr val="black">
                  <a:lumMod val="50000"/>
                  <a:lumOff val="50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6" name="TextBox 9">
            <a:extLst>
              <a:ext uri="{FF2B5EF4-FFF2-40B4-BE49-F238E27FC236}">
                <a16:creationId xmlns:a16="http://schemas.microsoft.com/office/drawing/2014/main" id="{A65DBFD3-CE26-0F59-3C12-18842AED64DC}"/>
              </a:ext>
            </a:extLst>
          </p:cNvPr>
          <p:cNvSpPr txBox="1"/>
          <p:nvPr/>
        </p:nvSpPr>
        <p:spPr>
          <a:xfrm>
            <a:off x="4070084" y="831278"/>
            <a:ext cx="5575833" cy="4712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3113"/>
              </a:lnSpc>
              <a:defRPr/>
            </a:pPr>
            <a:r>
              <a:rPr lang="ar-MA" sz="45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العرض </a:t>
            </a:r>
          </a:p>
        </p:txBody>
      </p:sp>
    </p:spTree>
    <p:extLst>
      <p:ext uri="{BB962C8B-B14F-4D97-AF65-F5344CB8AC3E}">
        <p14:creationId xmlns:p14="http://schemas.microsoft.com/office/powerpoint/2010/main" val="10824565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9A65E8-B938-90A1-4897-5F4ADF2FBD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690FBAD2-3843-51EC-400F-F175ED365E0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7D6AC89F-2D1A-D03E-6F4E-A227496CE0D7}"/>
              </a:ext>
            </a:extLst>
          </p:cNvPr>
          <p:cNvSpPr/>
          <p:nvPr/>
        </p:nvSpPr>
        <p:spPr>
          <a:xfrm>
            <a:off x="12593782" y="649237"/>
            <a:ext cx="955963" cy="888615"/>
          </a:xfrm>
          <a:prstGeom prst="rect">
            <a:avLst/>
          </a:prstGeom>
          <a:solidFill>
            <a:srgbClr val="D9D9D9"/>
          </a:solidFill>
          <a:ln>
            <a:solidFill>
              <a:srgbClr val="D9D9D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6908932D-E637-37DD-C36E-362655EC7C13}"/>
              </a:ext>
            </a:extLst>
          </p:cNvPr>
          <p:cNvSpPr/>
          <p:nvPr/>
        </p:nvSpPr>
        <p:spPr>
          <a:xfrm>
            <a:off x="3925082" y="4318242"/>
            <a:ext cx="5865835" cy="2570931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457200" rtl="1">
              <a:defRPr/>
            </a:pPr>
            <a:r>
              <a:rPr lang="ar-MA" sz="19900" dirty="0">
                <a:ln w="0"/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طَبيبࣱ</a:t>
            </a:r>
            <a:endParaRPr kumimoji="0" lang="fr-FR" sz="3200" b="0" i="0" u="none" strike="noStrike" kern="1200" cap="none" spc="0" normalizeH="0" baseline="0" noProof="0" dirty="0">
              <a:ln w="0"/>
              <a:solidFill>
                <a:schemeClr val="tx1"/>
              </a:solidFill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9246D0FE-4DB7-1058-1DB9-CE52CD14C31D}"/>
              </a:ext>
            </a:extLst>
          </p:cNvPr>
          <p:cNvSpPr txBox="1"/>
          <p:nvPr/>
        </p:nvSpPr>
        <p:spPr>
          <a:xfrm>
            <a:off x="2355273" y="704658"/>
            <a:ext cx="1101998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يعطي الأستاذ الإشارة لمن أجاب بشكل صحيح  ليضع لوحته على الطاولة ثم يتم التصحيح.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يجري الأستاذ تصحيح جماعيا تفاعليا مع جماعة الفصل، مع إشراك المتعلمين و الإشارة إلى الأخطاء المرتكبة.</a:t>
            </a:r>
          </a:p>
        </p:txBody>
      </p:sp>
    </p:spTree>
    <p:extLst>
      <p:ext uri="{BB962C8B-B14F-4D97-AF65-F5344CB8AC3E}">
        <p14:creationId xmlns:p14="http://schemas.microsoft.com/office/powerpoint/2010/main" val="3333022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54A179-0070-C82A-F123-D536E22517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FF570AF-2D28-7B13-5EEE-8D9C8CB44AEC}"/>
              </a:ext>
            </a:extLst>
          </p:cNvPr>
          <p:cNvSpPr txBox="1"/>
          <p:nvPr/>
        </p:nvSpPr>
        <p:spPr>
          <a:xfrm>
            <a:off x="2176895" y="1019391"/>
            <a:ext cx="1030605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اكتبوا على ألواحكم الكلمة التي ستسمعونها: مريض.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479DBA28-E04F-CDB3-4E07-E2B6346DB666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3795" y="3378536"/>
            <a:ext cx="6368410" cy="3529928"/>
          </a:xfrm>
          <a:prstGeom prst="rect">
            <a:avLst/>
          </a:prstGeom>
        </p:spPr>
      </p:pic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E9468774-8091-9364-7ECC-723CF67D074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74628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D30DE5-B05A-C018-EC38-391BBF6D0D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9BB4280-3D77-A15D-E0FB-5E563B44F811}"/>
              </a:ext>
            </a:extLst>
          </p:cNvPr>
          <p:cNvSpPr txBox="1"/>
          <p:nvPr/>
        </p:nvSpPr>
        <p:spPr>
          <a:xfrm>
            <a:off x="2190749" y="683116"/>
            <a:ext cx="10306051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عند الإشارة، الكل يرفع الألواح دفعة واحدة.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أن يرفع الجميع ألواحهم في آن واحد.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67C27AAD-859F-F3B4-B375-D37D548D222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8B6BF495-D4FC-BA2C-CBB1-5A21AB0BB72E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5159" y="3148926"/>
            <a:ext cx="8017229" cy="5499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511528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A0CA9B-E37F-18C1-F0EF-306F64151E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A5BA99D6-D48D-B6AE-46F4-F7C15532D0E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447315B0-91A2-8BB2-8450-5CE6379DA1B3}"/>
              </a:ext>
            </a:extLst>
          </p:cNvPr>
          <p:cNvSpPr/>
          <p:nvPr/>
        </p:nvSpPr>
        <p:spPr>
          <a:xfrm>
            <a:off x="12593782" y="649237"/>
            <a:ext cx="955963" cy="888615"/>
          </a:xfrm>
          <a:prstGeom prst="rect">
            <a:avLst/>
          </a:prstGeom>
          <a:solidFill>
            <a:srgbClr val="D9D9D9"/>
          </a:solidFill>
          <a:ln>
            <a:solidFill>
              <a:srgbClr val="D9D9D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F8BA9CEC-F68F-4D19-93CF-CC8A8CA14AA5}"/>
              </a:ext>
            </a:extLst>
          </p:cNvPr>
          <p:cNvSpPr txBox="1"/>
          <p:nvPr/>
        </p:nvSpPr>
        <p:spPr>
          <a:xfrm>
            <a:off x="2355273" y="704658"/>
            <a:ext cx="1101998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يعطي الأستاذ الإشارة لمن أجاب بشكل صحيح  ليضع لوحته على الطاولة. الآن سنقوم بالتصحيح.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يجري الأستاذ تصحيح جماعيا تفاعليا مع جماعة الفصل، مع إشراك المتعلمين و الإشارة إلى الأخطاء المرتكبة.</a:t>
            </a: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97A87433-023F-4BC2-095B-DCBA0F19881A}"/>
              </a:ext>
            </a:extLst>
          </p:cNvPr>
          <p:cNvSpPr/>
          <p:nvPr/>
        </p:nvSpPr>
        <p:spPr>
          <a:xfrm>
            <a:off x="4253345" y="4207406"/>
            <a:ext cx="4973781" cy="2570931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457200" rtl="1">
              <a:defRPr/>
            </a:pPr>
            <a:r>
              <a:rPr lang="ar-MA" sz="19900" dirty="0">
                <a:ln w="0"/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مَريضࣱ</a:t>
            </a:r>
            <a:endParaRPr kumimoji="0" lang="fr-FR" sz="3200" b="0" i="0" u="none" strike="noStrike" kern="1200" cap="none" spc="0" normalizeH="0" baseline="0" noProof="0" dirty="0">
              <a:ln w="0"/>
              <a:solidFill>
                <a:schemeClr val="tx1"/>
              </a:solidFill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24160282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FE3DB9-3771-77E1-2BF0-C980BEE3BB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9572548F-71FF-B03C-0AD8-FE91FC4541EA}"/>
              </a:ext>
            </a:extLst>
          </p:cNvPr>
          <p:cNvSpPr txBox="1"/>
          <p:nvPr/>
        </p:nvSpPr>
        <p:spPr>
          <a:xfrm>
            <a:off x="2176895" y="1005536"/>
            <a:ext cx="1030605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اكتبوا على ألواحكم كلمة: نظيفة.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C8EEB46-17AC-34D0-726E-EB843BF0A23D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3795" y="3378536"/>
            <a:ext cx="6368410" cy="3529928"/>
          </a:xfrm>
          <a:prstGeom prst="rect">
            <a:avLst/>
          </a:prstGeom>
        </p:spPr>
      </p:pic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7036401A-E4AB-6B46-60DB-9751FF154D6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9456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E7F653-319A-1B1B-8CF0-E13D3A3C19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CF4F2F77-5E73-706A-7281-95239E41246E}"/>
              </a:ext>
            </a:extLst>
          </p:cNvPr>
          <p:cNvSpPr txBox="1"/>
          <p:nvPr/>
        </p:nvSpPr>
        <p:spPr>
          <a:xfrm>
            <a:off x="2190749" y="683116"/>
            <a:ext cx="10306051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عند الإشارة، الكل يرفع الألواح دفعة واحدة.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أن يرفع الجميع ألواحهم في آن واحد.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6F2CA085-756C-9761-1025-FA53AD7DC9C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4F679B60-B297-0A7A-B6AE-8A8059B03E85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5159" y="3148926"/>
            <a:ext cx="8017229" cy="5499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484504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BB6B49-2370-DD6F-FBA6-65EC6ABDBE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7D3FB4E9-B207-B161-1E2C-D0AC723B642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58B10495-6537-5892-1334-3A69970C8AA2}"/>
              </a:ext>
            </a:extLst>
          </p:cNvPr>
          <p:cNvSpPr/>
          <p:nvPr/>
        </p:nvSpPr>
        <p:spPr>
          <a:xfrm>
            <a:off x="12593782" y="649237"/>
            <a:ext cx="955963" cy="888615"/>
          </a:xfrm>
          <a:prstGeom prst="rect">
            <a:avLst/>
          </a:prstGeom>
          <a:solidFill>
            <a:srgbClr val="D9D9D9"/>
          </a:solidFill>
          <a:ln>
            <a:solidFill>
              <a:srgbClr val="D9D9D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B46BEC34-5B06-4574-8566-08B53D65B886}"/>
              </a:ext>
            </a:extLst>
          </p:cNvPr>
          <p:cNvSpPr txBox="1"/>
          <p:nvPr/>
        </p:nvSpPr>
        <p:spPr>
          <a:xfrm>
            <a:off x="2355273" y="704658"/>
            <a:ext cx="1101998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يعطي الأستاذ الإشارة لمن أجاب بشكل صحيح  ليضع لوحته على الطاولة ثم يتم التصحيح.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يجري الأستاذ تصحيح جماعيا تفاعليا مع جماعة الفصل، مع إشراك المتعلمين و الإشارة إلى الأخطاء المرتكبة.</a:t>
            </a: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5D3A4EF6-AEF6-E6BC-85AD-6A5CE1373F48}"/>
              </a:ext>
            </a:extLst>
          </p:cNvPr>
          <p:cNvSpPr/>
          <p:nvPr/>
        </p:nvSpPr>
        <p:spPr>
          <a:xfrm>
            <a:off x="3925082" y="4318242"/>
            <a:ext cx="5865835" cy="2570931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457200" rtl="1">
              <a:defRPr/>
            </a:pPr>
            <a:r>
              <a:rPr lang="ar-MA" sz="19900" dirty="0">
                <a:ln w="0"/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نَظيفَةࣱ</a:t>
            </a:r>
            <a:endParaRPr kumimoji="0" lang="fr-FR" sz="3200" b="0" i="0" u="none" strike="noStrike" kern="1200" cap="none" spc="0" normalizeH="0" baseline="0" noProof="0" dirty="0">
              <a:ln w="0"/>
              <a:solidFill>
                <a:schemeClr val="tx1"/>
              </a:solidFill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16638542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7EF368-75B3-15A6-9F87-D3BEEACEFC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84C8888F-59D7-AADE-EE48-3408DB0E2D76}"/>
              </a:ext>
            </a:extLst>
          </p:cNvPr>
          <p:cNvSpPr txBox="1"/>
          <p:nvPr/>
        </p:nvSpPr>
        <p:spPr>
          <a:xfrm>
            <a:off x="2176895" y="1005536"/>
            <a:ext cx="1030605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اكتبوا على ألواحكم الكلمة التي ستسمعونها: علاج.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5742D5B-65E0-B3B6-3E9A-51E1B8F248E9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3795" y="3378536"/>
            <a:ext cx="6368410" cy="3529928"/>
          </a:xfrm>
          <a:prstGeom prst="rect">
            <a:avLst/>
          </a:prstGeom>
        </p:spPr>
      </p:pic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408A4F97-52C9-A184-7899-21F3C5235AD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2263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040341-C0DF-A6D5-379D-C499E56681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27833C4-3EB9-B418-A189-52E6D4A9CEFE}"/>
              </a:ext>
            </a:extLst>
          </p:cNvPr>
          <p:cNvSpPr txBox="1"/>
          <p:nvPr/>
        </p:nvSpPr>
        <p:spPr>
          <a:xfrm>
            <a:off x="2190749" y="683116"/>
            <a:ext cx="10306051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عند الإشارة، الكل يرفع الألواح دفعة واحدة.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أن يرفع الجميع ألواحهم في آن واحد.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5931772E-070E-B4EA-117D-F3F22D2698F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E6F0F556-7355-B289-CF8F-28FB676839BD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5159" y="3148926"/>
            <a:ext cx="8017229" cy="5499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268290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2C023A-F508-3AFC-D329-B6887ED1DC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03A601EF-908F-A8E6-58B5-45DDF6DC86B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AF6F32BE-DFAA-115B-CA8C-41B719B90456}"/>
              </a:ext>
            </a:extLst>
          </p:cNvPr>
          <p:cNvSpPr/>
          <p:nvPr/>
        </p:nvSpPr>
        <p:spPr>
          <a:xfrm>
            <a:off x="12593782" y="649237"/>
            <a:ext cx="955963" cy="888615"/>
          </a:xfrm>
          <a:prstGeom prst="rect">
            <a:avLst/>
          </a:prstGeom>
          <a:solidFill>
            <a:srgbClr val="D9D9D9"/>
          </a:solidFill>
          <a:ln>
            <a:solidFill>
              <a:srgbClr val="D9D9D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B07ED140-AEF2-0E4C-69AF-5C4EA13D51EB}"/>
              </a:ext>
            </a:extLst>
          </p:cNvPr>
          <p:cNvSpPr txBox="1"/>
          <p:nvPr/>
        </p:nvSpPr>
        <p:spPr>
          <a:xfrm>
            <a:off x="2355273" y="704658"/>
            <a:ext cx="1101998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يعطي الأستاذ الإشارة لمن أجاب بشكل صحيح  ليضع لوحته على الطاولة. الآن سنقوم بالتصحيح.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يجري الأستاذ تصحيح جماعيا تفاعليا مع جماعة الفصل، مع إشراك المتعلمين و الإشارة إلى الأخطاء المرتكبة.</a:t>
            </a: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C234C253-6D6D-DEA3-BD25-8E6673FB6FE7}"/>
              </a:ext>
            </a:extLst>
          </p:cNvPr>
          <p:cNvSpPr/>
          <p:nvPr/>
        </p:nvSpPr>
        <p:spPr>
          <a:xfrm>
            <a:off x="3898781" y="4244728"/>
            <a:ext cx="5450492" cy="2570931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457200" rtl="1">
              <a:defRPr/>
            </a:pPr>
            <a:r>
              <a:rPr lang="ar-MA" sz="19900" dirty="0">
                <a:ln w="0"/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عِلاجࣱ</a:t>
            </a:r>
            <a:endParaRPr kumimoji="0" lang="fr-FR" sz="3200" b="0" i="0" u="none" strike="noStrike" kern="1200" cap="none" spc="0" normalizeH="0" baseline="0" noProof="0" dirty="0">
              <a:ln w="0"/>
              <a:solidFill>
                <a:schemeClr val="tx1"/>
              </a:solidFill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2586197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FD0F8EA7-2E3A-716C-FEF3-D9C2A67D337B}"/>
              </a:ext>
            </a:extLst>
          </p:cNvPr>
          <p:cNvSpPr txBox="1"/>
          <p:nvPr/>
        </p:nvSpPr>
        <p:spPr>
          <a:xfrm>
            <a:off x="1371600" y="3963051"/>
            <a:ext cx="10972800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في نهاية حصة اليوم، سيكون 80</a:t>
            </a:r>
            <a:r>
              <a: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%</a:t>
            </a: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من المتعلمين على الأقل قادرين على:</a:t>
            </a:r>
            <a:endParaRPr lang="fr-FR" sz="3600" b="1" dirty="0">
              <a:solidFill>
                <a:srgbClr val="106585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14202AE5-5468-7FCD-3B7B-D4DBB9C10F9D}"/>
              </a:ext>
            </a:extLst>
          </p:cNvPr>
          <p:cNvGrpSpPr/>
          <p:nvPr/>
        </p:nvGrpSpPr>
        <p:grpSpPr>
          <a:xfrm>
            <a:off x="2191897" y="5143500"/>
            <a:ext cx="9344906" cy="2386443"/>
            <a:chOff x="2191897" y="5143500"/>
            <a:chExt cx="9344906" cy="2386443"/>
          </a:xfrm>
        </p:grpSpPr>
        <p:grpSp>
          <p:nvGrpSpPr>
            <p:cNvPr id="6" name="Groupe 5">
              <a:extLst>
                <a:ext uri="{FF2B5EF4-FFF2-40B4-BE49-F238E27FC236}">
                  <a16:creationId xmlns:a16="http://schemas.microsoft.com/office/drawing/2014/main" id="{361841AB-7BBF-E5DF-ECC0-9422AF094E7E}"/>
                </a:ext>
              </a:extLst>
            </p:cNvPr>
            <p:cNvGrpSpPr/>
            <p:nvPr/>
          </p:nvGrpSpPr>
          <p:grpSpPr>
            <a:xfrm>
              <a:off x="2191897" y="5143500"/>
              <a:ext cx="9344906" cy="1511586"/>
              <a:chOff x="3334343" y="5038743"/>
              <a:chExt cx="9344906" cy="1511586"/>
            </a:xfrm>
            <a:solidFill>
              <a:schemeClr val="accent5">
                <a:lumMod val="20000"/>
                <a:lumOff val="80000"/>
              </a:schemeClr>
            </a:solidFill>
          </p:grpSpPr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21CEE908-A23E-3615-FC3A-B9D65947341C}"/>
                  </a:ext>
                </a:extLst>
              </p:cNvPr>
              <p:cNvSpPr txBox="1"/>
              <p:nvPr/>
            </p:nvSpPr>
            <p:spPr>
              <a:xfrm>
                <a:off x="3334343" y="5038743"/>
                <a:ext cx="8547581" cy="646331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 defTabSz="685834" rtl="1">
                  <a:spcAft>
                    <a:spcPts val="900"/>
                  </a:spcAft>
                  <a:defRPr/>
                </a:pPr>
                <a:r>
                  <a:rPr lang="ar-MA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توظيف معجم مرتبط بالصحة والرياضة؛</a:t>
                </a:r>
                <a:endPara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2C5D3884-B682-E82B-6AA4-10FF3C852B6C}"/>
                  </a:ext>
                </a:extLst>
              </p:cNvPr>
              <p:cNvSpPr txBox="1"/>
              <p:nvPr/>
            </p:nvSpPr>
            <p:spPr>
              <a:xfrm>
                <a:off x="3334343" y="5903998"/>
                <a:ext cx="8547581" cy="646331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 defTabSz="685834" rtl="1">
                  <a:spcAft>
                    <a:spcPts val="900"/>
                  </a:spcAft>
                  <a:defRPr/>
                </a:pPr>
                <a:r>
                  <a:rPr lang="ar-MA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قراءة فقرة بسيطة وفهمها؛</a:t>
                </a:r>
                <a:endPara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  <p:pic>
            <p:nvPicPr>
              <p:cNvPr id="17" name="Image 16">
                <a:extLst>
                  <a:ext uri="{FF2B5EF4-FFF2-40B4-BE49-F238E27FC236}">
                    <a16:creationId xmlns:a16="http://schemas.microsoft.com/office/drawing/2014/main" id="{058D2DF3-961E-8A7D-17FC-5F277D49F51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2224239" y="5115132"/>
                <a:ext cx="455010" cy="466386"/>
              </a:xfrm>
              <a:prstGeom prst="rect">
                <a:avLst/>
              </a:prstGeom>
              <a:grpFill/>
            </p:spPr>
          </p:pic>
          <p:pic>
            <p:nvPicPr>
              <p:cNvPr id="18" name="Image 17">
                <a:extLst>
                  <a:ext uri="{FF2B5EF4-FFF2-40B4-BE49-F238E27FC236}">
                    <a16:creationId xmlns:a16="http://schemas.microsoft.com/office/drawing/2014/main" id="{CE45C8C2-A260-187B-8057-CB1939722F8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2224239" y="5993970"/>
                <a:ext cx="455010" cy="466386"/>
              </a:xfrm>
              <a:prstGeom prst="rect">
                <a:avLst/>
              </a:prstGeom>
              <a:grpFill/>
            </p:spPr>
          </p:pic>
        </p:grpSp>
        <p:sp>
          <p:nvSpPr>
            <p:cNvPr id="8" name="ZoneTexte 7">
              <a:extLst>
                <a:ext uri="{FF2B5EF4-FFF2-40B4-BE49-F238E27FC236}">
                  <a16:creationId xmlns:a16="http://schemas.microsoft.com/office/drawing/2014/main" id="{260BF530-5C47-5E22-B48F-3B4AD00C4432}"/>
                </a:ext>
              </a:extLst>
            </p:cNvPr>
            <p:cNvSpPr txBox="1"/>
            <p:nvPr/>
          </p:nvSpPr>
          <p:spPr>
            <a:xfrm>
              <a:off x="2191897" y="6883612"/>
              <a:ext cx="8547581" cy="646331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txBody>
            <a:bodyPr wrap="square" rtlCol="0">
              <a:spAutoFit/>
            </a:bodyPr>
            <a:lstStyle/>
            <a:p>
              <a:pPr algn="r" defTabSz="685834" rtl="1">
                <a:spcAft>
                  <a:spcPts val="900"/>
                </a:spcAft>
                <a:defRPr/>
              </a:pPr>
              <a:r>
                <a: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</a:t>
              </a:r>
              <a:r>
                <a:rPr lang="ar-MA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إكمال فقرة ونقلها.</a:t>
              </a:r>
              <a:endPara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endParaRPr>
            </a:p>
          </p:txBody>
        </p:sp>
        <p:pic>
          <p:nvPicPr>
            <p:cNvPr id="10" name="Image 9">
              <a:extLst>
                <a:ext uri="{FF2B5EF4-FFF2-40B4-BE49-F238E27FC236}">
                  <a16:creationId xmlns:a16="http://schemas.microsoft.com/office/drawing/2014/main" id="{1896261F-CA9E-9687-9AE9-A6C2F0C21B0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1081793" y="6973584"/>
              <a:ext cx="455010" cy="466386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</p:pic>
      </p:grp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FF298197-ED65-321A-257C-E57D4E4F9314}"/>
              </a:ext>
            </a:extLst>
          </p:cNvPr>
          <p:cNvSpPr/>
          <p:nvPr/>
        </p:nvSpPr>
        <p:spPr>
          <a:xfrm>
            <a:off x="4218682" y="1688821"/>
            <a:ext cx="5077718" cy="1093781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أهـــداف الـحـصة</a:t>
            </a:r>
            <a:endParaRPr kumimoji="0" lang="fr-FR" sz="60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11392956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74F23C-085F-D5AB-94B3-7FD3125CB9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C9E3D0D5-FAE2-ADC2-6BD0-3A143507E9B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BD5E76EF-97EC-408A-F5A8-9C760A43B61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ar-MA" altLang="ja-JP" sz="19500" dirty="0"/>
              <a:t>3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755E5741-0955-C975-F8F1-181FEBE2C97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تحدث وإغناء المعجم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33FFC396-016A-AF15-D144-A61B364C616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36D18293-1105-C9BD-51F6-7D279886510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255B7B0F-01E4-D355-16DB-22B2158B3AB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D56358D8-CBBE-3CA2-87E3-253E40F4C347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526BD78D-56AC-37E2-50C1-209C3F746608}"/>
              </a:ext>
            </a:extLst>
          </p:cNvPr>
          <p:cNvSpPr/>
          <p:nvPr/>
        </p:nvSpPr>
        <p:spPr>
          <a:xfrm>
            <a:off x="249382" y="2036618"/>
            <a:ext cx="7509163" cy="393469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85834" rtl="1">
              <a:lnSpc>
                <a:spcPts val="11099"/>
              </a:lnSpc>
            </a:pPr>
            <a:r>
              <a:rPr lang="ar-MA" sz="60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الصورة: لوحة الصحة و الرياضة</a:t>
            </a: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60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00769745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19B27766-CF1F-0E90-1AFC-2D3D4298239D}"/>
              </a:ext>
            </a:extLst>
          </p:cNvPr>
          <p:cNvSpPr txBox="1"/>
          <p:nvPr/>
        </p:nvSpPr>
        <p:spPr>
          <a:xfrm>
            <a:off x="1005547" y="976758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lvl="0" algn="r" defTabSz="1074738" rtl="1">
              <a:defRPr/>
            </a:pPr>
            <a:r>
              <a:rPr lang="ar-MA" sz="32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سألاحظ الصورة، ثم أشير إلى عنصر منها، وأعبر عنه بكلمة واحدة، ثم أركبه في جملة. 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ACCADD8B-9173-4EC6-E447-D3FD5ED4EC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2248" y="680591"/>
            <a:ext cx="1475360" cy="1353429"/>
          </a:xfrm>
          <a:prstGeom prst="rect">
            <a:avLst/>
          </a:prstGeom>
        </p:spPr>
      </p:pic>
      <p:pic>
        <p:nvPicPr>
          <p:cNvPr id="5" name="Image 4" descr="Une image contenant texte, personne, habits, garçon&#10;&#10;Le contenu généré par l’IA peut être incorrect.">
            <a:extLst>
              <a:ext uri="{FF2B5EF4-FFF2-40B4-BE49-F238E27FC236}">
                <a16:creationId xmlns:a16="http://schemas.microsoft.com/office/drawing/2014/main" id="{C3C70F6E-E18D-2AE5-D43E-654546FB0B7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69" t="19674" r="9783" b="11930"/>
          <a:stretch>
            <a:fillRect/>
          </a:stretch>
        </p:blipFill>
        <p:spPr>
          <a:xfrm>
            <a:off x="2479963" y="2300821"/>
            <a:ext cx="9074727" cy="8019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421472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98C5D8-158A-DE25-CB99-2920324575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1B155A66-866E-E463-318C-EE1278D49B2D}"/>
              </a:ext>
            </a:extLst>
          </p:cNvPr>
          <p:cNvSpPr txBox="1"/>
          <p:nvPr/>
        </p:nvSpPr>
        <p:spPr>
          <a:xfrm>
            <a:off x="1379620" y="1000341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just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 دوركم</a:t>
            </a: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!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كل واحد منكم سيعبر عن عنصر من عناصر الصورة بكلمة واحدة، ويركب الكلمة في جملة.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450C8D25-A61C-37D3-D755-6C51465E7D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191" y="765501"/>
            <a:ext cx="1681065" cy="1284972"/>
          </a:xfrm>
          <a:prstGeom prst="rect">
            <a:avLst/>
          </a:prstGeom>
        </p:spPr>
      </p:pic>
      <p:pic>
        <p:nvPicPr>
          <p:cNvPr id="3" name="Image 2" descr="Une image contenant texte, personne, habits, garçon&#10;&#10;Le contenu généré par l’IA peut être incorrect.">
            <a:extLst>
              <a:ext uri="{FF2B5EF4-FFF2-40B4-BE49-F238E27FC236}">
                <a16:creationId xmlns:a16="http://schemas.microsoft.com/office/drawing/2014/main" id="{4693D1A9-8B3B-FEF7-3EFD-B864C77E107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69" t="19674" r="9783" b="11930"/>
          <a:stretch>
            <a:fillRect/>
          </a:stretch>
        </p:blipFill>
        <p:spPr>
          <a:xfrm>
            <a:off x="2479963" y="2300821"/>
            <a:ext cx="9074727" cy="8019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847126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860AFB-3120-E39D-71C7-EC3CCB6A86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F28F4281-2ACA-EE6E-BDFB-ACBC974131BC}"/>
              </a:ext>
            </a:extLst>
          </p:cNvPr>
          <p:cNvSpPr txBox="1"/>
          <p:nvPr/>
        </p:nvSpPr>
        <p:spPr>
          <a:xfrm>
            <a:off x="936275" y="917214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r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يشجع الأستاذ المتعثرين على التحدث، ويساعدهم على صياغة الجمل.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FEA64E51-7426-E4A1-EB46-093A8D7294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56338" y="2487845"/>
            <a:ext cx="8797290" cy="6724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398075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BDC73BE2-27AF-692F-132C-89E537D5BB2A}"/>
              </a:ext>
            </a:extLst>
          </p:cNvPr>
          <p:cNvSpPr txBox="1"/>
          <p:nvPr/>
        </p:nvSpPr>
        <p:spPr>
          <a:xfrm>
            <a:off x="3546763" y="1006081"/>
            <a:ext cx="9180775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US"/>
            </a:defPPr>
            <a:lvl1pPr marR="0" lvl="0" indent="0" algn="r" rtl="1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200" b="1" i="0" u="none" strike="noStrike" cap="none" spc="0" normalizeH="0" baseline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r>
              <a:rPr lang="ar-MA" b="0" i="1" dirty="0"/>
              <a:t>يعرض الأستاذ الكلمات  على السبورة، ثم يطلب من المتعلمين تركيبها في جمل.</a:t>
            </a:r>
            <a:endParaRPr lang="es-ES" b="0" i="1" dirty="0"/>
          </a:p>
        </p:txBody>
      </p:sp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2B8991F3-9306-633A-998C-C07FA1766320}"/>
              </a:ext>
            </a:extLst>
          </p:cNvPr>
          <p:cNvSpPr/>
          <p:nvPr/>
        </p:nvSpPr>
        <p:spPr>
          <a:xfrm>
            <a:off x="11035779" y="2633513"/>
            <a:ext cx="1876653" cy="802031"/>
          </a:xfrm>
          <a:prstGeom prst="flowChartAlternateProcess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رِياضِيࣱ</a:t>
            </a:r>
            <a:endParaRPr kumimoji="0" lang="fr-FR" b="0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DD60E4B3-8B15-3F4D-879C-24E424827FAE}"/>
              </a:ext>
            </a:extLst>
          </p:cNvPr>
          <p:cNvSpPr/>
          <p:nvPr/>
        </p:nvSpPr>
        <p:spPr>
          <a:xfrm>
            <a:off x="11035779" y="4445724"/>
            <a:ext cx="1876653" cy="802031"/>
          </a:xfrm>
          <a:prstGeom prst="flowChartAlternateProcess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مُباراةࣱ</a:t>
            </a:r>
            <a:endParaRPr kumimoji="0" lang="fr-FR" sz="4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B14E85C1-C639-1301-1281-DCB5463BEEB2}"/>
              </a:ext>
            </a:extLst>
          </p:cNvPr>
          <p:cNvSpPr/>
          <p:nvPr/>
        </p:nvSpPr>
        <p:spPr>
          <a:xfrm>
            <a:off x="11035779" y="6055969"/>
            <a:ext cx="1876654" cy="802031"/>
          </a:xfrm>
          <a:prstGeom prst="flowChartAlternateProcess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48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نَظَّفَ</a:t>
            </a:r>
            <a:endParaRPr kumimoji="0" lang="fr-FR" sz="4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3EFA8F47-12F0-D121-5886-EAAC6F6A5AFF}"/>
              </a:ext>
            </a:extLst>
          </p:cNvPr>
          <p:cNvSpPr/>
          <p:nvPr/>
        </p:nvSpPr>
        <p:spPr>
          <a:xfrm>
            <a:off x="11035779" y="8009900"/>
            <a:ext cx="1876653" cy="802031"/>
          </a:xfrm>
          <a:prstGeom prst="flowChartAlternateProcess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4800" b="1" noProof="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غَسَلَ</a:t>
            </a:r>
            <a:endParaRPr kumimoji="0" lang="fr-FR" sz="4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Flèche : gauche 7">
            <a:extLst>
              <a:ext uri="{FF2B5EF4-FFF2-40B4-BE49-F238E27FC236}">
                <a16:creationId xmlns:a16="http://schemas.microsoft.com/office/drawing/2014/main" id="{3DEDCDAB-5E7D-156F-5B28-09AB89D356B9}"/>
              </a:ext>
            </a:extLst>
          </p:cNvPr>
          <p:cNvSpPr/>
          <p:nvPr/>
        </p:nvSpPr>
        <p:spPr>
          <a:xfrm>
            <a:off x="7880822" y="2901069"/>
            <a:ext cx="2209800" cy="609600"/>
          </a:xfrm>
          <a:prstGeom prst="leftArrow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1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Flèche : gauche 8">
            <a:extLst>
              <a:ext uri="{FF2B5EF4-FFF2-40B4-BE49-F238E27FC236}">
                <a16:creationId xmlns:a16="http://schemas.microsoft.com/office/drawing/2014/main" id="{81392472-41EE-F523-0964-FEC2C3644894}"/>
              </a:ext>
            </a:extLst>
          </p:cNvPr>
          <p:cNvSpPr/>
          <p:nvPr/>
        </p:nvSpPr>
        <p:spPr>
          <a:xfrm>
            <a:off x="7880822" y="4533900"/>
            <a:ext cx="2209800" cy="609600"/>
          </a:xfrm>
          <a:prstGeom prst="leftArrow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1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Flèche : gauche 9">
            <a:extLst>
              <a:ext uri="{FF2B5EF4-FFF2-40B4-BE49-F238E27FC236}">
                <a16:creationId xmlns:a16="http://schemas.microsoft.com/office/drawing/2014/main" id="{40E179F2-2C3B-6C69-C04E-3991848E8CA8}"/>
              </a:ext>
            </a:extLst>
          </p:cNvPr>
          <p:cNvSpPr/>
          <p:nvPr/>
        </p:nvSpPr>
        <p:spPr>
          <a:xfrm>
            <a:off x="7880822" y="6166731"/>
            <a:ext cx="2209800" cy="609600"/>
          </a:xfrm>
          <a:prstGeom prst="leftArrow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1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Flèche : gauche 10">
            <a:extLst>
              <a:ext uri="{FF2B5EF4-FFF2-40B4-BE49-F238E27FC236}">
                <a16:creationId xmlns:a16="http://schemas.microsoft.com/office/drawing/2014/main" id="{97E11F18-A1A8-AC17-C9DF-9A7BB972F67B}"/>
              </a:ext>
            </a:extLst>
          </p:cNvPr>
          <p:cNvSpPr/>
          <p:nvPr/>
        </p:nvSpPr>
        <p:spPr>
          <a:xfrm>
            <a:off x="7880822" y="8002997"/>
            <a:ext cx="2209800" cy="609600"/>
          </a:xfrm>
          <a:prstGeom prst="leftArrow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1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Organigramme : Alternative 11">
            <a:extLst>
              <a:ext uri="{FF2B5EF4-FFF2-40B4-BE49-F238E27FC236}">
                <a16:creationId xmlns:a16="http://schemas.microsoft.com/office/drawing/2014/main" id="{2A49B7A7-905B-3942-591C-4F089E078554}"/>
              </a:ext>
            </a:extLst>
          </p:cNvPr>
          <p:cNvSpPr/>
          <p:nvPr/>
        </p:nvSpPr>
        <p:spPr>
          <a:xfrm>
            <a:off x="430510" y="2539938"/>
            <a:ext cx="7029713" cy="1129761"/>
          </a:xfrm>
          <a:prstGeom prst="flowChartAlternateProcess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rtl="1">
              <a:defRPr/>
            </a:pPr>
            <a:r>
              <a:rPr lang="ar-MA" sz="4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...................................................</a:t>
            </a:r>
            <a:endParaRPr kumimoji="0" lang="fr-MA" sz="44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3" name="Organigramme : Alternative 12">
            <a:extLst>
              <a:ext uri="{FF2B5EF4-FFF2-40B4-BE49-F238E27FC236}">
                <a16:creationId xmlns:a16="http://schemas.microsoft.com/office/drawing/2014/main" id="{5D28E5FA-C01B-9741-6FA8-09E57DA319CF}"/>
              </a:ext>
            </a:extLst>
          </p:cNvPr>
          <p:cNvSpPr/>
          <p:nvPr/>
        </p:nvSpPr>
        <p:spPr>
          <a:xfrm>
            <a:off x="430510" y="4273819"/>
            <a:ext cx="7029713" cy="1129761"/>
          </a:xfrm>
          <a:prstGeom prst="flowChartAlternateProcess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rtl="1">
              <a:defRPr/>
            </a:pPr>
            <a:r>
              <a:rPr lang="ar-MA" sz="4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...................................................</a:t>
            </a:r>
            <a:endParaRPr kumimoji="0" lang="fr-MA" sz="44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4" name="Organigramme : Alternative 13">
            <a:extLst>
              <a:ext uri="{FF2B5EF4-FFF2-40B4-BE49-F238E27FC236}">
                <a16:creationId xmlns:a16="http://schemas.microsoft.com/office/drawing/2014/main" id="{8577288D-6864-9017-46AB-2F20FEA1F4AF}"/>
              </a:ext>
            </a:extLst>
          </p:cNvPr>
          <p:cNvSpPr/>
          <p:nvPr/>
        </p:nvSpPr>
        <p:spPr>
          <a:xfrm>
            <a:off x="430510" y="5892103"/>
            <a:ext cx="7029713" cy="1129761"/>
          </a:xfrm>
          <a:prstGeom prst="flowChartAlternateProcess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rtl="1">
              <a:defRPr/>
            </a:pPr>
            <a:r>
              <a:rPr lang="ar-MA" sz="4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...................................................</a:t>
            </a:r>
            <a:endParaRPr kumimoji="0" lang="fr-MA" sz="44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5" name="Organigramme : Alternative 14">
            <a:extLst>
              <a:ext uri="{FF2B5EF4-FFF2-40B4-BE49-F238E27FC236}">
                <a16:creationId xmlns:a16="http://schemas.microsoft.com/office/drawing/2014/main" id="{C3AD55C1-56E1-9702-53A5-8ADBA5A8B693}"/>
              </a:ext>
            </a:extLst>
          </p:cNvPr>
          <p:cNvSpPr/>
          <p:nvPr/>
        </p:nvSpPr>
        <p:spPr>
          <a:xfrm>
            <a:off x="430510" y="7742916"/>
            <a:ext cx="7029713" cy="1129761"/>
          </a:xfrm>
          <a:prstGeom prst="flowChartAlternateProcess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rtl="1">
              <a:defRPr/>
            </a:pPr>
            <a:r>
              <a:rPr lang="ar-MA" sz="4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...................................................</a:t>
            </a:r>
            <a:endParaRPr kumimoji="0" lang="fr-MA" sz="44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0011113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6EAF28-6436-14D1-48BA-B315ECE607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9DEA5A5D-FD49-72B0-9EDA-00407E1D9D70}"/>
              </a:ext>
            </a:extLst>
          </p:cNvPr>
          <p:cNvSpPr txBox="1"/>
          <p:nvPr/>
        </p:nvSpPr>
        <p:spPr>
          <a:xfrm>
            <a:off x="423652" y="834086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US"/>
            </a:defPPr>
            <a:lvl1pPr marR="0" lvl="0" indent="0" algn="r" rtl="1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200" b="1" i="0" u="none" strike="noStrike" cap="none" spc="0" normalizeH="0" baseline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r>
              <a:rPr lang="ar-MA" b="0" i="1" dirty="0"/>
              <a:t>يدون الأستاذ بعض الجمل على السبورة الجانبية و ينتدب بعض المتعلمين لقراءتها.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F8AA649-3FA1-7CDD-C2C0-CDAD3FD7DF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7574" y="547030"/>
            <a:ext cx="1633870" cy="1426588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83794626-DD49-CD95-5C1E-D40B473CE3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56338" y="2487845"/>
            <a:ext cx="8797290" cy="6724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428025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08" y="1925353"/>
            <a:ext cx="4800601" cy="3833763"/>
          </a:xfrm>
        </p:spPr>
        <p:txBody>
          <a:bodyPr/>
          <a:lstStyle/>
          <a:p>
            <a:r>
              <a:rPr kumimoji="1" lang="ar-MA" altLang="ja-JP" sz="19500" dirty="0"/>
              <a:t>4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5" y="5978909"/>
            <a:ext cx="4800601" cy="236379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القراءة والكتابة</a:t>
            </a:r>
            <a:endParaRPr kumimoji="1" lang="fr-FR" altLang="ja-JP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6" name="Freeform 2">
            <a:extLst>
              <a:ext uri="{FF2B5EF4-FFF2-40B4-BE49-F238E27FC236}">
                <a16:creationId xmlns:a16="http://schemas.microsoft.com/office/drawing/2014/main" id="{89346D30-016F-CFBB-423D-ECDE8F11DB6B}"/>
              </a:ext>
            </a:extLst>
          </p:cNvPr>
          <p:cNvSpPr/>
          <p:nvPr/>
        </p:nvSpPr>
        <p:spPr>
          <a:xfrm>
            <a:off x="720436" y="2208114"/>
            <a:ext cx="7025070" cy="5402921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742950" lvl="1" indent="-285750" algn="r" rtl="1">
              <a:buFontTx/>
              <a:buChar char="-"/>
            </a:pPr>
            <a:r>
              <a:rPr lang="ar-MA" sz="5400" dirty="0">
                <a:latin typeface="Adobe Arabic" panose="02040503050201020203" pitchFamily="18" charset="-78"/>
                <a:cs typeface="Adobe Arabic" panose="02040503050201020203" pitchFamily="18" charset="-78"/>
              </a:rPr>
              <a:t>ترتيب كلمات لتكوين جمل؛</a:t>
            </a:r>
          </a:p>
          <a:p>
            <a:pPr marL="742950" lvl="1" indent="-285750" algn="r" rtl="1">
              <a:buFontTx/>
              <a:buChar char="-"/>
            </a:pPr>
            <a:r>
              <a:rPr lang="ar-MA" sz="5400" dirty="0">
                <a:latin typeface="Adobe Arabic" panose="02040503050201020203" pitchFamily="18" charset="-78"/>
                <a:cs typeface="Adobe Arabic" panose="02040503050201020203" pitchFamily="18" charset="-78"/>
              </a:rPr>
              <a:t>قراءة فقرة  بطلاقة و الإجابة عن أسئلة الفهم؛</a:t>
            </a:r>
          </a:p>
          <a:p>
            <a:pPr marL="914400" lvl="1" indent="-457200" algn="r" rtl="1">
              <a:buFontTx/>
              <a:buChar char="-"/>
            </a:pPr>
            <a:r>
              <a:rPr lang="ar-MA" sz="5400" dirty="0">
                <a:latin typeface="Adobe Arabic" panose="02040503050201020203" pitchFamily="18" charset="-78"/>
                <a:cs typeface="Adobe Arabic" panose="02040503050201020203" pitchFamily="18" charset="-78"/>
              </a:rPr>
              <a:t>نقل فقرة على الدفاتر.</a:t>
            </a:r>
          </a:p>
          <a:p>
            <a:pPr marL="914400" lvl="1" indent="-457200" algn="r" rtl="1">
              <a:buFontTx/>
              <a:buChar char="-"/>
            </a:pPr>
            <a:r>
              <a:rPr lang="ar-MA" sz="5400" dirty="0">
                <a:latin typeface="Adobe Arabic" panose="02040503050201020203" pitchFamily="18" charset="-78"/>
                <a:cs typeface="Adobe Arabic" panose="02040503050201020203" pitchFamily="18" charset="-78"/>
              </a:rPr>
              <a:t>تركيب فقرة.</a:t>
            </a:r>
          </a:p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61730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376"/>
    </mc:Choice>
    <mc:Fallback xmlns="">
      <p:transition advTm="3376"/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6498AB-52D2-63FE-A7B3-447B8C2388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96EA6FE4-3F83-8742-68E2-4556B7046100}"/>
              </a:ext>
            </a:extLst>
          </p:cNvPr>
          <p:cNvSpPr txBox="1"/>
          <p:nvPr/>
        </p:nvSpPr>
        <p:spPr>
          <a:xfrm>
            <a:off x="215839" y="957195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US"/>
            </a:defPPr>
            <a:lvl1pPr marR="0" lvl="0" indent="0" algn="r" rtl="1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200" b="1" i="0" u="none" strike="noStrike" cap="none" spc="0" normalizeH="0" baseline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r>
              <a:rPr lang="ar-MA" dirty="0"/>
              <a:t>الآن، ستقومون  بتركيب جملة  مفيدة انطلاقا من كلمات مبعثرة شفهيا. </a:t>
            </a:r>
            <a:endParaRPr lang="fr-FR" dirty="0"/>
          </a:p>
        </p:txBody>
      </p:sp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7757B2A2-E5BE-0247-34B2-47EF4466D227}"/>
              </a:ext>
            </a:extLst>
          </p:cNvPr>
          <p:cNvSpPr/>
          <p:nvPr/>
        </p:nvSpPr>
        <p:spPr>
          <a:xfrm>
            <a:off x="1751711" y="6421893"/>
            <a:ext cx="10149344" cy="1217940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 rtl="1" fontAlgn="base">
              <a:lnSpc>
                <a:spcPct val="107000"/>
              </a:lnSpc>
              <a:spcAft>
                <a:spcPts val="800"/>
              </a:spcAft>
            </a:pPr>
            <a:r>
              <a:rPr lang="ar-MA" sz="2800" dirty="0">
                <a:solidFill>
                  <a:prstClr val="black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.....................................................................................</a:t>
            </a:r>
            <a:r>
              <a:rPr lang="ar-MA" sz="3200" dirty="0">
                <a:solidFill>
                  <a:prstClr val="black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endParaRPr kumimoji="0" lang="fr-MA" sz="54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62254AD5-48D5-FD51-6F1C-EA7BE2E476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6351" y="619034"/>
            <a:ext cx="1475360" cy="1353429"/>
          </a:xfrm>
          <a:prstGeom prst="rect">
            <a:avLst/>
          </a:prstGeom>
        </p:spPr>
      </p:pic>
      <p:sp>
        <p:nvSpPr>
          <p:cNvPr id="12" name="Flèche : bas 11">
            <a:extLst>
              <a:ext uri="{FF2B5EF4-FFF2-40B4-BE49-F238E27FC236}">
                <a16:creationId xmlns:a16="http://schemas.microsoft.com/office/drawing/2014/main" id="{7C2A1021-F260-BAD1-BB5A-0F9D98B6F3C6}"/>
              </a:ext>
            </a:extLst>
          </p:cNvPr>
          <p:cNvSpPr/>
          <p:nvPr/>
        </p:nvSpPr>
        <p:spPr>
          <a:xfrm>
            <a:off x="6435435" y="4507547"/>
            <a:ext cx="1285444" cy="1449907"/>
          </a:xfrm>
          <a:prstGeom prst="downArrow">
            <a:avLst/>
          </a:prstGeom>
          <a:solidFill>
            <a:srgbClr val="FF0000"/>
          </a:solidFill>
          <a:ln w="19050" cap="flat" cmpd="sng" algn="ctr">
            <a:solidFill>
              <a:srgbClr val="156082">
                <a:shade val="1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DAB8A306-7326-B10A-489B-E5FF752F1B83}"/>
              </a:ext>
            </a:extLst>
          </p:cNvPr>
          <p:cNvSpPr txBox="1"/>
          <p:nvPr/>
        </p:nvSpPr>
        <p:spPr>
          <a:xfrm>
            <a:off x="1744157" y="2817240"/>
            <a:ext cx="10668000" cy="122586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 rtlCol="0" anchor="ctr">
            <a:spAutoFit/>
          </a:bodyPr>
          <a:lstStyle>
            <a:defPPr>
              <a:defRPr lang="en-US"/>
            </a:defPPr>
            <a:lvl1pPr marR="0" lvl="0" indent="0" algn="r" rtl="1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200" b="1" i="0" u="none" strike="noStrike" cap="none" spc="0" normalizeH="0" baseline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pPr algn="ctr"/>
            <a:r>
              <a:rPr lang="ar-MA" sz="6600" dirty="0">
                <a:solidFill>
                  <a:schemeClr val="tx1"/>
                </a:solidFill>
              </a:rPr>
              <a:t>اَلطِّبُّ – كَبِيرَةࣱ - </a:t>
            </a:r>
            <a:r>
              <a:rPr lang="ar-MA" sz="6600" dirty="0" err="1">
                <a:solidFill>
                  <a:schemeClr val="tx1"/>
                </a:solidFill>
              </a:rPr>
              <a:t>ٱلْحَدِيثُ</a:t>
            </a:r>
            <a:r>
              <a:rPr lang="ar-MA" sz="6600" dirty="0">
                <a:solidFill>
                  <a:schemeClr val="tx1"/>
                </a:solidFill>
              </a:rPr>
              <a:t> - نِعْمَةࣱ</a:t>
            </a:r>
          </a:p>
        </p:txBody>
      </p:sp>
    </p:spTree>
    <p:extLst>
      <p:ext uri="{BB962C8B-B14F-4D97-AF65-F5344CB8AC3E}">
        <p14:creationId xmlns:p14="http://schemas.microsoft.com/office/powerpoint/2010/main" val="28415390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allAtOnce" animBg="1"/>
      <p:bldP spid="12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DB78B7-C55B-8E0E-040C-5AB7108E5D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4AB8E103-E477-9086-DCE8-97350706C310}"/>
              </a:ext>
            </a:extLst>
          </p:cNvPr>
          <p:cNvSpPr txBox="1"/>
          <p:nvPr/>
        </p:nvSpPr>
        <p:spPr>
          <a:xfrm>
            <a:off x="215839" y="834085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US"/>
            </a:defPPr>
            <a:lvl1pPr marR="0" lvl="0" indent="0" algn="r" rtl="1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200" b="1" i="0" u="none" strike="noStrike" cap="none" spc="0" normalizeH="0" baseline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r>
              <a:rPr lang="ar-MA" dirty="0"/>
              <a:t>من يقرأ الجملة.. </a:t>
            </a:r>
          </a:p>
          <a:p>
            <a:r>
              <a:rPr lang="ar-MA" dirty="0"/>
              <a:t>تقبل جميع الصيغ الصحيحة.</a:t>
            </a:r>
            <a:endParaRPr lang="fr-FR" dirty="0"/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87AE3F16-31FE-171D-2D9F-A5CE5BA1A7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6351" y="619034"/>
            <a:ext cx="1475360" cy="1353429"/>
          </a:xfrm>
          <a:prstGeom prst="rect">
            <a:avLst/>
          </a:prstGeom>
        </p:spPr>
      </p:pic>
      <p:sp>
        <p:nvSpPr>
          <p:cNvPr id="12" name="Flèche : bas 11">
            <a:extLst>
              <a:ext uri="{FF2B5EF4-FFF2-40B4-BE49-F238E27FC236}">
                <a16:creationId xmlns:a16="http://schemas.microsoft.com/office/drawing/2014/main" id="{A8E9BDAF-88AA-55A6-6557-07E534A2E2BD}"/>
              </a:ext>
            </a:extLst>
          </p:cNvPr>
          <p:cNvSpPr/>
          <p:nvPr/>
        </p:nvSpPr>
        <p:spPr>
          <a:xfrm>
            <a:off x="6435435" y="4507547"/>
            <a:ext cx="1285444" cy="1449907"/>
          </a:xfrm>
          <a:prstGeom prst="downArrow">
            <a:avLst/>
          </a:prstGeom>
          <a:solidFill>
            <a:srgbClr val="FF0000"/>
          </a:solidFill>
          <a:ln w="19050" cap="flat" cmpd="sng" algn="ctr">
            <a:solidFill>
              <a:srgbClr val="156082">
                <a:shade val="1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BCD3B3E-91D1-C26E-5511-63C2CFCD8021}"/>
              </a:ext>
            </a:extLst>
          </p:cNvPr>
          <p:cNvSpPr txBox="1"/>
          <p:nvPr/>
        </p:nvSpPr>
        <p:spPr>
          <a:xfrm>
            <a:off x="1744157" y="2817240"/>
            <a:ext cx="10668000" cy="122586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 rtlCol="0" anchor="ctr">
            <a:spAutoFit/>
          </a:bodyPr>
          <a:lstStyle>
            <a:defPPr>
              <a:defRPr lang="en-US"/>
            </a:defPPr>
            <a:lvl1pPr marR="0" lvl="0" indent="0" algn="r" rtl="1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200" b="1" i="0" u="none" strike="noStrike" cap="none" spc="0" normalizeH="0" baseline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pPr algn="ctr"/>
            <a:r>
              <a:rPr lang="ar-MA" sz="6600" dirty="0">
                <a:solidFill>
                  <a:schemeClr val="tx1"/>
                </a:solidFill>
              </a:rPr>
              <a:t>اَلطِّبُّ – كَبِيرَةࣱ - </a:t>
            </a:r>
            <a:r>
              <a:rPr lang="ar-MA" sz="6600" dirty="0" err="1">
                <a:solidFill>
                  <a:schemeClr val="tx1"/>
                </a:solidFill>
              </a:rPr>
              <a:t>ٱلْحَدِيثُ</a:t>
            </a:r>
            <a:r>
              <a:rPr lang="ar-MA" sz="6600" dirty="0">
                <a:solidFill>
                  <a:schemeClr val="tx1"/>
                </a:solidFill>
              </a:rPr>
              <a:t> - نِعْمَةࣱ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9A936FFF-E816-0D91-E9DC-0F1AA427100E}"/>
              </a:ext>
            </a:extLst>
          </p:cNvPr>
          <p:cNvSpPr txBox="1"/>
          <p:nvPr/>
        </p:nvSpPr>
        <p:spPr>
          <a:xfrm>
            <a:off x="1744157" y="6724222"/>
            <a:ext cx="10668000" cy="1225868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 rtlCol="0" anchor="ctr">
            <a:spAutoFit/>
          </a:bodyPr>
          <a:lstStyle>
            <a:defPPr>
              <a:defRPr lang="en-US"/>
            </a:defPPr>
            <a:lvl1pPr marR="0" lvl="0" indent="0" algn="r" rtl="1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200" b="1" i="0" u="none" strike="noStrike" cap="none" spc="0" normalizeH="0" baseline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pPr algn="ctr"/>
            <a:r>
              <a:rPr lang="ar-MA" sz="6600" dirty="0">
                <a:solidFill>
                  <a:schemeClr val="tx1"/>
                </a:solidFill>
              </a:rPr>
              <a:t>اَلطِّبُّ </a:t>
            </a:r>
            <a:r>
              <a:rPr lang="ar-MA" sz="6600" dirty="0" err="1">
                <a:solidFill>
                  <a:schemeClr val="tx1"/>
                </a:solidFill>
              </a:rPr>
              <a:t>ٱلْحَدِيثُ</a:t>
            </a:r>
            <a:r>
              <a:rPr lang="ar-MA" sz="6600" dirty="0">
                <a:solidFill>
                  <a:schemeClr val="tx1"/>
                </a:solidFill>
              </a:rPr>
              <a:t> نِعْمَةࣱ كَبِيرَةࣱ</a:t>
            </a:r>
          </a:p>
        </p:txBody>
      </p:sp>
    </p:spTree>
    <p:extLst>
      <p:ext uri="{BB962C8B-B14F-4D97-AF65-F5344CB8AC3E}">
        <p14:creationId xmlns:p14="http://schemas.microsoft.com/office/powerpoint/2010/main" val="18035883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76AF5F-087F-1872-772F-5BB762D83D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56AB488-A944-4BF2-5B54-25074A041DF9}"/>
              </a:ext>
            </a:extLst>
          </p:cNvPr>
          <p:cNvSpPr txBox="1"/>
          <p:nvPr/>
        </p:nvSpPr>
        <p:spPr>
          <a:xfrm>
            <a:off x="267245" y="911353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US"/>
            </a:defPPr>
            <a:lvl1pPr marR="0" lvl="0" indent="0" algn="r" rtl="1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200" b="1" i="0" u="none" strike="noStrike" cap="none" spc="0" normalizeH="0" baseline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r>
              <a:rPr lang="ar-MA" dirty="0"/>
              <a:t>من يركب جملة مفيدة من الكلمات التالية.</a:t>
            </a:r>
          </a:p>
          <a:p>
            <a:r>
              <a:rPr lang="ar-MA" b="0" i="1" dirty="0"/>
              <a:t>يمنح  الأستاذ فرصة للمتعلمين للتفكير و العمل في ثنائيات.</a:t>
            </a:r>
            <a:endParaRPr lang="fr-FR" b="0" i="1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D5CFECE-ADFC-F91B-C955-72992759D7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839" y="671359"/>
            <a:ext cx="1896020" cy="1255885"/>
          </a:xfrm>
          <a:prstGeom prst="rect">
            <a:avLst/>
          </a:prstGeom>
        </p:spPr>
      </p:pic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30E4A8C0-D466-C2AE-62C3-B6ACEDEDA8C0}"/>
              </a:ext>
            </a:extLst>
          </p:cNvPr>
          <p:cNvSpPr/>
          <p:nvPr/>
        </p:nvSpPr>
        <p:spPr>
          <a:xfrm>
            <a:off x="2445277" y="3015346"/>
            <a:ext cx="9265759" cy="1217940"/>
          </a:xfrm>
          <a:prstGeom prst="flowChartAlternateProcess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 rtlCol="0" anchor="ctr">
            <a:spAutoFit/>
          </a:bodyPr>
          <a:lstStyle/>
          <a:p>
            <a:pPr algn="ctr" rtl="1"/>
            <a:r>
              <a:rPr lang="ar-MA" sz="6600" b="1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ٱ</a:t>
            </a:r>
            <a:r>
              <a:rPr lang="ar-MA" sz="6600" b="1" dirty="0" err="1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لصِّحِّيَّةُ</a:t>
            </a:r>
            <a:r>
              <a:rPr lang="ar-MA" sz="6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- اَلتَّغْذِيَةُ - أَجْسَامِنَا – مُهِمَّةࣱ - لِنُمُوِّ</a:t>
            </a:r>
            <a:endParaRPr lang="es-ES" sz="66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lèche : bas 2">
            <a:extLst>
              <a:ext uri="{FF2B5EF4-FFF2-40B4-BE49-F238E27FC236}">
                <a16:creationId xmlns:a16="http://schemas.microsoft.com/office/drawing/2014/main" id="{C868EA52-B21A-B52D-0D7A-F6176CF8BD70}"/>
              </a:ext>
            </a:extLst>
          </p:cNvPr>
          <p:cNvSpPr/>
          <p:nvPr/>
        </p:nvSpPr>
        <p:spPr>
          <a:xfrm>
            <a:off x="6435435" y="4507547"/>
            <a:ext cx="1285444" cy="1449907"/>
          </a:xfrm>
          <a:prstGeom prst="downArrow">
            <a:avLst/>
          </a:prstGeom>
          <a:solidFill>
            <a:srgbClr val="FF0000"/>
          </a:solidFill>
          <a:ln w="19050" cap="flat" cmpd="sng" algn="ctr">
            <a:solidFill>
              <a:srgbClr val="156082">
                <a:shade val="1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6A4C5F49-8680-3703-0FD2-5D2C1ECF0FA8}"/>
              </a:ext>
            </a:extLst>
          </p:cNvPr>
          <p:cNvSpPr txBox="1"/>
          <p:nvPr/>
        </p:nvSpPr>
        <p:spPr>
          <a:xfrm>
            <a:off x="1744157" y="6724222"/>
            <a:ext cx="10668000" cy="1225868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 rtlCol="0" anchor="ctr">
            <a:spAutoFit/>
          </a:bodyPr>
          <a:lstStyle>
            <a:defPPr>
              <a:defRPr lang="en-US"/>
            </a:defPPr>
            <a:lvl1pPr marR="0" lvl="0" indent="0" algn="r" rtl="1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200" b="1" i="0" u="none" strike="noStrike" cap="none" spc="0" normalizeH="0" baseline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pPr algn="ctr"/>
            <a:r>
              <a:rPr lang="ar-MA" sz="6600" b="0" dirty="0">
                <a:solidFill>
                  <a:schemeClr val="tx1"/>
                </a:solidFill>
              </a:rPr>
              <a:t>.....................................................................</a:t>
            </a:r>
          </a:p>
        </p:txBody>
      </p:sp>
    </p:spTree>
    <p:extLst>
      <p:ext uri="{BB962C8B-B14F-4D97-AF65-F5344CB8AC3E}">
        <p14:creationId xmlns:p14="http://schemas.microsoft.com/office/powerpoint/2010/main" val="1317548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1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AFDA5764-B6A4-60C6-DCDA-6856AC1D5FD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81000" y="661811"/>
            <a:ext cx="697031" cy="66915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514402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01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21" name="Picture 9">
            <a:extLst>
              <a:ext uri="{FF2B5EF4-FFF2-40B4-BE49-F238E27FC236}">
                <a16:creationId xmlns:a16="http://schemas.microsoft.com/office/drawing/2014/main" id="{E8637596-C394-1397-F06A-F679DD39695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1527773" y="2938983"/>
            <a:ext cx="1230172" cy="837429"/>
          </a:xfrm>
          <a:prstGeom prst="roundRect">
            <a:avLst/>
          </a:prstGeom>
        </p:spPr>
      </p:pic>
      <p:pic>
        <p:nvPicPr>
          <p:cNvPr id="44" name="Image 43">
            <a:extLst>
              <a:ext uri="{FF2B5EF4-FFF2-40B4-BE49-F238E27FC236}">
                <a16:creationId xmlns:a16="http://schemas.microsoft.com/office/drawing/2014/main" id="{E24828B2-3141-2D43-46FF-FFA141AA4E7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3556" y="5831811"/>
            <a:ext cx="1472354" cy="1354016"/>
          </a:xfrm>
          <a:prstGeom prst="rect">
            <a:avLst/>
          </a:prstGeom>
        </p:spPr>
      </p:pic>
      <p:pic>
        <p:nvPicPr>
          <p:cNvPr id="47" name="Image 46">
            <a:extLst>
              <a:ext uri="{FF2B5EF4-FFF2-40B4-BE49-F238E27FC236}">
                <a16:creationId xmlns:a16="http://schemas.microsoft.com/office/drawing/2014/main" id="{8F98CB9D-081A-1A86-3DFE-60CF17E48FF5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335800" y="5612498"/>
            <a:ext cx="1625695" cy="1429096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927E24BF-7272-EB94-2CE2-EC5AE774092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6914" y="5944457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13D2E406-4294-AAC3-1DF7-B1495FFE8262}"/>
              </a:ext>
            </a:extLst>
          </p:cNvPr>
          <p:cNvSpPr/>
          <p:nvPr/>
        </p:nvSpPr>
        <p:spPr>
          <a:xfrm>
            <a:off x="7378501" y="74675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أُحَضِّرُ لوازمي المدرسية قبل بداية الدرس.</a:t>
            </a:r>
          </a:p>
        </p:txBody>
      </p:sp>
      <p:sp>
        <p:nvSpPr>
          <p:cNvPr id="55" name="Rectangle : coins arrondis 54">
            <a:extLst>
              <a:ext uri="{FF2B5EF4-FFF2-40B4-BE49-F238E27FC236}">
                <a16:creationId xmlns:a16="http://schemas.microsoft.com/office/drawing/2014/main" id="{8704984A-15CC-E208-4178-77A3048880C5}"/>
              </a:ext>
            </a:extLst>
          </p:cNvPr>
          <p:cNvSpPr/>
          <p:nvPr/>
        </p:nvSpPr>
        <p:spPr>
          <a:xfrm>
            <a:off x="756409" y="4333477"/>
            <a:ext cx="275389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هذا النشاط مرتبط بتوظيف الألواح.</a:t>
            </a:r>
          </a:p>
        </p:txBody>
      </p: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14402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</a:t>
            </a:r>
            <a:r>
              <a:rPr kumimoji="0" lang="ar-SA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يقونات</a:t>
            </a:r>
            <a:r>
              <a:rPr kumimoji="0" lang="ar-SA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توجيهية</a:t>
            </a:r>
            <a:endParaRPr kumimoji="0" lang="ar-MA" sz="6000" b="1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58" name="Rectangle : coins arrondis 57">
            <a:extLst>
              <a:ext uri="{FF2B5EF4-FFF2-40B4-BE49-F238E27FC236}">
                <a16:creationId xmlns:a16="http://schemas.microsoft.com/office/drawing/2014/main" id="{C4AB50BB-AA32-F141-F9B7-20E1979DE5A1}"/>
              </a:ext>
            </a:extLst>
          </p:cNvPr>
          <p:cNvSpPr/>
          <p:nvPr/>
        </p:nvSpPr>
        <p:spPr>
          <a:xfrm>
            <a:off x="10278672" y="7465564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في مجموعات صغرى</a:t>
            </a:r>
          </a:p>
        </p:txBody>
      </p:sp>
      <p:sp>
        <p:nvSpPr>
          <p:cNvPr id="60" name="Rectangle : coins arrondis 59">
            <a:extLst>
              <a:ext uri="{FF2B5EF4-FFF2-40B4-BE49-F238E27FC236}">
                <a16:creationId xmlns:a16="http://schemas.microsoft.com/office/drawing/2014/main" id="{FD8E8CA7-79EC-DEC9-E66B-F694CED8EC6C}"/>
              </a:ext>
            </a:extLst>
          </p:cNvPr>
          <p:cNvSpPr/>
          <p:nvPr/>
        </p:nvSpPr>
        <p:spPr>
          <a:xfrm>
            <a:off x="4137182" y="74802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أصغي إلى أستاذي وألاحظ ما يفعله</a:t>
            </a:r>
            <a:r>
              <a:rPr kumimoji="0" lang="f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61" name="Rectangle : coins arrondis 60">
            <a:extLst>
              <a:ext uri="{FF2B5EF4-FFF2-40B4-BE49-F238E27FC236}">
                <a16:creationId xmlns:a16="http://schemas.microsoft.com/office/drawing/2014/main" id="{C47B9907-8600-4C75-1F0C-46C331DA9833}"/>
              </a:ext>
            </a:extLst>
          </p:cNvPr>
          <p:cNvSpPr/>
          <p:nvPr/>
        </p:nvSpPr>
        <p:spPr>
          <a:xfrm>
            <a:off x="928411" y="7427835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عمل فردي على الكراسة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8AB892B-C7B3-FB88-F04B-592CEF6B3D3C}"/>
              </a:ext>
            </a:extLst>
          </p:cNvPr>
          <p:cNvSpPr/>
          <p:nvPr/>
        </p:nvSpPr>
        <p:spPr>
          <a:xfrm>
            <a:off x="1027867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الثنائي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5DAE910-5307-856B-4867-467E3F06A973}"/>
              </a:ext>
            </a:extLst>
          </p:cNvPr>
          <p:cNvSpPr/>
          <p:nvPr/>
        </p:nvSpPr>
        <p:spPr>
          <a:xfrm>
            <a:off x="723771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يمر الأستاذ بين الصفوف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988295E-C24B-000C-2625-14383338A38E}"/>
              </a:ext>
            </a:extLst>
          </p:cNvPr>
          <p:cNvSpPr/>
          <p:nvPr/>
        </p:nvSpPr>
        <p:spPr>
          <a:xfrm>
            <a:off x="4039464" y="4269508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الجماعي التفاعلي</a:t>
            </a:r>
          </a:p>
        </p:txBody>
      </p:sp>
      <p:pic>
        <p:nvPicPr>
          <p:cNvPr id="14" name="Image 1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81666E33-1845-4FAC-D622-D59D3D274D0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745" y="5944457"/>
            <a:ext cx="1950937" cy="1300625"/>
          </a:xfrm>
          <a:prstGeom prst="rect">
            <a:avLst/>
          </a:prstGeom>
        </p:spPr>
      </p:pic>
      <p:pic>
        <p:nvPicPr>
          <p:cNvPr id="12" name="Image 11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2CEF8B8E-6D24-FDDF-6A53-7022980B9A8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59" t="9359" r="34313" b="53393"/>
          <a:stretch>
            <a:fillRect/>
          </a:stretch>
        </p:blipFill>
        <p:spPr>
          <a:xfrm>
            <a:off x="10206126" y="2522915"/>
            <a:ext cx="2465967" cy="1636353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985F1F22-9004-F15A-F632-F61F389CCBA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378501" y="2522915"/>
            <a:ext cx="2240918" cy="1600619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532F9577-4282-5001-D291-BEEE96792D5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253345" y="2716709"/>
            <a:ext cx="2133600" cy="130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309545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A3FC4E-340E-50C5-9B4B-36FEDAE0EB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2A3B6A1-188F-584B-3105-81D74A576D26}"/>
              </a:ext>
            </a:extLst>
          </p:cNvPr>
          <p:cNvSpPr txBox="1"/>
          <p:nvPr/>
        </p:nvSpPr>
        <p:spPr>
          <a:xfrm>
            <a:off x="267245" y="1034463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US"/>
            </a:defPPr>
            <a:lvl1pPr marR="0" lvl="0" indent="0" algn="r" rtl="1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200" b="1" i="0" u="none" strike="noStrike" cap="none" spc="0" normalizeH="0" baseline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r>
              <a:rPr lang="ar-MA" dirty="0"/>
              <a:t>من يقرأ الجملة؟</a:t>
            </a:r>
            <a:endParaRPr lang="fr-FR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C28987E7-70A3-11E5-2928-5343BE273C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839" y="671359"/>
            <a:ext cx="1896020" cy="1255885"/>
          </a:xfrm>
          <a:prstGeom prst="rect">
            <a:avLst/>
          </a:prstGeom>
        </p:spPr>
      </p:pic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432B8BFE-2376-E295-D633-E8EFF8A1154E}"/>
              </a:ext>
            </a:extLst>
          </p:cNvPr>
          <p:cNvSpPr/>
          <p:nvPr/>
        </p:nvSpPr>
        <p:spPr>
          <a:xfrm>
            <a:off x="2445277" y="3015346"/>
            <a:ext cx="9265759" cy="1217940"/>
          </a:xfrm>
          <a:prstGeom prst="flowChartAlternateProcess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 rtlCol="0" anchor="ctr">
            <a:spAutoFit/>
          </a:bodyPr>
          <a:lstStyle/>
          <a:p>
            <a:pPr algn="ctr" rtl="1"/>
            <a:r>
              <a:rPr lang="ar-MA" sz="6600" b="1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ٱ</a:t>
            </a:r>
            <a:r>
              <a:rPr lang="ar-MA" sz="6600" b="1" dirty="0" err="1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لصِّحِّيَّةُ</a:t>
            </a:r>
            <a:r>
              <a:rPr lang="ar-MA" sz="6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- اَلتَّغْذِيَةُ - أَجْسَامِنَا – مُهِمَّةࣱ - لِنُمُوِّ</a:t>
            </a:r>
            <a:endParaRPr lang="es-ES" sz="66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Flèche : bas 7">
            <a:extLst>
              <a:ext uri="{FF2B5EF4-FFF2-40B4-BE49-F238E27FC236}">
                <a16:creationId xmlns:a16="http://schemas.microsoft.com/office/drawing/2014/main" id="{C6597740-BF80-E60B-F696-D43E029F0FF9}"/>
              </a:ext>
            </a:extLst>
          </p:cNvPr>
          <p:cNvSpPr/>
          <p:nvPr/>
        </p:nvSpPr>
        <p:spPr>
          <a:xfrm>
            <a:off x="6435435" y="4507547"/>
            <a:ext cx="1285444" cy="1449907"/>
          </a:xfrm>
          <a:prstGeom prst="downArrow">
            <a:avLst/>
          </a:prstGeom>
          <a:solidFill>
            <a:srgbClr val="FF0000"/>
          </a:solidFill>
          <a:ln w="19050" cap="flat" cmpd="sng" algn="ctr">
            <a:solidFill>
              <a:srgbClr val="156082">
                <a:shade val="1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B8DFB570-339B-E954-2A80-00FA2F12F1E7}"/>
              </a:ext>
            </a:extLst>
          </p:cNvPr>
          <p:cNvSpPr txBox="1"/>
          <p:nvPr/>
        </p:nvSpPr>
        <p:spPr>
          <a:xfrm>
            <a:off x="1744157" y="6724222"/>
            <a:ext cx="10668000" cy="1225868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 rtlCol="0" anchor="ctr">
            <a:spAutoFit/>
          </a:bodyPr>
          <a:lstStyle>
            <a:defPPr>
              <a:defRPr lang="en-US"/>
            </a:defPPr>
            <a:lvl1pPr marR="0" lvl="0" indent="0" algn="r" rtl="1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200" b="1" i="0" u="none" strike="noStrike" cap="none" spc="0" normalizeH="0" baseline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pPr algn="ctr"/>
            <a:r>
              <a:rPr lang="ar-MA" sz="6600" dirty="0">
                <a:solidFill>
                  <a:schemeClr val="tx1"/>
                </a:solidFill>
              </a:rPr>
              <a:t>اَلتَّغْذِيَةُ </a:t>
            </a:r>
            <a:r>
              <a:rPr lang="ar-MA" sz="6600" dirty="0" err="1"/>
              <a:t>ٱ</a:t>
            </a:r>
            <a:r>
              <a:rPr lang="ar-MA" sz="6600" dirty="0" err="1">
                <a:solidFill>
                  <a:schemeClr val="tx1"/>
                </a:solidFill>
              </a:rPr>
              <a:t>لصِّحِّيَّةُ</a:t>
            </a:r>
            <a:r>
              <a:rPr lang="ar-MA" sz="6600" dirty="0">
                <a:solidFill>
                  <a:schemeClr val="tx1"/>
                </a:solidFill>
              </a:rPr>
              <a:t> مُهِمَّةࣱ لِنُمُوِّ أَجْسَامِنَا</a:t>
            </a:r>
            <a:endParaRPr lang="ar-MA" sz="6600" b="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3114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3CB427-B47A-1A09-FFE6-517BD14A87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64F10300-4511-310E-1FF8-9A07D00B4453}"/>
              </a:ext>
            </a:extLst>
          </p:cNvPr>
          <p:cNvSpPr txBox="1"/>
          <p:nvPr/>
        </p:nvSpPr>
        <p:spPr>
          <a:xfrm>
            <a:off x="267245" y="1034463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US"/>
            </a:defPPr>
            <a:lvl1pPr marR="0" lvl="0" indent="0" algn="r" rtl="1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200" b="1" i="0" u="none" strike="noStrike" cap="none" spc="0" normalizeH="0" baseline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r>
              <a:rPr lang="ar-MA" dirty="0"/>
              <a:t>قوموا بتركيب جملة مفيدة من </a:t>
            </a:r>
            <a:r>
              <a:rPr lang="ar-MA"/>
              <a:t>الكلمات المبعثرة.</a:t>
            </a:r>
            <a:endParaRPr lang="fr-FR" dirty="0"/>
          </a:p>
        </p:txBody>
      </p:sp>
      <p:sp>
        <p:nvSpPr>
          <p:cNvPr id="10" name="Organigramme : Alternative 9">
            <a:extLst>
              <a:ext uri="{FF2B5EF4-FFF2-40B4-BE49-F238E27FC236}">
                <a16:creationId xmlns:a16="http://schemas.microsoft.com/office/drawing/2014/main" id="{781C1DBC-D604-5CD3-0BAA-5092ED1D98BF}"/>
              </a:ext>
            </a:extLst>
          </p:cNvPr>
          <p:cNvSpPr/>
          <p:nvPr/>
        </p:nvSpPr>
        <p:spPr>
          <a:xfrm>
            <a:off x="2317735" y="2953808"/>
            <a:ext cx="9520844" cy="1217940"/>
          </a:xfrm>
          <a:prstGeom prst="flowChartAlternateProcess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 rtlCol="0" anchor="ctr">
            <a:spAutoFit/>
          </a:bodyPr>
          <a:lstStyle/>
          <a:p>
            <a:pPr algn="ctr" rtl="1"/>
            <a:r>
              <a:rPr lang="ar-MA" sz="6600" b="1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ٱ</a:t>
            </a:r>
            <a:r>
              <a:rPr lang="ar-MA" sz="6600" b="1" dirty="0" err="1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لأَكْلِ</a:t>
            </a:r>
            <a:r>
              <a:rPr lang="ar-MA" sz="6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- أَغْسِلُ – وَبَعْدَهُ – قَبْلَ - يَدَيَّ</a:t>
            </a:r>
            <a:endParaRPr lang="es-ES" sz="66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E700765-F4E9-D0EC-0A38-2E1467C384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839" y="671359"/>
            <a:ext cx="1896020" cy="1255885"/>
          </a:xfrm>
          <a:prstGeom prst="rect">
            <a:avLst/>
          </a:prstGeom>
        </p:spPr>
      </p:pic>
      <p:sp>
        <p:nvSpPr>
          <p:cNvPr id="3" name="Flèche : bas 2">
            <a:extLst>
              <a:ext uri="{FF2B5EF4-FFF2-40B4-BE49-F238E27FC236}">
                <a16:creationId xmlns:a16="http://schemas.microsoft.com/office/drawing/2014/main" id="{C627464E-C352-5171-B4E1-5D247B421F08}"/>
              </a:ext>
            </a:extLst>
          </p:cNvPr>
          <p:cNvSpPr/>
          <p:nvPr/>
        </p:nvSpPr>
        <p:spPr>
          <a:xfrm>
            <a:off x="6435435" y="4507547"/>
            <a:ext cx="1285444" cy="1449907"/>
          </a:xfrm>
          <a:prstGeom prst="downArrow">
            <a:avLst/>
          </a:prstGeom>
          <a:solidFill>
            <a:srgbClr val="FF0000"/>
          </a:solidFill>
          <a:ln w="19050" cap="flat" cmpd="sng" algn="ctr">
            <a:solidFill>
              <a:srgbClr val="156082">
                <a:shade val="1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E535E63C-6837-7AAB-0FAB-BDD4CE2C9908}"/>
              </a:ext>
            </a:extLst>
          </p:cNvPr>
          <p:cNvSpPr txBox="1"/>
          <p:nvPr/>
        </p:nvSpPr>
        <p:spPr>
          <a:xfrm>
            <a:off x="1744157" y="6724222"/>
            <a:ext cx="10668000" cy="1225868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 rtlCol="0" anchor="ctr">
            <a:spAutoFit/>
          </a:bodyPr>
          <a:lstStyle>
            <a:defPPr>
              <a:defRPr lang="en-US"/>
            </a:defPPr>
            <a:lvl1pPr marR="0" lvl="0" indent="0" algn="r" rtl="1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200" b="1" i="0" u="none" strike="noStrike" cap="none" spc="0" normalizeH="0" baseline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pPr algn="ctr"/>
            <a:r>
              <a:rPr lang="ar-MA" sz="6600" b="0" dirty="0">
                <a:solidFill>
                  <a:schemeClr val="tx1"/>
                </a:solidFill>
              </a:rPr>
              <a:t>.....................................................................</a:t>
            </a:r>
          </a:p>
        </p:txBody>
      </p:sp>
    </p:spTree>
    <p:extLst>
      <p:ext uri="{BB962C8B-B14F-4D97-AF65-F5344CB8AC3E}">
        <p14:creationId xmlns:p14="http://schemas.microsoft.com/office/powerpoint/2010/main" val="20343685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84B523-27FA-A919-9114-CCB38C1BA8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D3A3539-61BE-E8EE-AB39-19D4F2F3163F}"/>
              </a:ext>
            </a:extLst>
          </p:cNvPr>
          <p:cNvSpPr txBox="1"/>
          <p:nvPr/>
        </p:nvSpPr>
        <p:spPr>
          <a:xfrm>
            <a:off x="267245" y="1034463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US"/>
            </a:defPPr>
            <a:lvl1pPr marR="0" lvl="0" indent="0" algn="r" rtl="1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200" b="1" i="0" u="none" strike="noStrike" cap="none" spc="0" normalizeH="0" baseline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r>
              <a:rPr lang="ar-MA" dirty="0"/>
              <a:t>من يقرأ الجملة.</a:t>
            </a:r>
            <a:endParaRPr lang="fr-FR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CD2CB4D4-0E77-238C-66A5-859F6ED167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839" y="671359"/>
            <a:ext cx="1896020" cy="1255885"/>
          </a:xfrm>
          <a:prstGeom prst="rect">
            <a:avLst/>
          </a:prstGeom>
        </p:spPr>
      </p:pic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30C9FEBA-3C3A-1772-383B-73683BF1B168}"/>
              </a:ext>
            </a:extLst>
          </p:cNvPr>
          <p:cNvSpPr/>
          <p:nvPr/>
        </p:nvSpPr>
        <p:spPr>
          <a:xfrm>
            <a:off x="2317735" y="2953808"/>
            <a:ext cx="9520844" cy="1217940"/>
          </a:xfrm>
          <a:prstGeom prst="flowChartAlternateProcess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 rtlCol="0" anchor="ctr">
            <a:spAutoFit/>
          </a:bodyPr>
          <a:lstStyle/>
          <a:p>
            <a:pPr algn="ctr" rtl="1"/>
            <a:r>
              <a:rPr lang="ar-MA" sz="6600" b="1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ٱ</a:t>
            </a:r>
            <a:r>
              <a:rPr lang="ar-MA" sz="6600" b="1" dirty="0" err="1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لأَكْلِ</a:t>
            </a:r>
            <a:r>
              <a:rPr lang="ar-MA" sz="6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- أَغْسِلُ – وَبَعْدَهُ – قَبْلَ - يَدَيَّ</a:t>
            </a:r>
            <a:endParaRPr lang="es-ES" sz="66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" name="Flèche : bas 4">
            <a:extLst>
              <a:ext uri="{FF2B5EF4-FFF2-40B4-BE49-F238E27FC236}">
                <a16:creationId xmlns:a16="http://schemas.microsoft.com/office/drawing/2014/main" id="{8574E830-4379-65C4-F1C8-4E2C6B6D10C3}"/>
              </a:ext>
            </a:extLst>
          </p:cNvPr>
          <p:cNvSpPr/>
          <p:nvPr/>
        </p:nvSpPr>
        <p:spPr>
          <a:xfrm>
            <a:off x="6435435" y="4507547"/>
            <a:ext cx="1285444" cy="1449907"/>
          </a:xfrm>
          <a:prstGeom prst="downArrow">
            <a:avLst/>
          </a:prstGeom>
          <a:solidFill>
            <a:srgbClr val="FF0000"/>
          </a:solidFill>
          <a:ln w="19050" cap="flat" cmpd="sng" algn="ctr">
            <a:solidFill>
              <a:srgbClr val="156082">
                <a:shade val="1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2E9BC013-7DD1-FC09-8994-0C5A281F9E23}"/>
              </a:ext>
            </a:extLst>
          </p:cNvPr>
          <p:cNvSpPr txBox="1"/>
          <p:nvPr/>
        </p:nvSpPr>
        <p:spPr>
          <a:xfrm>
            <a:off x="1744157" y="6724223"/>
            <a:ext cx="10668000" cy="1225868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 rtlCol="0" anchor="ctr">
            <a:spAutoFit/>
          </a:bodyPr>
          <a:lstStyle>
            <a:defPPr>
              <a:defRPr lang="en-US"/>
            </a:defPPr>
            <a:lvl1pPr marR="0" lvl="0" indent="0" algn="r" rtl="1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200" b="1" i="0" u="none" strike="noStrike" cap="none" spc="0" normalizeH="0" baseline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pPr algn="ctr"/>
            <a:r>
              <a:rPr lang="ar-MA" sz="6600" dirty="0">
                <a:solidFill>
                  <a:schemeClr val="tx1"/>
                </a:solidFill>
              </a:rPr>
              <a:t>أَغْسِلُ يَدَيَّ قَبْلَ </a:t>
            </a:r>
            <a:r>
              <a:rPr lang="ar-MA" sz="6600" dirty="0" err="1">
                <a:solidFill>
                  <a:schemeClr val="tx1"/>
                </a:solidFill>
              </a:rPr>
              <a:t>ٱلأَكْلِ</a:t>
            </a:r>
            <a:r>
              <a:rPr lang="ar-MA" sz="6600" dirty="0">
                <a:solidFill>
                  <a:schemeClr val="tx1"/>
                </a:solidFill>
              </a:rPr>
              <a:t> وَبَعْدَهُ.</a:t>
            </a:r>
          </a:p>
        </p:txBody>
      </p:sp>
    </p:spTree>
    <p:extLst>
      <p:ext uri="{BB962C8B-B14F-4D97-AF65-F5344CB8AC3E}">
        <p14:creationId xmlns:p14="http://schemas.microsoft.com/office/powerpoint/2010/main" val="42654067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605F37-B703-48B0-7A9C-D9B50C5B61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26B05786-F8DC-A4AC-D7B3-05C1E847C42B}"/>
              </a:ext>
            </a:extLst>
          </p:cNvPr>
          <p:cNvSpPr txBox="1"/>
          <p:nvPr/>
        </p:nvSpPr>
        <p:spPr>
          <a:xfrm>
            <a:off x="267245" y="665132"/>
            <a:ext cx="1233638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US"/>
            </a:defPPr>
            <a:lvl1pPr marR="0" lvl="0" indent="0" algn="r" rtl="1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200" b="1" i="0" u="none" strike="noStrike" cap="none" spc="0" normalizeH="0" baseline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r>
              <a:rPr lang="ar-MA" dirty="0"/>
              <a:t>من يقرأ الجمل التي ركبناها؟</a:t>
            </a:r>
          </a:p>
          <a:p>
            <a:r>
              <a:rPr lang="ar-MA" b="0" i="1" dirty="0"/>
              <a:t>يتناوب المتعلمون على قراءة الجمل.</a:t>
            </a:r>
            <a:endParaRPr lang="fr-FR" b="0" i="1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C699970-39B1-31E2-9707-36D64E0B69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440" y="490446"/>
            <a:ext cx="1633870" cy="1426588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3886625E-F2F4-7B14-5747-B4B74A328F0D}"/>
              </a:ext>
            </a:extLst>
          </p:cNvPr>
          <p:cNvSpPr txBox="1"/>
          <p:nvPr/>
        </p:nvSpPr>
        <p:spPr>
          <a:xfrm>
            <a:off x="1524000" y="7337963"/>
            <a:ext cx="10668000" cy="1225868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 rtlCol="0" anchor="ctr">
            <a:spAutoFit/>
          </a:bodyPr>
          <a:lstStyle>
            <a:defPPr>
              <a:defRPr lang="en-US"/>
            </a:defPPr>
            <a:lvl1pPr marR="0" lvl="0" indent="0" algn="r" rtl="1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200" b="1" i="0" u="none" strike="noStrike" cap="none" spc="0" normalizeH="0" baseline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pPr algn="ctr"/>
            <a:r>
              <a:rPr lang="ar-MA" sz="6600" dirty="0">
                <a:solidFill>
                  <a:schemeClr val="tx1"/>
                </a:solidFill>
              </a:rPr>
              <a:t>أَغْسِلُ يَدَيَّ قَبْلَ </a:t>
            </a:r>
            <a:r>
              <a:rPr lang="ar-MA" sz="6600" dirty="0" err="1">
                <a:solidFill>
                  <a:schemeClr val="tx1"/>
                </a:solidFill>
              </a:rPr>
              <a:t>ٱلأَكْلِ</a:t>
            </a:r>
            <a:r>
              <a:rPr lang="ar-MA" sz="6600" dirty="0">
                <a:solidFill>
                  <a:schemeClr val="tx1"/>
                </a:solidFill>
              </a:rPr>
              <a:t> وَبَعْدَهُ.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FB2AC702-BFA6-2C46-4C8D-501C77847E65}"/>
              </a:ext>
            </a:extLst>
          </p:cNvPr>
          <p:cNvSpPr txBox="1"/>
          <p:nvPr/>
        </p:nvSpPr>
        <p:spPr>
          <a:xfrm>
            <a:off x="1524000" y="5119945"/>
            <a:ext cx="10668000" cy="1225868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 rtlCol="0" anchor="ctr">
            <a:spAutoFit/>
          </a:bodyPr>
          <a:lstStyle>
            <a:defPPr>
              <a:defRPr lang="en-US"/>
            </a:defPPr>
            <a:lvl1pPr marR="0" lvl="0" indent="0" algn="r" rtl="1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200" b="1" i="0" u="none" strike="noStrike" cap="none" spc="0" normalizeH="0" baseline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pPr algn="ctr"/>
            <a:r>
              <a:rPr lang="ar-MA" sz="6600" dirty="0">
                <a:solidFill>
                  <a:schemeClr val="tx1"/>
                </a:solidFill>
              </a:rPr>
              <a:t>اَلتَّغْذِيَةُ </a:t>
            </a:r>
            <a:r>
              <a:rPr lang="ar-MA" sz="6600" dirty="0" err="1"/>
              <a:t>ٱ</a:t>
            </a:r>
            <a:r>
              <a:rPr lang="ar-MA" sz="6600" dirty="0" err="1">
                <a:solidFill>
                  <a:schemeClr val="tx1"/>
                </a:solidFill>
              </a:rPr>
              <a:t>لصِّحِّيَّةُ</a:t>
            </a:r>
            <a:r>
              <a:rPr lang="ar-MA" sz="6600" dirty="0">
                <a:solidFill>
                  <a:schemeClr val="tx1"/>
                </a:solidFill>
              </a:rPr>
              <a:t> مُهِمَّةࣱ لِنُمُوِّ أَجْسَامِنَا</a:t>
            </a:r>
            <a:endParaRPr lang="ar-MA" sz="6600" b="0" dirty="0">
              <a:solidFill>
                <a:schemeClr val="tx1"/>
              </a:solidFill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ECA6CB92-E6B8-4AC6-EF39-6FCE97E78401}"/>
              </a:ext>
            </a:extLst>
          </p:cNvPr>
          <p:cNvSpPr txBox="1"/>
          <p:nvPr/>
        </p:nvSpPr>
        <p:spPr>
          <a:xfrm>
            <a:off x="1524000" y="2906765"/>
            <a:ext cx="10668000" cy="1225868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 rtlCol="0" anchor="ctr">
            <a:spAutoFit/>
          </a:bodyPr>
          <a:lstStyle>
            <a:defPPr>
              <a:defRPr lang="en-US"/>
            </a:defPPr>
            <a:lvl1pPr marR="0" lvl="0" indent="0" algn="r" rtl="1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200" b="1" i="0" u="none" strike="noStrike" cap="none" spc="0" normalizeH="0" baseline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pPr algn="ctr"/>
            <a:r>
              <a:rPr lang="ar-MA" sz="6600" dirty="0">
                <a:solidFill>
                  <a:schemeClr val="tx1"/>
                </a:solidFill>
              </a:rPr>
              <a:t>اَلطِّبُّ </a:t>
            </a:r>
            <a:r>
              <a:rPr lang="ar-MA" sz="6600" dirty="0" err="1">
                <a:solidFill>
                  <a:schemeClr val="tx1"/>
                </a:solidFill>
              </a:rPr>
              <a:t>ٱلْحَدِيثُ</a:t>
            </a:r>
            <a:r>
              <a:rPr lang="ar-MA" sz="6600" dirty="0">
                <a:solidFill>
                  <a:schemeClr val="tx1"/>
                </a:solidFill>
              </a:rPr>
              <a:t> نِعْمَةࣱ كَبِيرَةࣱ</a:t>
            </a:r>
          </a:p>
        </p:txBody>
      </p:sp>
    </p:spTree>
    <p:extLst>
      <p:ext uri="{BB962C8B-B14F-4D97-AF65-F5344CB8AC3E}">
        <p14:creationId xmlns:p14="http://schemas.microsoft.com/office/powerpoint/2010/main" val="259404450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416937-78F8-45F1-77A4-5D8A2C3EEB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2566F6D0-3106-30BF-4036-6D1ABDAC8972}"/>
              </a:ext>
            </a:extLst>
          </p:cNvPr>
          <p:cNvSpPr txBox="1"/>
          <p:nvPr/>
        </p:nvSpPr>
        <p:spPr>
          <a:xfrm>
            <a:off x="215839" y="957195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US"/>
            </a:defPPr>
            <a:lvl1pPr marR="0" lvl="0" indent="0" algn="r" rtl="1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200" b="1" i="0" u="none" strike="noStrike" cap="none" spc="0" normalizeH="0" baseline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r>
              <a:rPr lang="ar-MA" dirty="0"/>
              <a:t>اِنتبهوا سأقرأ الفقرة.</a:t>
            </a:r>
            <a:endParaRPr lang="fr-FR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C26D9541-5A90-C59D-5E7A-B9AFF390CE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101" y="619034"/>
            <a:ext cx="1475360" cy="1353429"/>
          </a:xfrm>
          <a:prstGeom prst="rect">
            <a:avLst/>
          </a:prstGeom>
        </p:spPr>
      </p:pic>
      <p:grpSp>
        <p:nvGrpSpPr>
          <p:cNvPr id="11" name="Groupe 10">
            <a:extLst>
              <a:ext uri="{FF2B5EF4-FFF2-40B4-BE49-F238E27FC236}">
                <a16:creationId xmlns:a16="http://schemas.microsoft.com/office/drawing/2014/main" id="{82B18E3C-CA12-6027-5E5B-49B48EBD29D2}"/>
              </a:ext>
            </a:extLst>
          </p:cNvPr>
          <p:cNvGrpSpPr/>
          <p:nvPr/>
        </p:nvGrpSpPr>
        <p:grpSpPr>
          <a:xfrm>
            <a:off x="1258382" y="2430198"/>
            <a:ext cx="11199236" cy="7745962"/>
            <a:chOff x="1258382" y="2215453"/>
            <a:chExt cx="11199236" cy="7745962"/>
          </a:xfrm>
        </p:grpSpPr>
        <p:pic>
          <p:nvPicPr>
            <p:cNvPr id="12" name="Image 11" descr="Une image contenant texte, lettre, capture d’écran, Police&#10;&#10;Le contenu généré par l’IA peut être incorrect.">
              <a:extLst>
                <a:ext uri="{FF2B5EF4-FFF2-40B4-BE49-F238E27FC236}">
                  <a16:creationId xmlns:a16="http://schemas.microsoft.com/office/drawing/2014/main" id="{010B3E5C-6302-52EC-B12E-FCCB402B118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3325" t="34563" r="10467" b="43412"/>
            <a:stretch>
              <a:fillRect/>
            </a:stretch>
          </p:blipFill>
          <p:spPr>
            <a:xfrm>
              <a:off x="1258382" y="3200396"/>
              <a:ext cx="11199236" cy="6761019"/>
            </a:xfrm>
            <a:prstGeom prst="rect">
              <a:avLst/>
            </a:prstGeom>
          </p:spPr>
        </p:pic>
        <p:sp>
          <p:nvSpPr>
            <p:cNvPr id="13" name="Rectangle : coins arrondis 12">
              <a:extLst>
                <a:ext uri="{FF2B5EF4-FFF2-40B4-BE49-F238E27FC236}">
                  <a16:creationId xmlns:a16="http://schemas.microsoft.com/office/drawing/2014/main" id="{8DFB3369-42B0-2B03-F1C9-C5BAA9F0F1E7}"/>
                </a:ext>
              </a:extLst>
            </p:cNvPr>
            <p:cNvSpPr/>
            <p:nvPr/>
          </p:nvSpPr>
          <p:spPr>
            <a:xfrm>
              <a:off x="4672584" y="2215453"/>
              <a:ext cx="4370832" cy="1005199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r>
                <a:rPr lang="ar-MA" sz="6600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نُزْهَةࣱ عائِِلِيَّةࣱ</a:t>
              </a:r>
              <a:endParaRPr lang="es-ES" sz="6600" dirty="0"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274893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128BD9-F984-AF91-7F6B-006C151C0E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D61BEFD-C227-72CC-0100-4E6A2C33E825}"/>
              </a:ext>
            </a:extLst>
          </p:cNvPr>
          <p:cNvSpPr txBox="1"/>
          <p:nvPr/>
        </p:nvSpPr>
        <p:spPr>
          <a:xfrm>
            <a:off x="322460" y="911481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US"/>
            </a:defPPr>
            <a:lvl1pPr marR="0" lvl="0" indent="0" algn="r" rtl="1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200" b="1" i="0" u="none" strike="noStrike" cap="none" spc="0" normalizeH="0" baseline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r>
              <a:rPr lang="ar-MA" b="0" i="1" dirty="0"/>
              <a:t>يطرح الأستاذ الأسئلة التالية:</a:t>
            </a:r>
            <a:endParaRPr lang="fr-FR" b="0" i="1" dirty="0"/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7E6514D7-0712-CB7E-FA94-FBCF1E71207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28806072"/>
              </p:ext>
            </p:extLst>
          </p:nvPr>
        </p:nvGraphicFramePr>
        <p:xfrm>
          <a:off x="625493" y="3156155"/>
          <a:ext cx="12416651" cy="5760720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1721059">
                  <a:extLst>
                    <a:ext uri="{9D8B030D-6E8A-4147-A177-3AD203B41FA5}">
                      <a16:colId xmlns:a16="http://schemas.microsoft.com/office/drawing/2014/main" val="2628182876"/>
                    </a:ext>
                  </a:extLst>
                </a:gridCol>
                <a:gridCol w="1721059">
                  <a:extLst>
                    <a:ext uri="{9D8B030D-6E8A-4147-A177-3AD203B41FA5}">
                      <a16:colId xmlns:a16="http://schemas.microsoft.com/office/drawing/2014/main" val="2320669012"/>
                    </a:ext>
                  </a:extLst>
                </a:gridCol>
                <a:gridCol w="1721059">
                  <a:extLst>
                    <a:ext uri="{9D8B030D-6E8A-4147-A177-3AD203B41FA5}">
                      <a16:colId xmlns:a16="http://schemas.microsoft.com/office/drawing/2014/main" val="4213699004"/>
                    </a:ext>
                  </a:extLst>
                </a:gridCol>
                <a:gridCol w="7253474">
                  <a:extLst>
                    <a:ext uri="{9D8B030D-6E8A-4147-A177-3AD203B41FA5}">
                      <a16:colId xmlns:a16="http://schemas.microsoft.com/office/drawing/2014/main" val="372084414"/>
                    </a:ext>
                  </a:extLst>
                </a:gridCol>
              </a:tblGrid>
              <a:tr h="702333">
                <a:tc>
                  <a:txBody>
                    <a:bodyPr/>
                    <a:lstStyle/>
                    <a:p>
                      <a:pPr algn="ctr" rtl="1"/>
                      <a:r>
                        <a:rPr lang="ar-MA" sz="4800" b="1" kern="1200" dirty="0">
                          <a:solidFill>
                            <a:srgbClr val="106585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متوسط</a:t>
                      </a:r>
                      <a:endParaRPr lang="fr-FR" sz="4800" b="1" kern="1200" dirty="0">
                        <a:solidFill>
                          <a:srgbClr val="106585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r>
                        <a:rPr lang="ar-MA" sz="4800" b="1" kern="1200" dirty="0">
                          <a:solidFill>
                            <a:srgbClr val="106585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لا</a:t>
                      </a:r>
                      <a:endParaRPr lang="fr-FR" sz="4800" b="1" kern="1200" dirty="0">
                        <a:solidFill>
                          <a:srgbClr val="106585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r>
                        <a:rPr lang="ar-MA" sz="4800" b="1" kern="1200" dirty="0">
                          <a:solidFill>
                            <a:srgbClr val="106585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نعم</a:t>
                      </a:r>
                      <a:endParaRPr lang="fr-FR" sz="4800" b="1" kern="1200" dirty="0">
                        <a:solidFill>
                          <a:srgbClr val="106585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1945663403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40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- هَلْ كانَ صَوْتي مَسْموعاً وَواضِحاً؟</a:t>
                      </a:r>
                      <a:endParaRPr lang="ar-MA" sz="40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2931050321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40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- هَلْ كانَتْ قِراءَتي مُسْتَرْسَلَةً؟</a:t>
                      </a:r>
                      <a:endParaRPr lang="ar-MA" sz="40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596954947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r>
                        <a:rPr lang="ar-MA" sz="40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- هَلِ </a:t>
                      </a:r>
                      <a:r>
                        <a:rPr lang="ar-MA" sz="4000" b="1" kern="1200" dirty="0" err="1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ٱحْتَرَمْتُ</a:t>
                      </a:r>
                      <a:r>
                        <a:rPr lang="ar-MA" sz="40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 عَلاماتِ </a:t>
                      </a:r>
                      <a:r>
                        <a:rPr lang="ar-MA" sz="4000" b="1" kern="1200" dirty="0" err="1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ٱلتَّرْقيمِ</a:t>
                      </a:r>
                      <a:r>
                        <a:rPr lang="ar-MA" sz="40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؟</a:t>
                      </a:r>
                      <a:endParaRPr lang="fr-FR" sz="40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4155058931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MA" sz="40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- هَلْ كُنْتُ مُسْرِعاً في قِراءَتي؟</a:t>
                      </a:r>
                      <a:endParaRPr lang="fr-FR" sz="40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426224777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MA" sz="40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- هَلْ تُريدونَ أَنْ أُعيدَ </a:t>
                      </a:r>
                      <a:r>
                        <a:rPr lang="ar-MA" sz="4000" b="1" kern="100" dirty="0" err="1">
                          <a:solidFill>
                            <a:srgbClr val="000000"/>
                          </a:solidFill>
                          <a:effectLst/>
                          <a:latin typeface="Microsoft Uighur" panose="02000000000000000000" pitchFamily="2" charset="-78"/>
                          <a:ea typeface="Calibri" panose="020F0502020204030204" pitchFamily="34" charset="0"/>
                          <a:cs typeface="Microsoft Uighur" panose="02000000000000000000" pitchFamily="2" charset="-78"/>
                        </a:rPr>
                        <a:t>ٱ</a:t>
                      </a:r>
                      <a:r>
                        <a:rPr lang="ar-MA" sz="4000" b="1" kern="1200" dirty="0" err="1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لْقِراءَةَ</a:t>
                      </a:r>
                      <a:r>
                        <a:rPr lang="ar-MA" sz="40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 مَرَّةً ثانِيَةً؟</a:t>
                      </a:r>
                      <a:endParaRPr lang="fr-FR" sz="40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2837493207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FBC7CE04-A426-A7C1-7955-5391EFE793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2460" y="729989"/>
            <a:ext cx="1682642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440193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ACE68B-B7BE-AA11-CCD7-99BD856DE3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8DDCFD71-B4B6-679A-6221-12628867F2F5}"/>
              </a:ext>
            </a:extLst>
          </p:cNvPr>
          <p:cNvSpPr txBox="1"/>
          <p:nvPr/>
        </p:nvSpPr>
        <p:spPr>
          <a:xfrm>
            <a:off x="243548" y="510918"/>
            <a:ext cx="12336380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US"/>
            </a:defPPr>
            <a:lvl1pPr marR="0" lvl="0" indent="0" algn="r" rtl="1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200" b="1" i="0" u="none" strike="noStrike" cap="none" spc="0" normalizeH="0" baseline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r>
              <a:rPr lang="ar-MA" dirty="0"/>
              <a:t> من يقرأ؟ </a:t>
            </a:r>
          </a:p>
          <a:p>
            <a:r>
              <a:rPr lang="ar-MA" b="0" i="1" dirty="0"/>
              <a:t>يتناوب المتعلمون على القراءة مع الحرص على الدقة والطلاقة.</a:t>
            </a:r>
          </a:p>
          <a:p>
            <a:r>
              <a:rPr lang="ar-MA" b="0" i="1" dirty="0"/>
              <a:t>يطرح الأستاذ نفس الأسئلة حول جودة القراءة بعد كل قراءة فردية.</a:t>
            </a:r>
            <a:endParaRPr lang="fr-FR" b="0" i="1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E8BB57CE-1749-7048-ABA9-2197C1C153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101" y="619034"/>
            <a:ext cx="1475360" cy="1353429"/>
          </a:xfrm>
          <a:prstGeom prst="rect">
            <a:avLst/>
          </a:prstGeom>
        </p:spPr>
      </p:pic>
      <p:grpSp>
        <p:nvGrpSpPr>
          <p:cNvPr id="9" name="Groupe 8">
            <a:extLst>
              <a:ext uri="{FF2B5EF4-FFF2-40B4-BE49-F238E27FC236}">
                <a16:creationId xmlns:a16="http://schemas.microsoft.com/office/drawing/2014/main" id="{9A8A0D46-1864-67C9-2EA1-697AA1403D0A}"/>
              </a:ext>
            </a:extLst>
          </p:cNvPr>
          <p:cNvGrpSpPr/>
          <p:nvPr/>
        </p:nvGrpSpPr>
        <p:grpSpPr>
          <a:xfrm>
            <a:off x="1258382" y="2430198"/>
            <a:ext cx="11199236" cy="7745962"/>
            <a:chOff x="1258382" y="2215453"/>
            <a:chExt cx="11199236" cy="7745962"/>
          </a:xfrm>
        </p:grpSpPr>
        <p:pic>
          <p:nvPicPr>
            <p:cNvPr id="10" name="Image 9" descr="Une image contenant texte, lettre, capture d’écran, Police&#10;&#10;Le contenu généré par l’IA peut être incorrect.">
              <a:extLst>
                <a:ext uri="{FF2B5EF4-FFF2-40B4-BE49-F238E27FC236}">
                  <a16:creationId xmlns:a16="http://schemas.microsoft.com/office/drawing/2014/main" id="{E1C6B163-084F-0F0C-825B-F67F61D080C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3325" t="34563" r="10467" b="43412"/>
            <a:stretch>
              <a:fillRect/>
            </a:stretch>
          </p:blipFill>
          <p:spPr>
            <a:xfrm>
              <a:off x="1258382" y="3200396"/>
              <a:ext cx="11199236" cy="6761019"/>
            </a:xfrm>
            <a:prstGeom prst="rect">
              <a:avLst/>
            </a:prstGeom>
          </p:spPr>
        </p:pic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9D56D4D3-6245-7DC2-CB85-6A67D6A5599D}"/>
                </a:ext>
              </a:extLst>
            </p:cNvPr>
            <p:cNvSpPr/>
            <p:nvPr/>
          </p:nvSpPr>
          <p:spPr>
            <a:xfrm>
              <a:off x="4672584" y="2215453"/>
              <a:ext cx="4370832" cy="1005199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r>
                <a:rPr lang="ar-MA" sz="6600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نُزْهَةࣱ عائِِلِيَّةࣱ</a:t>
              </a:r>
              <a:endParaRPr lang="es-ES" sz="6600" dirty="0"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3643736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211AE5-4B0B-821B-FFC5-1FFF515456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FFA7789-2EFE-2CB3-B914-6F518EAF5CDF}"/>
              </a:ext>
            </a:extLst>
          </p:cNvPr>
          <p:cNvSpPr txBox="1"/>
          <p:nvPr/>
        </p:nvSpPr>
        <p:spPr>
          <a:xfrm>
            <a:off x="271257" y="861793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US"/>
            </a:defPPr>
            <a:lvl1pPr marR="0" lvl="0" indent="0" algn="r" rtl="1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200" b="1" i="0" u="none" strike="noStrike" cap="none" spc="0" normalizeH="0" baseline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r>
              <a:rPr lang="ar-MA" dirty="0"/>
              <a:t>خذوا الكراسة ص</a:t>
            </a:r>
            <a:r>
              <a:rPr lang="fr-FR" dirty="0"/>
              <a:t> </a:t>
            </a:r>
            <a:r>
              <a:rPr lang="ar-MA" dirty="0"/>
              <a:t>25 النشاط 1 ، قوموا بترتيب الكلمات للحصول على جمل مفيدة واكتبوها على الكراسة.</a:t>
            </a:r>
          </a:p>
          <a:p>
            <a:r>
              <a:rPr lang="ar-MA" b="0" i="1" dirty="0"/>
              <a:t>يتجول الأستاذ بين الصفوف.</a:t>
            </a:r>
            <a:endParaRPr lang="fr-FR" b="0" i="1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C29D1ACF-686C-CCAC-1348-C651FAE7FE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732162"/>
            <a:ext cx="1896020" cy="1255885"/>
          </a:xfrm>
          <a:prstGeom prst="rect">
            <a:avLst/>
          </a:prstGeom>
        </p:spPr>
      </p:pic>
      <p:pic>
        <p:nvPicPr>
          <p:cNvPr id="5" name="Image 4" descr="Une image contenant texte, lettre, capture d’écran, Police&#10;&#10;Le contenu généré par l’IA peut être incorrect.">
            <a:extLst>
              <a:ext uri="{FF2B5EF4-FFF2-40B4-BE49-F238E27FC236}">
                <a16:creationId xmlns:a16="http://schemas.microsoft.com/office/drawing/2014/main" id="{7C559701-CE22-EC2B-E8B5-DEEFE7BF1FF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05" t="16186" r="10809" b="70167"/>
          <a:stretch>
            <a:fillRect/>
          </a:stretch>
        </p:blipFill>
        <p:spPr>
          <a:xfrm>
            <a:off x="195919" y="4919963"/>
            <a:ext cx="13331192" cy="3032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5768499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866F89-96E5-08C5-052D-BBA6A01A75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2DDBFE03-47D8-5983-0A99-1B783FE189E5}"/>
              </a:ext>
            </a:extLst>
          </p:cNvPr>
          <p:cNvSpPr txBox="1"/>
          <p:nvPr/>
        </p:nvSpPr>
        <p:spPr>
          <a:xfrm>
            <a:off x="271257" y="861792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US"/>
            </a:defPPr>
            <a:lvl1pPr marR="0" lvl="0" indent="0" algn="r" rtl="1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200" b="1" i="0" u="none" strike="noStrike" cap="none" spc="0" normalizeH="0" baseline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r>
              <a:rPr lang="ar-MA" dirty="0"/>
              <a:t>صححوا.</a:t>
            </a:r>
          </a:p>
          <a:p>
            <a:r>
              <a:rPr lang="ar-MA" dirty="0"/>
              <a:t>تقبل كل  الصيغ الصحيحة.</a:t>
            </a:r>
            <a:endParaRPr lang="fr-FR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F2462914-9C15-4198-EED3-CDE6F8A72A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732162"/>
            <a:ext cx="1896020" cy="1255885"/>
          </a:xfrm>
          <a:prstGeom prst="rect">
            <a:avLst/>
          </a:prstGeom>
        </p:spPr>
      </p:pic>
      <p:pic>
        <p:nvPicPr>
          <p:cNvPr id="3" name="Image 2" descr="Une image contenant texte, lettre, capture d’écran, Police&#10;&#10;Le contenu généré par l’IA peut être incorrect.">
            <a:extLst>
              <a:ext uri="{FF2B5EF4-FFF2-40B4-BE49-F238E27FC236}">
                <a16:creationId xmlns:a16="http://schemas.microsoft.com/office/drawing/2014/main" id="{B8938977-1918-04DA-7CB2-6B99E393412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05" t="16186" r="10809" b="70167"/>
          <a:stretch>
            <a:fillRect/>
          </a:stretch>
        </p:blipFill>
        <p:spPr>
          <a:xfrm>
            <a:off x="195919" y="4919963"/>
            <a:ext cx="13331192" cy="3032546"/>
          </a:xfrm>
          <a:prstGeom prst="rect">
            <a:avLst/>
          </a:prstGeom>
        </p:spPr>
      </p:pic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70F2462-71AC-FFB9-5EC1-B827B01D1F35}"/>
              </a:ext>
            </a:extLst>
          </p:cNvPr>
          <p:cNvSpPr/>
          <p:nvPr/>
        </p:nvSpPr>
        <p:spPr>
          <a:xfrm>
            <a:off x="891351" y="5939603"/>
            <a:ext cx="5533292" cy="93784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MA" sz="4800" b="1" dirty="0">
                <a:solidFill>
                  <a:srgbClr val="19199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تَزَيَّنَتْ الطُّرُقاتُ بِالْأَزْهارِ</a:t>
            </a:r>
            <a:r>
              <a:rPr lang="ar-MA" sz="4800" dirty="0">
                <a:solidFill>
                  <a:srgbClr val="19199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es-ES" sz="4800" dirty="0">
              <a:solidFill>
                <a:srgbClr val="19199B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452B4F0F-F558-B1BB-D17F-3FE661D2E10E}"/>
              </a:ext>
            </a:extLst>
          </p:cNvPr>
          <p:cNvSpPr/>
          <p:nvPr/>
        </p:nvSpPr>
        <p:spPr>
          <a:xfrm>
            <a:off x="891351" y="6946056"/>
            <a:ext cx="5533292" cy="93784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MA" sz="4800" b="1" dirty="0">
                <a:solidFill>
                  <a:srgbClr val="19199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تَسْري الْحَيَوِيَّةُ في الْأَجْسامِ</a:t>
            </a:r>
            <a:r>
              <a:rPr lang="ar-MA" sz="4800" dirty="0">
                <a:solidFill>
                  <a:srgbClr val="19199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es-ES" sz="4800" dirty="0">
              <a:solidFill>
                <a:srgbClr val="19199B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70150533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AE5A1F-A410-CE00-E305-0C37271C8B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CF3CF90-8124-DA8B-9E04-205B9E117DF3}"/>
              </a:ext>
            </a:extLst>
          </p:cNvPr>
          <p:cNvSpPr txBox="1"/>
          <p:nvPr/>
        </p:nvSpPr>
        <p:spPr>
          <a:xfrm>
            <a:off x="2285999" y="821495"/>
            <a:ext cx="10321637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US"/>
            </a:defPPr>
            <a:lvl1pPr marR="0" lvl="0" indent="0" algn="r" rtl="1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200" b="1" i="0" u="none" strike="noStrike" cap="none" spc="0" normalizeH="0" baseline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r>
              <a:rPr lang="ar-MA" dirty="0"/>
              <a:t>من يقرأ الجمل؟</a:t>
            </a:r>
          </a:p>
          <a:p>
            <a:r>
              <a:rPr lang="ar-MA" b="0" i="1" dirty="0"/>
              <a:t> يتناوب المتعلمون على قراءة الجمل.</a:t>
            </a:r>
            <a:endParaRPr lang="fr-FR" b="0" i="1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508AD7AD-FC96-40DC-3E5A-FB091197A9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732162"/>
            <a:ext cx="1896020" cy="1255885"/>
          </a:xfrm>
          <a:prstGeom prst="rect">
            <a:avLst/>
          </a:prstGeom>
        </p:spPr>
      </p:pic>
      <p:pic>
        <p:nvPicPr>
          <p:cNvPr id="8" name="Image 7" descr="Une image contenant texte, lettre, capture d’écran, Police&#10;&#10;Le contenu généré par l’IA peut être incorrect.">
            <a:extLst>
              <a:ext uri="{FF2B5EF4-FFF2-40B4-BE49-F238E27FC236}">
                <a16:creationId xmlns:a16="http://schemas.microsoft.com/office/drawing/2014/main" id="{8521CC9D-E554-A25D-9361-222E078B814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05" t="16186" r="10809" b="70167"/>
          <a:stretch>
            <a:fillRect/>
          </a:stretch>
        </p:blipFill>
        <p:spPr>
          <a:xfrm>
            <a:off x="195919" y="4919963"/>
            <a:ext cx="13331192" cy="3032546"/>
          </a:xfrm>
          <a:prstGeom prst="rect">
            <a:avLst/>
          </a:prstGeom>
        </p:spPr>
      </p:pic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E4FF6DF3-687C-96F5-932C-5054B0C37E59}"/>
              </a:ext>
            </a:extLst>
          </p:cNvPr>
          <p:cNvSpPr/>
          <p:nvPr/>
        </p:nvSpPr>
        <p:spPr>
          <a:xfrm>
            <a:off x="891351" y="5939603"/>
            <a:ext cx="5533292" cy="93784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MA" sz="4800" b="1" dirty="0">
                <a:solidFill>
                  <a:srgbClr val="19199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تَزَيَّنَتْ الطُّرُقاتُ بِالْأَزْهارِ</a:t>
            </a:r>
            <a:r>
              <a:rPr lang="ar-MA" sz="4800" dirty="0">
                <a:solidFill>
                  <a:srgbClr val="19199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es-ES" sz="4800" dirty="0">
              <a:solidFill>
                <a:srgbClr val="19199B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FDEAD7CC-CDCE-FD99-F5A7-C0C34ECC36DB}"/>
              </a:ext>
            </a:extLst>
          </p:cNvPr>
          <p:cNvSpPr/>
          <p:nvPr/>
        </p:nvSpPr>
        <p:spPr>
          <a:xfrm>
            <a:off x="891351" y="6946056"/>
            <a:ext cx="5533292" cy="93784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MA" sz="4800" b="1" dirty="0">
                <a:solidFill>
                  <a:srgbClr val="19199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تَسْري الْحَيَوِيَّةُ في الْأَجْسامِ</a:t>
            </a:r>
            <a:r>
              <a:rPr lang="ar-MA" sz="4800" dirty="0">
                <a:solidFill>
                  <a:srgbClr val="19199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es-ES" sz="4800" dirty="0">
              <a:solidFill>
                <a:srgbClr val="19199B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6212268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A443C6-091B-13FC-1FC6-88BBDE6D5C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2">
            <a:extLst>
              <a:ext uri="{FF2B5EF4-FFF2-40B4-BE49-F238E27FC236}">
                <a16:creationId xmlns:a16="http://schemas.microsoft.com/office/drawing/2014/main" id="{B5A8AEA3-5A3B-DA13-958D-9DA6502057C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0" name="Group 3">
            <a:extLst>
              <a:ext uri="{FF2B5EF4-FFF2-40B4-BE49-F238E27FC236}">
                <a16:creationId xmlns:a16="http://schemas.microsoft.com/office/drawing/2014/main" id="{B5B90793-D11C-DFCF-6B0B-7A55B64D62BD}"/>
              </a:ext>
            </a:extLst>
          </p:cNvPr>
          <p:cNvGrpSpPr/>
          <p:nvPr/>
        </p:nvGrpSpPr>
        <p:grpSpPr>
          <a:xfrm>
            <a:off x="398695" y="903792"/>
            <a:ext cx="12661553" cy="7926101"/>
            <a:chOff x="0" y="0"/>
            <a:chExt cx="3895412" cy="2555175"/>
          </a:xfrm>
        </p:grpSpPr>
        <p:sp>
          <p:nvSpPr>
            <p:cNvPr id="11" name="Freeform 4">
              <a:extLst>
                <a:ext uri="{FF2B5EF4-FFF2-40B4-BE49-F238E27FC236}">
                  <a16:creationId xmlns:a16="http://schemas.microsoft.com/office/drawing/2014/main" id="{A0056D23-3D3B-4577-033D-154567926065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l" defTabSz="68583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12" name="TextBox 5">
              <a:extLst>
                <a:ext uri="{FF2B5EF4-FFF2-40B4-BE49-F238E27FC236}">
                  <a16:creationId xmlns:a16="http://schemas.microsoft.com/office/drawing/2014/main" id="{76E792B9-CB63-ADEB-BB92-5A05FBFA596A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0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13" name="Freeform 7">
            <a:extLst>
              <a:ext uri="{FF2B5EF4-FFF2-40B4-BE49-F238E27FC236}">
                <a16:creationId xmlns:a16="http://schemas.microsoft.com/office/drawing/2014/main" id="{534C2126-B4A0-DEAE-FFED-96BEA52CA046}"/>
              </a:ext>
            </a:extLst>
          </p:cNvPr>
          <p:cNvSpPr/>
          <p:nvPr/>
        </p:nvSpPr>
        <p:spPr>
          <a:xfrm>
            <a:off x="827039" y="512752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5626A70C-C66B-DDB9-F635-70B94E9F631B}"/>
              </a:ext>
            </a:extLst>
          </p:cNvPr>
          <p:cNvSpPr txBox="1"/>
          <p:nvPr/>
        </p:nvSpPr>
        <p:spPr>
          <a:xfrm>
            <a:off x="2301317" y="1233164"/>
            <a:ext cx="9246583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العدة اللازمة للحصة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D29A3FB7-4B42-9206-8F88-AF3423CA256C}"/>
              </a:ext>
            </a:extLst>
          </p:cNvPr>
          <p:cNvSpPr/>
          <p:nvPr/>
        </p:nvSpPr>
        <p:spPr>
          <a:xfrm>
            <a:off x="3938155" y="6337354"/>
            <a:ext cx="247883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اللوحة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645A6897-989F-4DAC-AE8A-39B5E8581D3F}"/>
              </a:ext>
            </a:extLst>
          </p:cNvPr>
          <p:cNvSpPr/>
          <p:nvPr/>
        </p:nvSpPr>
        <p:spPr>
          <a:xfrm>
            <a:off x="7072746" y="6339564"/>
            <a:ext cx="2667000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الكراسة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1038" name="Picture 14">
            <a:extLst>
              <a:ext uri="{FF2B5EF4-FFF2-40B4-BE49-F238E27FC236}">
                <a16:creationId xmlns:a16="http://schemas.microsoft.com/office/drawing/2014/main" id="{E46E2186-7283-E76C-2151-9B6D4D3535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0474" y="2897491"/>
            <a:ext cx="2750847" cy="2088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5AC32C25-E301-0508-FC5C-9E1914EC275A}"/>
              </a:ext>
            </a:extLst>
          </p:cNvPr>
          <p:cNvSpPr/>
          <p:nvPr/>
        </p:nvSpPr>
        <p:spPr>
          <a:xfrm>
            <a:off x="10171548" y="6442937"/>
            <a:ext cx="2667000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بطاقات الكلمات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284925A2-4CD5-AA63-73E4-A05029ED27B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5752" y="2487525"/>
            <a:ext cx="6358679" cy="3121423"/>
          </a:xfrm>
          <a:prstGeom prst="rect">
            <a:avLst/>
          </a:prstGeom>
        </p:spPr>
      </p:pic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8823B504-77A3-9A9E-444A-750C06F4C3D9}"/>
              </a:ext>
            </a:extLst>
          </p:cNvPr>
          <p:cNvSpPr/>
          <p:nvPr/>
        </p:nvSpPr>
        <p:spPr>
          <a:xfrm>
            <a:off x="803564" y="6337354"/>
            <a:ext cx="247883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الدفتر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04F6D5CF-5F7B-F885-FC8F-F3FCAB4DC7C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524172" y="2771298"/>
            <a:ext cx="2126561" cy="2669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739773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F5F6FE-B30C-E8FA-5D8D-E86AF58BF5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4F2E7B4-5B74-02D7-589D-E18C44AEB381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US"/>
            </a:defPPr>
            <a:lvl1pPr marR="0" lvl="0" indent="0" algn="r" rtl="1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200" b="1" i="0" u="none" strike="noStrike" cap="none" spc="0" normalizeH="0" baseline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r>
              <a:rPr lang="ar-MA" dirty="0"/>
              <a:t>خذوا الكراسة ص25</a:t>
            </a:r>
            <a:r>
              <a:rPr lang="fr-FR" dirty="0"/>
              <a:t> </a:t>
            </a:r>
            <a:r>
              <a:rPr lang="ar-MA" dirty="0"/>
              <a:t> النشاط 2، كل متعلم يقرأ لزميله قراءة هامسة. (أصحح لزميلي.)</a:t>
            </a:r>
            <a:endParaRPr lang="fr-FR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3DFE0C7B-51C0-B69A-F103-84147EFE12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732162"/>
            <a:ext cx="1896020" cy="1255885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00D04174-FC1A-E2C5-4FBC-095B131F3A56}"/>
              </a:ext>
            </a:extLst>
          </p:cNvPr>
          <p:cNvGrpSpPr/>
          <p:nvPr/>
        </p:nvGrpSpPr>
        <p:grpSpPr>
          <a:xfrm>
            <a:off x="1258382" y="2430198"/>
            <a:ext cx="11199236" cy="7745962"/>
            <a:chOff x="1258382" y="2215453"/>
            <a:chExt cx="11199236" cy="7745962"/>
          </a:xfrm>
        </p:grpSpPr>
        <p:pic>
          <p:nvPicPr>
            <p:cNvPr id="5" name="Image 4" descr="Une image contenant texte, lettre, capture d’écran, Police&#10;&#10;Le contenu généré par l’IA peut être incorrect.">
              <a:extLst>
                <a:ext uri="{FF2B5EF4-FFF2-40B4-BE49-F238E27FC236}">
                  <a16:creationId xmlns:a16="http://schemas.microsoft.com/office/drawing/2014/main" id="{A51F68E9-A84B-61DA-F647-CA2AFD5435D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3325" t="34563" r="10467" b="43412"/>
            <a:stretch>
              <a:fillRect/>
            </a:stretch>
          </p:blipFill>
          <p:spPr>
            <a:xfrm>
              <a:off x="1258382" y="3200396"/>
              <a:ext cx="11199236" cy="6761019"/>
            </a:xfrm>
            <a:prstGeom prst="rect">
              <a:avLst/>
            </a:prstGeom>
          </p:spPr>
        </p:pic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186B8F95-5C4A-8DB7-4732-833F026D96E5}"/>
                </a:ext>
              </a:extLst>
            </p:cNvPr>
            <p:cNvSpPr/>
            <p:nvPr/>
          </p:nvSpPr>
          <p:spPr>
            <a:xfrm>
              <a:off x="4672584" y="2215453"/>
              <a:ext cx="4370832" cy="1005199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r>
                <a:rPr lang="ar-MA" sz="6600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نُزْهَةࣱ عائِِلِيَّةࣱ</a:t>
              </a:r>
              <a:endParaRPr lang="es-ES" sz="6600" dirty="0"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48001938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35F79D-ACE0-AF17-13B9-F90B75ACD2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3C5A957-757E-7745-9E43-3F421725B699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US"/>
            </a:defPPr>
            <a:lvl1pPr marR="0" lvl="0" indent="0" algn="r" rtl="1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200" b="1" i="0" u="none" strike="noStrike" cap="none" spc="0" normalizeH="0" baseline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r>
              <a:rPr lang="ar-MA" dirty="0"/>
              <a:t>الآن سأعين من يقرأ قراءة جهرية، تابعوا بأصبعكم، لإبداء رأيكم في قراءة </a:t>
            </a:r>
            <a:r>
              <a:rPr lang="ar-MA"/>
              <a:t>زميلكم.</a:t>
            </a:r>
            <a:endParaRPr lang="fr-FR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C129CFD3-DB70-C809-95B6-A82C64EE57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610164"/>
            <a:ext cx="1633870" cy="1426588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75E394B6-4FCE-C058-B684-CE72D518C657}"/>
              </a:ext>
            </a:extLst>
          </p:cNvPr>
          <p:cNvGrpSpPr/>
          <p:nvPr/>
        </p:nvGrpSpPr>
        <p:grpSpPr>
          <a:xfrm>
            <a:off x="1258382" y="2430198"/>
            <a:ext cx="11199236" cy="7745962"/>
            <a:chOff x="1258382" y="2215453"/>
            <a:chExt cx="11199236" cy="7745962"/>
          </a:xfrm>
        </p:grpSpPr>
        <p:pic>
          <p:nvPicPr>
            <p:cNvPr id="6" name="Image 5" descr="Une image contenant texte, lettre, capture d’écran, Police&#10;&#10;Le contenu généré par l’IA peut être incorrect.">
              <a:extLst>
                <a:ext uri="{FF2B5EF4-FFF2-40B4-BE49-F238E27FC236}">
                  <a16:creationId xmlns:a16="http://schemas.microsoft.com/office/drawing/2014/main" id="{86A9430B-5544-8C75-8DF6-9F262907728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3325" t="34563" r="10467" b="43412"/>
            <a:stretch>
              <a:fillRect/>
            </a:stretch>
          </p:blipFill>
          <p:spPr>
            <a:xfrm>
              <a:off x="1258382" y="3200396"/>
              <a:ext cx="11199236" cy="6761019"/>
            </a:xfrm>
            <a:prstGeom prst="rect">
              <a:avLst/>
            </a:prstGeom>
          </p:spPr>
        </p:pic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FD6D24BE-5F03-C0B5-D312-60794540AB6E}"/>
                </a:ext>
              </a:extLst>
            </p:cNvPr>
            <p:cNvSpPr/>
            <p:nvPr/>
          </p:nvSpPr>
          <p:spPr>
            <a:xfrm>
              <a:off x="4672584" y="2215453"/>
              <a:ext cx="4370832" cy="1005199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rtl="1"/>
              <a:r>
                <a:rPr lang="ar-MA" sz="6600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نُزْهَةࣱ عائِِلِيَّةࣱ</a:t>
              </a:r>
              <a:endParaRPr lang="es-ES" sz="6600" dirty="0"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42280076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709637-2CED-07CD-0EF7-EF80022BDA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6DD83BB0-76B3-F680-896E-B27D1DA87B8C}"/>
              </a:ext>
            </a:extLst>
          </p:cNvPr>
          <p:cNvSpPr txBox="1"/>
          <p:nvPr/>
        </p:nvSpPr>
        <p:spPr>
          <a:xfrm>
            <a:off x="215839" y="957195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US"/>
            </a:defPPr>
            <a:lvl1pPr marR="0" lvl="0" indent="0" algn="r" rtl="1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200" b="1" i="0" u="none" strike="noStrike" cap="none" spc="0" normalizeH="0" baseline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r>
              <a:rPr lang="ar-MA" dirty="0"/>
              <a:t>يطرح القارئ الأسئلة التالية:</a:t>
            </a:r>
            <a:endParaRPr lang="fr-FR" dirty="0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E8147135-F6C5-8A55-EA1D-B937F4A982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2460" y="729989"/>
            <a:ext cx="1682642" cy="1280271"/>
          </a:xfrm>
          <a:prstGeom prst="rect">
            <a:avLst/>
          </a:prstGeom>
        </p:spPr>
      </p:pic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EB6D79CB-D066-DCCC-ED41-11710A7234D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89244441"/>
              </p:ext>
            </p:extLst>
          </p:nvPr>
        </p:nvGraphicFramePr>
        <p:xfrm>
          <a:off x="625493" y="3156155"/>
          <a:ext cx="12416651" cy="5760720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1721059">
                  <a:extLst>
                    <a:ext uri="{9D8B030D-6E8A-4147-A177-3AD203B41FA5}">
                      <a16:colId xmlns:a16="http://schemas.microsoft.com/office/drawing/2014/main" val="2628182876"/>
                    </a:ext>
                  </a:extLst>
                </a:gridCol>
                <a:gridCol w="1721059">
                  <a:extLst>
                    <a:ext uri="{9D8B030D-6E8A-4147-A177-3AD203B41FA5}">
                      <a16:colId xmlns:a16="http://schemas.microsoft.com/office/drawing/2014/main" val="2320669012"/>
                    </a:ext>
                  </a:extLst>
                </a:gridCol>
                <a:gridCol w="1721059">
                  <a:extLst>
                    <a:ext uri="{9D8B030D-6E8A-4147-A177-3AD203B41FA5}">
                      <a16:colId xmlns:a16="http://schemas.microsoft.com/office/drawing/2014/main" val="4213699004"/>
                    </a:ext>
                  </a:extLst>
                </a:gridCol>
                <a:gridCol w="7253474">
                  <a:extLst>
                    <a:ext uri="{9D8B030D-6E8A-4147-A177-3AD203B41FA5}">
                      <a16:colId xmlns:a16="http://schemas.microsoft.com/office/drawing/2014/main" val="372084414"/>
                    </a:ext>
                  </a:extLst>
                </a:gridCol>
              </a:tblGrid>
              <a:tr h="702333">
                <a:tc>
                  <a:txBody>
                    <a:bodyPr/>
                    <a:lstStyle/>
                    <a:p>
                      <a:pPr algn="ctr" rtl="1"/>
                      <a:r>
                        <a:rPr lang="ar-MA" sz="4800" b="1" kern="1200" dirty="0">
                          <a:solidFill>
                            <a:srgbClr val="106585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متوسط</a:t>
                      </a:r>
                      <a:endParaRPr lang="fr-FR" sz="4800" b="1" kern="1200" dirty="0">
                        <a:solidFill>
                          <a:srgbClr val="106585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r>
                        <a:rPr lang="ar-MA" sz="4800" b="1" kern="1200" dirty="0">
                          <a:solidFill>
                            <a:srgbClr val="106585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لا</a:t>
                      </a:r>
                      <a:endParaRPr lang="fr-FR" sz="4800" b="1" kern="1200" dirty="0">
                        <a:solidFill>
                          <a:srgbClr val="106585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r>
                        <a:rPr lang="ar-MA" sz="4800" b="1" kern="1200" dirty="0">
                          <a:solidFill>
                            <a:srgbClr val="106585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نعم</a:t>
                      </a:r>
                      <a:endParaRPr lang="fr-FR" sz="4800" b="1" kern="1200" dirty="0">
                        <a:solidFill>
                          <a:srgbClr val="106585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1945663403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40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- هَلْ كانَ صَوْتي مَسْموعاً وَواضِحاً؟</a:t>
                      </a:r>
                      <a:endParaRPr lang="ar-MA" sz="40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2931050321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40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- هَلْ كانَتْ قِراءَتي مُسْتَرْسَلَةً؟</a:t>
                      </a:r>
                      <a:endParaRPr lang="ar-MA" sz="40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596954947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r>
                        <a:rPr lang="ar-MA" sz="40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- هَلِ </a:t>
                      </a:r>
                      <a:r>
                        <a:rPr lang="ar-MA" sz="4000" b="1" kern="1200" dirty="0" err="1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ٱحْتَرَمْتُ</a:t>
                      </a:r>
                      <a:r>
                        <a:rPr lang="ar-MA" sz="40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 عَلاماتِ </a:t>
                      </a:r>
                      <a:r>
                        <a:rPr lang="ar-MA" sz="4000" b="1" kern="1200" dirty="0" err="1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ٱلتَّرْقيمِ</a:t>
                      </a:r>
                      <a:r>
                        <a:rPr lang="ar-MA" sz="40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؟</a:t>
                      </a:r>
                      <a:endParaRPr lang="fr-FR" sz="40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4155058931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MA" sz="40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- هَلْ كُنْتُ مُسْرِعاً في قِراءَتي؟</a:t>
                      </a:r>
                      <a:endParaRPr lang="fr-FR" sz="40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426224777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MA" sz="40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- هَلْ تُريدونَ أَنْ أُعيدَ </a:t>
                      </a:r>
                      <a:r>
                        <a:rPr lang="ar-MA" sz="4000" b="1" kern="100" dirty="0" err="1">
                          <a:solidFill>
                            <a:srgbClr val="000000"/>
                          </a:solidFill>
                          <a:effectLst/>
                          <a:latin typeface="Microsoft Uighur" panose="02000000000000000000" pitchFamily="2" charset="-78"/>
                          <a:ea typeface="Calibri" panose="020F0502020204030204" pitchFamily="34" charset="0"/>
                          <a:cs typeface="Microsoft Uighur" panose="02000000000000000000" pitchFamily="2" charset="-78"/>
                        </a:rPr>
                        <a:t>ٱ</a:t>
                      </a:r>
                      <a:r>
                        <a:rPr lang="ar-MA" sz="4000" b="1" kern="1200" dirty="0" err="1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لْقِراءَةَ</a:t>
                      </a:r>
                      <a:r>
                        <a:rPr lang="ar-MA" sz="40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 مَرَّةً ثانِيَةً؟</a:t>
                      </a:r>
                      <a:endParaRPr lang="fr-FR" sz="40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28374932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12469949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6805BF-01EF-0B43-67EC-814FDDE058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EEFCD5B-C41D-B543-E89B-E6335C398651}"/>
              </a:ext>
            </a:extLst>
          </p:cNvPr>
          <p:cNvSpPr txBox="1"/>
          <p:nvPr/>
        </p:nvSpPr>
        <p:spPr>
          <a:xfrm>
            <a:off x="271257" y="861793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US"/>
            </a:defPPr>
            <a:lvl1pPr marR="0" lvl="0" indent="0" algn="r" rtl="1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200" b="1" i="0" u="none" strike="noStrike" cap="none" spc="0" normalizeH="0" baseline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r>
              <a:rPr lang="ar-MA" dirty="0"/>
              <a:t>اشتغلوا في ثنائيات للإجابة عن أسئلة الفهم باستعمال استراتيجية الكلمات المفاتيح.</a:t>
            </a:r>
          </a:p>
          <a:p>
            <a:r>
              <a:rPr lang="ar-MA" b="0" i="1" dirty="0"/>
              <a:t>يمنح الأستاذ مهلة للتفكير للمتعلمين.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D4AD19E-8056-702F-2CBB-21807A3FF3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610164"/>
            <a:ext cx="1633870" cy="1426588"/>
          </a:xfrm>
          <a:prstGeom prst="rect">
            <a:avLst/>
          </a:prstGeom>
        </p:spPr>
      </p:pic>
      <p:pic>
        <p:nvPicPr>
          <p:cNvPr id="6" name="Image 5" descr="Une image contenant texte, lettre, capture d’écran, Police&#10;&#10;Le contenu généré par l’IA peut être incorrect.">
            <a:extLst>
              <a:ext uri="{FF2B5EF4-FFF2-40B4-BE49-F238E27FC236}">
                <a16:creationId xmlns:a16="http://schemas.microsoft.com/office/drawing/2014/main" id="{B0A1E909-C884-0DA9-4103-6F345CDFBE1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41" t="34427" r="10467" b="43143"/>
          <a:stretch>
            <a:fillRect/>
          </a:stretch>
        </p:blipFill>
        <p:spPr>
          <a:xfrm>
            <a:off x="271257" y="3875530"/>
            <a:ext cx="13217237" cy="4619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1300276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F8CBCB-DBA7-7067-5615-92AAF39B05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ACDE2B2C-42BE-4A09-8B9C-099D4F1DD4F8}"/>
              </a:ext>
            </a:extLst>
          </p:cNvPr>
          <p:cNvSpPr txBox="1"/>
          <p:nvPr/>
        </p:nvSpPr>
        <p:spPr>
          <a:xfrm>
            <a:off x="271257" y="917211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US"/>
            </a:defPPr>
            <a:lvl1pPr marR="0" lvl="0" indent="0" algn="r" rtl="1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200" b="1" i="0" u="none" strike="noStrike" cap="none" spc="0" normalizeH="0" baseline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r>
              <a:rPr lang="ar-MA" b="0" i="1" dirty="0"/>
              <a:t> ينتدب الأستاذ  بعض الثنائيات: أحدهم يطرح السؤال و الآخر يجيب.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39F04E80-9C49-E16C-A513-4410B45400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610164"/>
            <a:ext cx="1633870" cy="1426588"/>
          </a:xfrm>
          <a:prstGeom prst="rect">
            <a:avLst/>
          </a:prstGeom>
        </p:spPr>
      </p:pic>
      <p:pic>
        <p:nvPicPr>
          <p:cNvPr id="4" name="Image 3" descr="Une image contenant texte, lettre, capture d’écran, Police&#10;&#10;Le contenu généré par l’IA peut être incorrect.">
            <a:extLst>
              <a:ext uri="{FF2B5EF4-FFF2-40B4-BE49-F238E27FC236}">
                <a16:creationId xmlns:a16="http://schemas.microsoft.com/office/drawing/2014/main" id="{9FC7B985-A685-98ED-4DA8-9C9FE7E9D1A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41" t="34427" r="10467" b="43143"/>
          <a:stretch>
            <a:fillRect/>
          </a:stretch>
        </p:blipFill>
        <p:spPr>
          <a:xfrm>
            <a:off x="271257" y="3875530"/>
            <a:ext cx="13217237" cy="4619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2258568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609BB4-35CB-2DC3-6E40-D1F5D8A9E2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4A2BB77-CB6C-9844-A9FF-0108C95A48F7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US"/>
            </a:defPPr>
            <a:lvl1pPr marR="0" lvl="0" indent="0" algn="r" rtl="1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200" b="1" i="0" u="none" strike="noStrike" cap="none" spc="0" normalizeH="0" baseline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r>
              <a:rPr lang="ar-MA" dirty="0"/>
              <a:t>لننتقل إلى الفقرة الثانية بالنشاط 2، كل متعلم يقرأ لزميله قراءة هامسة. (أصحح لزميلي.)</a:t>
            </a:r>
            <a:endParaRPr lang="fr-FR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8468ADA-41E9-22DB-AEBC-E2E011E9B9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732162"/>
            <a:ext cx="1896020" cy="1255885"/>
          </a:xfrm>
          <a:prstGeom prst="rect">
            <a:avLst/>
          </a:prstGeom>
        </p:spPr>
      </p:pic>
      <p:pic>
        <p:nvPicPr>
          <p:cNvPr id="3" name="Image 2" descr="Une image contenant texte, lettre, capture d’écran, Police&#10;&#10;Le contenu généré par l’IA peut être incorrect.">
            <a:extLst>
              <a:ext uri="{FF2B5EF4-FFF2-40B4-BE49-F238E27FC236}">
                <a16:creationId xmlns:a16="http://schemas.microsoft.com/office/drawing/2014/main" id="{993C9E3C-1228-B0F7-ECEA-4720C91F11D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383" t="56760" r="10409" b="12213"/>
          <a:stretch>
            <a:fillRect/>
          </a:stretch>
        </p:blipFill>
        <p:spPr>
          <a:xfrm>
            <a:off x="2177629" y="2326370"/>
            <a:ext cx="9360742" cy="7960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2909552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501E49-3291-065E-0D13-02BCA63708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B943BEE-DBAE-E534-0259-7005EF521C4C}"/>
              </a:ext>
            </a:extLst>
          </p:cNvPr>
          <p:cNvSpPr txBox="1"/>
          <p:nvPr/>
        </p:nvSpPr>
        <p:spPr>
          <a:xfrm>
            <a:off x="464127" y="984903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US"/>
            </a:defPPr>
            <a:lvl1pPr marR="0" lvl="0" indent="0" algn="r" rtl="1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200" b="1" i="0" u="none" strike="noStrike" cap="none" spc="0" normalizeH="0" baseline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r>
              <a:rPr lang="ar-MA" dirty="0"/>
              <a:t>الآن سأعين من يقرأ قراءة جهرية، تابعوا بأصبعكم، لإبداء رأيكم في قراءة زميلكم.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88E03C22-491C-88C5-0C7F-F3393DB5A3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610164"/>
            <a:ext cx="1633870" cy="1426588"/>
          </a:xfrm>
          <a:prstGeom prst="rect">
            <a:avLst/>
          </a:prstGeom>
        </p:spPr>
      </p:pic>
      <p:pic>
        <p:nvPicPr>
          <p:cNvPr id="3" name="Image 2" descr="Une image contenant texte, lettre, capture d’écran, Police&#10;&#10;Le contenu généré par l’IA peut être incorrect.">
            <a:extLst>
              <a:ext uri="{FF2B5EF4-FFF2-40B4-BE49-F238E27FC236}">
                <a16:creationId xmlns:a16="http://schemas.microsoft.com/office/drawing/2014/main" id="{A19534CF-8E87-BF40-CB4F-2B1D0CB1F90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383" t="56760" r="10409" b="12213"/>
          <a:stretch>
            <a:fillRect/>
          </a:stretch>
        </p:blipFill>
        <p:spPr>
          <a:xfrm>
            <a:off x="2177629" y="2326370"/>
            <a:ext cx="9360742" cy="7960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8870537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D8F162-A828-645A-C68D-0DEA80D3A9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AE41AB94-BB35-F55E-C54D-06C71A6C9E5F}"/>
              </a:ext>
            </a:extLst>
          </p:cNvPr>
          <p:cNvSpPr txBox="1"/>
          <p:nvPr/>
        </p:nvSpPr>
        <p:spPr>
          <a:xfrm>
            <a:off x="271257" y="984903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US"/>
            </a:defPPr>
            <a:lvl1pPr marR="0" lvl="0" indent="0" algn="r" rtl="1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200" b="1" i="0" u="none" strike="noStrike" cap="none" spc="0" normalizeH="0" baseline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r>
              <a:rPr lang="ar-MA" dirty="0"/>
              <a:t>اشتغلوا في ثنائيات للإجابة عن أسئلة الفهم باستعمال استراتيجية الكلمات المفاتيح.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7946F50-8814-228E-5ED8-33E3B2EBE6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610164"/>
            <a:ext cx="1633870" cy="1426588"/>
          </a:xfrm>
          <a:prstGeom prst="rect">
            <a:avLst/>
          </a:prstGeom>
        </p:spPr>
      </p:pic>
      <p:pic>
        <p:nvPicPr>
          <p:cNvPr id="3" name="Image 2" descr="Une image contenant texte, lettre, capture d’écran, Police&#10;&#10;Le contenu généré par l’IA peut être incorrect.">
            <a:extLst>
              <a:ext uri="{FF2B5EF4-FFF2-40B4-BE49-F238E27FC236}">
                <a16:creationId xmlns:a16="http://schemas.microsoft.com/office/drawing/2014/main" id="{255D92F4-39D6-081E-978A-30D7415C26D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82" t="56540" r="10126" b="12360"/>
          <a:stretch>
            <a:fillRect/>
          </a:stretch>
        </p:blipFill>
        <p:spPr>
          <a:xfrm>
            <a:off x="249381" y="3020665"/>
            <a:ext cx="13217237" cy="64045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7016120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56DD24-1855-A362-7A9B-DFD647C19A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CD02BF0F-48DB-AF7E-1886-72DDB21A6562}"/>
              </a:ext>
            </a:extLst>
          </p:cNvPr>
          <p:cNvSpPr txBox="1"/>
          <p:nvPr/>
        </p:nvSpPr>
        <p:spPr>
          <a:xfrm>
            <a:off x="271257" y="984903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US"/>
            </a:defPPr>
            <a:lvl1pPr marR="0" lvl="0" indent="0" algn="r" rtl="1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200" b="1" i="0" u="none" strike="noStrike" cap="none" spc="0" normalizeH="0" baseline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r>
              <a:rPr lang="ar-MA" b="0" i="1" dirty="0"/>
              <a:t>ينتدب بعض الثنائيات: أحدهم يطرح السؤال و الآخر يجيب.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98B478E-9B9A-C8E9-CA94-7808DD28E9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610164"/>
            <a:ext cx="1633870" cy="1426588"/>
          </a:xfrm>
          <a:prstGeom prst="rect">
            <a:avLst/>
          </a:prstGeom>
        </p:spPr>
      </p:pic>
      <p:pic>
        <p:nvPicPr>
          <p:cNvPr id="3" name="Image 2" descr="Une image contenant texte, lettre, capture d’écran, Police&#10;&#10;Le contenu généré par l’IA peut être incorrect.">
            <a:extLst>
              <a:ext uri="{FF2B5EF4-FFF2-40B4-BE49-F238E27FC236}">
                <a16:creationId xmlns:a16="http://schemas.microsoft.com/office/drawing/2014/main" id="{487C711D-FD6C-A77B-D9F3-01482AAB723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82" t="56540" r="10126" b="12360"/>
          <a:stretch>
            <a:fillRect/>
          </a:stretch>
        </p:blipFill>
        <p:spPr>
          <a:xfrm>
            <a:off x="249381" y="3020665"/>
            <a:ext cx="13217237" cy="64045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6352254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A48D6D-8E2A-056A-F751-5F47ECB472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620E8DE7-764D-2B58-87A9-5D702FEDCE6A}"/>
              </a:ext>
            </a:extLst>
          </p:cNvPr>
          <p:cNvSpPr txBox="1"/>
          <p:nvPr/>
        </p:nvSpPr>
        <p:spPr>
          <a:xfrm>
            <a:off x="160421" y="834086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US"/>
            </a:defPPr>
            <a:lvl1pPr marR="0" lvl="0" indent="0" algn="r" rtl="1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200" b="1" i="0" u="none" strike="noStrike" cap="none" spc="0" normalizeH="0" baseline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r>
              <a:rPr lang="ar-MA" dirty="0"/>
              <a:t> الآن: ستنجزون النشاط رقم 3 الصفحة  25، انقلوا الفقرة 1 على الدفاتر. </a:t>
            </a:r>
            <a:endParaRPr lang="fr-FR" dirty="0"/>
          </a:p>
          <a:p>
            <a:endParaRPr lang="fr-FR" dirty="0"/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40CCF6DB-8998-787B-E269-F4AC61E1654C}"/>
              </a:ext>
            </a:extLst>
          </p:cNvPr>
          <p:cNvSpPr/>
          <p:nvPr/>
        </p:nvSpPr>
        <p:spPr>
          <a:xfrm>
            <a:off x="1258383" y="2346987"/>
            <a:ext cx="11199236" cy="81184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نقل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F374C083-DAF1-1B45-C8E8-E24DDF8E89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1501" y="578022"/>
            <a:ext cx="1455395" cy="1487714"/>
          </a:xfrm>
          <a:prstGeom prst="rect">
            <a:avLst/>
          </a:prstGeom>
        </p:spPr>
      </p:pic>
      <p:pic>
        <p:nvPicPr>
          <p:cNvPr id="4" name="Image 3" descr="Une image contenant texte, lettre, capture d’écran, Police&#10;&#10;Le contenu généré par l’IA peut être incorrect.">
            <a:extLst>
              <a:ext uri="{FF2B5EF4-FFF2-40B4-BE49-F238E27FC236}">
                <a16:creationId xmlns:a16="http://schemas.microsoft.com/office/drawing/2014/main" id="{D34FF184-D3ED-EF6D-BF65-9F380549BBC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325" t="34563" r="10467" b="43412"/>
          <a:stretch>
            <a:fillRect/>
          </a:stretch>
        </p:blipFill>
        <p:spPr>
          <a:xfrm>
            <a:off x="1258382" y="3415141"/>
            <a:ext cx="11199236" cy="6761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48894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31271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722504" y="338681"/>
            <a:ext cx="12333533" cy="9112972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l" defTabSz="68583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0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992691" y="338681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3097816" y="728912"/>
            <a:ext cx="7520365" cy="5732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هيكلة الحصة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1457379" y="3699359"/>
            <a:ext cx="4079744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8DC63F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   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Carelia"/>
              <a:ea typeface="+mn-ea"/>
              <a:cs typeface="+mn-cs"/>
            </a:endParaRPr>
          </a:p>
        </p:txBody>
      </p: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692101" y="5167660"/>
            <a:ext cx="10157725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6690" marR="0" lvl="1" indent="0" algn="l" defTabSz="685800" rtl="0" eaLnBrk="1" fontAlgn="auto" latinLnBrk="0" hangingPunct="1">
              <a:lnSpc>
                <a:spcPts val="2291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Dosis" pitchFamily="2" charset="0"/>
                <a:ea typeface="Cambria" panose="02040503050406030204" pitchFamily="18" charset="0"/>
                <a:cs typeface="+mn-cs"/>
              </a:rPr>
              <a:t>   </a:t>
            </a:r>
            <a:endParaRPr kumimoji="0" lang="en-US" sz="255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59" name="Tableau 58">
            <a:extLst>
              <a:ext uri="{FF2B5EF4-FFF2-40B4-BE49-F238E27FC236}">
                <a16:creationId xmlns:a16="http://schemas.microsoft.com/office/drawing/2014/main" id="{6F7516E0-5AF9-99B0-509D-DD2CB5191F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77521976"/>
              </p:ext>
            </p:extLst>
          </p:nvPr>
        </p:nvGraphicFramePr>
        <p:xfrm>
          <a:off x="872836" y="1569563"/>
          <a:ext cx="11970327" cy="7902056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3990110">
                  <a:extLst>
                    <a:ext uri="{9D8B030D-6E8A-4147-A177-3AD203B41FA5}">
                      <a16:colId xmlns:a16="http://schemas.microsoft.com/office/drawing/2014/main" val="3161152025"/>
                    </a:ext>
                  </a:extLst>
                </a:gridCol>
                <a:gridCol w="316862">
                  <a:extLst>
                    <a:ext uri="{9D8B030D-6E8A-4147-A177-3AD203B41FA5}">
                      <a16:colId xmlns:a16="http://schemas.microsoft.com/office/drawing/2014/main" val="3449223050"/>
                    </a:ext>
                  </a:extLst>
                </a:gridCol>
                <a:gridCol w="7663355">
                  <a:extLst>
                    <a:ext uri="{9D8B030D-6E8A-4147-A177-3AD203B41FA5}">
                      <a16:colId xmlns:a16="http://schemas.microsoft.com/office/drawing/2014/main" val="872511244"/>
                    </a:ext>
                  </a:extLst>
                </a:gridCol>
              </a:tblGrid>
              <a:tr h="1320195">
                <a:tc>
                  <a:txBody>
                    <a:bodyPr/>
                    <a:lstStyle/>
                    <a:p>
                      <a:pPr algn="r" rtl="1"/>
                      <a:endParaRPr lang="fr-FR" sz="24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4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/>
                      </a:pPr>
                      <a:r>
                        <a:rPr lang="ar-MA" sz="28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افتتاح الحصة: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4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تعلم سلوك اليوم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4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التصريح بالهدف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6691148"/>
                  </a:ext>
                </a:extLst>
              </a:tr>
              <a:tr h="1275193">
                <a:tc>
                  <a:txBody>
                    <a:bodyPr/>
                    <a:lstStyle/>
                    <a:p>
                      <a:pPr algn="r"/>
                      <a:endParaRPr lang="fr-FR" sz="24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4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 startAt="2"/>
                      </a:pPr>
                      <a:r>
                        <a:rPr lang="ar-MA" sz="28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نشاط اعتيادي: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قراءة كلمات بصرية بدقة وسرعة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إملاء كلمات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61648371"/>
                  </a:ext>
                </a:extLst>
              </a:tr>
              <a:tr h="1175179">
                <a:tc>
                  <a:txBody>
                    <a:bodyPr/>
                    <a:lstStyle/>
                    <a:p>
                      <a:pPr algn="r"/>
                      <a:endParaRPr lang="fr-FR" sz="24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4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lvl="1" indent="-514350" algn="r" rtl="1">
                        <a:buFont typeface="+mj-lt"/>
                        <a:buAutoNum type="arabicPeriod" startAt="3"/>
                      </a:pPr>
                      <a:r>
                        <a:rPr lang="ar-MA" sz="28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تحدث وإغناء المعجم: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4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قراءة الصورة: الرياضة والصحة.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4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إنشاء شبكة الكلمة وتكوين فقرة بسيطة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86436026"/>
                  </a:ext>
                </a:extLst>
              </a:tr>
              <a:tr h="2106693">
                <a:tc>
                  <a:txBody>
                    <a:bodyPr/>
                    <a:lstStyle/>
                    <a:p>
                      <a:pPr algn="r"/>
                      <a:endParaRPr lang="fr-FR" sz="24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4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4"/>
                      </a:pPr>
                      <a:r>
                        <a:rPr lang="ar-MA" sz="28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أنشطة القراءة والكتابة:</a:t>
                      </a:r>
                      <a:endParaRPr lang="ar-MA" sz="2400" b="0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4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ترتيب كلمات لتكوين جمل؛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4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قراءة فقرة  بطلاقة و الإجابة عن أسئلة الفهم؛</a:t>
                      </a:r>
                    </a:p>
                    <a:p>
                      <a:pPr marL="914400" lvl="1" indent="-457200" algn="r" rtl="1">
                        <a:buFontTx/>
                        <a:buChar char="-"/>
                      </a:pPr>
                      <a:r>
                        <a:rPr lang="ar-MA" sz="24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نقل فقرة على الدفاتر.</a:t>
                      </a:r>
                    </a:p>
                    <a:p>
                      <a:pPr marL="914400" lvl="1" indent="-457200" algn="r" rtl="1">
                        <a:buFontTx/>
                        <a:buChar char="-"/>
                      </a:pPr>
                      <a:r>
                        <a:rPr lang="ar-MA" sz="24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تركيب فقرة.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67692720"/>
                  </a:ext>
                </a:extLst>
              </a:tr>
              <a:tr h="926944">
                <a:tc>
                  <a:txBody>
                    <a:bodyPr/>
                    <a:lstStyle/>
                    <a:p>
                      <a:pPr algn="r"/>
                      <a:endParaRPr lang="fr-FR" sz="24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4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5"/>
                      </a:pPr>
                      <a:r>
                        <a:rPr lang="ar-MA" sz="28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لعبة:</a:t>
                      </a:r>
                      <a:endParaRPr lang="ar-MA" sz="24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4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و ماذا بعد ؟ ( كتابي)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40246648"/>
                  </a:ext>
                </a:extLst>
              </a:tr>
              <a:tr h="926944">
                <a:tc>
                  <a:txBody>
                    <a:bodyPr/>
                    <a:lstStyle/>
                    <a:p>
                      <a:pPr algn="r"/>
                      <a:endParaRPr lang="fr-FR" sz="24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4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6"/>
                      </a:pPr>
                      <a:r>
                        <a:rPr lang="ar-MA" sz="28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اختتام الحصة:</a:t>
                      </a:r>
                      <a:endParaRPr lang="ar-MA" sz="24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4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تذكير بالواجبات المنزلية وتبصر الحصة.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14548469"/>
                  </a:ext>
                </a:extLst>
              </a:tr>
            </a:tbl>
          </a:graphicData>
        </a:graphic>
      </p:graphicFrame>
      <p:grpSp>
        <p:nvGrpSpPr>
          <p:cNvPr id="66" name="Groupe 65">
            <a:extLst>
              <a:ext uri="{FF2B5EF4-FFF2-40B4-BE49-F238E27FC236}">
                <a16:creationId xmlns:a16="http://schemas.microsoft.com/office/drawing/2014/main" id="{A72B98F2-FFEA-28C6-9769-AF30380503B3}"/>
              </a:ext>
            </a:extLst>
          </p:cNvPr>
          <p:cNvGrpSpPr/>
          <p:nvPr/>
        </p:nvGrpSpPr>
        <p:grpSpPr>
          <a:xfrm flipH="1">
            <a:off x="2368413" y="2851451"/>
            <a:ext cx="2010625" cy="698668"/>
            <a:chOff x="3700831" y="3540342"/>
            <a:chExt cx="896197" cy="385540"/>
          </a:xfrm>
        </p:grpSpPr>
        <p:sp>
          <p:nvSpPr>
            <p:cNvPr id="67" name="Rectangle : coins arrondis 66">
              <a:extLst>
                <a:ext uri="{FF2B5EF4-FFF2-40B4-BE49-F238E27FC236}">
                  <a16:creationId xmlns:a16="http://schemas.microsoft.com/office/drawing/2014/main" id="{34AA3812-3D6C-495B-946C-04A48605C08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68" name="Picture 2">
              <a:extLst>
                <a:ext uri="{FF2B5EF4-FFF2-40B4-BE49-F238E27FC236}">
                  <a16:creationId xmlns:a16="http://schemas.microsoft.com/office/drawing/2014/main" id="{1226C0A4-4292-47EF-1AA1-E63038C221D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9" name="ZoneTexte 68">
              <a:extLst>
                <a:ext uri="{FF2B5EF4-FFF2-40B4-BE49-F238E27FC236}">
                  <a16:creationId xmlns:a16="http://schemas.microsoft.com/office/drawing/2014/main" id="{AA1C6C27-911A-339B-CE39-229DC876F1F1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08 دقيقة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pSp>
        <p:nvGrpSpPr>
          <p:cNvPr id="70" name="Groupe 69">
            <a:extLst>
              <a:ext uri="{FF2B5EF4-FFF2-40B4-BE49-F238E27FC236}">
                <a16:creationId xmlns:a16="http://schemas.microsoft.com/office/drawing/2014/main" id="{7F590FEE-F30C-7A4E-47CD-15296B33A39D}"/>
              </a:ext>
            </a:extLst>
          </p:cNvPr>
          <p:cNvGrpSpPr/>
          <p:nvPr/>
        </p:nvGrpSpPr>
        <p:grpSpPr>
          <a:xfrm flipH="1">
            <a:off x="2368413" y="5451960"/>
            <a:ext cx="2010625" cy="698668"/>
            <a:chOff x="3700831" y="3540342"/>
            <a:chExt cx="896197" cy="385540"/>
          </a:xfrm>
        </p:grpSpPr>
        <p:sp>
          <p:nvSpPr>
            <p:cNvPr id="71" name="Rectangle : coins arrondis 70">
              <a:extLst>
                <a:ext uri="{FF2B5EF4-FFF2-40B4-BE49-F238E27FC236}">
                  <a16:creationId xmlns:a16="http://schemas.microsoft.com/office/drawing/2014/main" id="{1BBD44C4-A87E-EA5E-4227-09A0444EB2BE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72" name="Picture 2">
              <a:extLst>
                <a:ext uri="{FF2B5EF4-FFF2-40B4-BE49-F238E27FC236}">
                  <a16:creationId xmlns:a16="http://schemas.microsoft.com/office/drawing/2014/main" id="{EBB4714D-6696-2C59-6083-E19A4577FF6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3" name="ZoneTexte 72">
              <a:extLst>
                <a:ext uri="{FF2B5EF4-FFF2-40B4-BE49-F238E27FC236}">
                  <a16:creationId xmlns:a16="http://schemas.microsoft.com/office/drawing/2014/main" id="{F5C3A839-097D-DAF4-2346-0E31E5605608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40  دقيقة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pSp>
        <p:nvGrpSpPr>
          <p:cNvPr id="74" name="Groupe 73">
            <a:extLst>
              <a:ext uri="{FF2B5EF4-FFF2-40B4-BE49-F238E27FC236}">
                <a16:creationId xmlns:a16="http://schemas.microsoft.com/office/drawing/2014/main" id="{B240C497-93B7-D5A5-CC16-0CCCEF6AFA07}"/>
              </a:ext>
            </a:extLst>
          </p:cNvPr>
          <p:cNvGrpSpPr/>
          <p:nvPr/>
        </p:nvGrpSpPr>
        <p:grpSpPr>
          <a:xfrm flipH="1">
            <a:off x="2368413" y="7474203"/>
            <a:ext cx="2010625" cy="698668"/>
            <a:chOff x="3700831" y="3540342"/>
            <a:chExt cx="896197" cy="385540"/>
          </a:xfrm>
        </p:grpSpPr>
        <p:sp>
          <p:nvSpPr>
            <p:cNvPr id="75" name="Rectangle : coins arrondis 74">
              <a:extLst>
                <a:ext uri="{FF2B5EF4-FFF2-40B4-BE49-F238E27FC236}">
                  <a16:creationId xmlns:a16="http://schemas.microsoft.com/office/drawing/2014/main" id="{DBA96D9A-B1AB-3FC4-18F2-0ABC34CE9F49}"/>
                </a:ext>
              </a:extLst>
            </p:cNvPr>
            <p:cNvSpPr/>
            <p:nvPr/>
          </p:nvSpPr>
          <p:spPr>
            <a:xfrm>
              <a:off x="3848841" y="36312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76" name="Picture 2">
              <a:extLst>
                <a:ext uri="{FF2B5EF4-FFF2-40B4-BE49-F238E27FC236}">
                  <a16:creationId xmlns:a16="http://schemas.microsoft.com/office/drawing/2014/main" id="{BB23B1FB-A001-330E-9C3A-0366729CC5F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7" name="ZoneTexte 76">
              <a:extLst>
                <a:ext uri="{FF2B5EF4-FFF2-40B4-BE49-F238E27FC236}">
                  <a16:creationId xmlns:a16="http://schemas.microsoft.com/office/drawing/2014/main" id="{A1644A5B-2517-F4C3-1BDC-8A68A399B5FE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5 دقائق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pSp>
        <p:nvGrpSpPr>
          <p:cNvPr id="78" name="Groupe 77">
            <a:extLst>
              <a:ext uri="{FF2B5EF4-FFF2-40B4-BE49-F238E27FC236}">
                <a16:creationId xmlns:a16="http://schemas.microsoft.com/office/drawing/2014/main" id="{BF30825B-BC58-435B-A42C-8221948DEC05}"/>
              </a:ext>
            </a:extLst>
          </p:cNvPr>
          <p:cNvGrpSpPr/>
          <p:nvPr/>
        </p:nvGrpSpPr>
        <p:grpSpPr>
          <a:xfrm flipH="1">
            <a:off x="2368413" y="1511145"/>
            <a:ext cx="2010625" cy="698668"/>
            <a:chOff x="3700831" y="3540342"/>
            <a:chExt cx="896197" cy="385540"/>
          </a:xfrm>
        </p:grpSpPr>
        <p:sp>
          <p:nvSpPr>
            <p:cNvPr id="79" name="Rectangle : coins arrondis 78">
              <a:extLst>
                <a:ext uri="{FF2B5EF4-FFF2-40B4-BE49-F238E27FC236}">
                  <a16:creationId xmlns:a16="http://schemas.microsoft.com/office/drawing/2014/main" id="{3B94B07B-2099-8DE4-4396-997AB11F99A6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80" name="Picture 2">
              <a:extLst>
                <a:ext uri="{FF2B5EF4-FFF2-40B4-BE49-F238E27FC236}">
                  <a16:creationId xmlns:a16="http://schemas.microsoft.com/office/drawing/2014/main" id="{751C334E-9D7C-EFC5-6038-42F03FAD9AD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1" name="ZoneTexte 80">
              <a:extLst>
                <a:ext uri="{FF2B5EF4-FFF2-40B4-BE49-F238E27FC236}">
                  <a16:creationId xmlns:a16="http://schemas.microsoft.com/office/drawing/2014/main" id="{BE08A98F-D854-3397-0154-55F80662A1A3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دقيقتين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pSp>
        <p:nvGrpSpPr>
          <p:cNvPr id="6" name="Groupe 5">
            <a:extLst>
              <a:ext uri="{FF2B5EF4-FFF2-40B4-BE49-F238E27FC236}">
                <a16:creationId xmlns:a16="http://schemas.microsoft.com/office/drawing/2014/main" id="{492F3951-47C6-1681-ED36-634A3C375154}"/>
              </a:ext>
            </a:extLst>
          </p:cNvPr>
          <p:cNvGrpSpPr/>
          <p:nvPr/>
        </p:nvGrpSpPr>
        <p:grpSpPr>
          <a:xfrm flipH="1">
            <a:off x="2368413" y="4174784"/>
            <a:ext cx="2010625" cy="698668"/>
            <a:chOff x="3700831" y="3540342"/>
            <a:chExt cx="896197" cy="385540"/>
          </a:xfrm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CE8C12AD-3698-B6E8-2E7E-4411D28F5B7F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8" name="Picture 2">
              <a:extLst>
                <a:ext uri="{FF2B5EF4-FFF2-40B4-BE49-F238E27FC236}">
                  <a16:creationId xmlns:a16="http://schemas.microsoft.com/office/drawing/2014/main" id="{BC8A144F-76BB-4773-C822-28A9FAC32C5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C69CFD2E-4DAA-8A69-96C0-B039346841E6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15  دقيقة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69077855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16" y="1925353"/>
            <a:ext cx="4800601" cy="4348082"/>
          </a:xfrm>
        </p:spPr>
        <p:txBody>
          <a:bodyPr/>
          <a:lstStyle/>
          <a:p>
            <a:r>
              <a:rPr kumimoji="1" lang="ar-MA" altLang="ja-JP" sz="19500" dirty="0"/>
              <a:t>5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9" y="6250870"/>
            <a:ext cx="4800601" cy="2091830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ألعاب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27EB7D6F-5B00-D6C5-3672-5B84FF6BDDC7}"/>
              </a:ext>
            </a:extLst>
          </p:cNvPr>
          <p:cNvSpPr/>
          <p:nvPr/>
        </p:nvSpPr>
        <p:spPr>
          <a:xfrm>
            <a:off x="988877" y="253817"/>
            <a:ext cx="5772605" cy="117320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6000" noProof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وماذا بعد؟</a:t>
            </a:r>
            <a:endParaRPr lang="ar-MA" sz="600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Aptos" panose="02110004020202020204"/>
              <a:cs typeface="Arial" panose="020B0604020202020204" pitchFamily="34" charset="0"/>
            </a:endParaRPr>
          </a:p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7AB7EFF4-F181-49F7-8FA9-15B00C3412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2218" y="1890975"/>
            <a:ext cx="5639264" cy="7519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8545125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17C92F9B-9642-33DF-E259-CD68E1C5E368}"/>
              </a:ext>
            </a:extLst>
          </p:cNvPr>
          <p:cNvSpPr/>
          <p:nvPr/>
        </p:nvSpPr>
        <p:spPr>
          <a:xfrm>
            <a:off x="616688" y="822142"/>
            <a:ext cx="11856214" cy="646986"/>
          </a:xfrm>
          <a:prstGeom prst="round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هل تتذكرون نشاط وماذا بعد؟ كل مجموعة تشتغل على قصة جديدة كتابة على الورقة.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B4252D65-AA97-7B31-0CB6-7C79B4AF83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3097" y="1686768"/>
            <a:ext cx="11229805" cy="6913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7432126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E2FFB8-B628-E864-C993-2A95C8247D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ADDCE2D4-A7EE-F21D-8894-B3190D10D4F8}"/>
              </a:ext>
            </a:extLst>
          </p:cNvPr>
          <p:cNvSpPr/>
          <p:nvPr/>
        </p:nvSpPr>
        <p:spPr>
          <a:xfrm>
            <a:off x="616688" y="850424"/>
            <a:ext cx="11856214" cy="658906"/>
          </a:xfrm>
          <a:prstGeom prst="round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i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تعرض كل مجموعة عملها، يشجع الأستاذ القصص الأكثر حبكة.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DB8CD8E8-3894-052F-EB1B-CAC6400F35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3097" y="2633949"/>
            <a:ext cx="11229805" cy="6913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0248023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5BE0C9-C54B-D2CF-0BC3-1F53EE84F1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152EBB06-CCA6-FAA6-1982-66E4A242024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0E34D6B8-8522-A58B-32EE-6075A6DCB40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926516" y="1925353"/>
            <a:ext cx="4800601" cy="4348082"/>
          </a:xfrm>
        </p:spPr>
        <p:txBody>
          <a:bodyPr/>
          <a:lstStyle/>
          <a:p>
            <a:r>
              <a:rPr kumimoji="1" lang="ar-MA" altLang="ja-JP" sz="19500" dirty="0"/>
              <a:t>6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5C558200-1967-A0A1-6AEE-786EC432BA3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26582" y="6250870"/>
            <a:ext cx="4400538" cy="179862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اختتام الحصة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3B1347CB-AC3E-7D4D-47A5-D1366EC8B29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09B7A10F-2C0B-6279-2023-749AC3F790A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5F694CB2-0070-0692-1CCE-226A2B5FF9F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0D7F42AF-2528-8CFC-FCBE-0286A9692C3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C1EB0F3F-76C4-B5CC-5F1E-8CD5BD5AC34B}"/>
              </a:ext>
            </a:extLst>
          </p:cNvPr>
          <p:cNvSpPr txBox="1">
            <a:spLocks/>
          </p:cNvSpPr>
          <p:nvPr/>
        </p:nvSpPr>
        <p:spPr>
          <a:xfrm>
            <a:off x="1241714" y="2114550"/>
            <a:ext cx="5033768" cy="6876254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الواجبات المنزلية</a:t>
            </a:r>
          </a:p>
          <a:p>
            <a:pPr marL="342900" marR="0" lvl="0" indent="-34290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تبصر الحصة</a:t>
            </a:r>
            <a:endParaRPr kumimoji="0" lang="fr-FR" sz="72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222612512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70C6D3E-D944-E7DF-6E2F-7037213AB7FF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US"/>
            </a:defPPr>
            <a:lvl1pPr marR="0" lvl="0" indent="0" algn="r" rtl="1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200" b="1" i="0" u="none" strike="noStrike" cap="none" spc="0" normalizeH="0" baseline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r>
              <a:rPr lang="ar-MA" dirty="0"/>
              <a:t>في منازلكم، ستشتغلون على الكراسة الصفحة: 25، سأراقب عملكم بداية الحصة الموالية إن شاء الله.</a:t>
            </a:r>
            <a:endParaRPr lang="fr-FR" dirty="0"/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D012E12E-157F-1F50-18B5-626DB37D1ECA}"/>
              </a:ext>
            </a:extLst>
          </p:cNvPr>
          <p:cNvSpPr txBox="1">
            <a:spLocks/>
          </p:cNvSpPr>
          <p:nvPr/>
        </p:nvSpPr>
        <p:spPr>
          <a:xfrm>
            <a:off x="6677247" y="2392439"/>
            <a:ext cx="5639443" cy="6876254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منزلي سأقوم ب: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1- </a:t>
            </a: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أقرأ الجمل (النشاط1 الصفحة 25) بدقة وسرعة على أحد أفراد عائلتي؛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2- أقرأ الفقرتين (النشاط 2 الصفحة 25) بدقة وطلاقة؛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3- أنقل الفقرة 2 (النشاط3) على دفتري وأقرأها عدة مرات؛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4- أركب فقرة حول فطوري المفضل.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F2FF6F7-C601-CFBC-78D7-2C1B89ECDE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878" y="714122"/>
            <a:ext cx="1682642" cy="1286367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C7D970D3-8604-38C9-7B97-4834BC4A5A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99311" y="2392439"/>
            <a:ext cx="5056354" cy="68762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2562272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15B2C3-4E5C-88A4-3F5C-59BCF0A876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A6468442-C041-F4C1-05C2-88146A38BFB8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US"/>
            </a:defPPr>
            <a:lvl1pPr marR="0" lvl="0" indent="0" algn="r" rtl="1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200" b="1" i="0" u="none" strike="noStrike" cap="none" spc="0" normalizeH="0" baseline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r>
              <a:rPr lang="ar-MA" dirty="0"/>
              <a:t>أنهينا حصة اللغة العربية لهذا اليوم، شكرا لحسن تفاعلكم.</a:t>
            </a:r>
            <a:endParaRPr lang="fr-FR" dirty="0"/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42F2735E-45A3-4A19-8BE8-FBDF012F157F}"/>
              </a:ext>
            </a:extLst>
          </p:cNvPr>
          <p:cNvSpPr txBox="1">
            <a:spLocks/>
          </p:cNvSpPr>
          <p:nvPr/>
        </p:nvSpPr>
        <p:spPr>
          <a:xfrm>
            <a:off x="969818" y="3408218"/>
            <a:ext cx="11346873" cy="4488873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6600" b="1" i="0" u="none" strike="noStrike" kern="1200" cap="none" spc="0" normalizeH="0" baseline="0" noProof="0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إلى اللقاء...</a:t>
            </a:r>
            <a:r>
              <a:rPr kumimoji="0" lang="ar-MA" sz="6600" b="1" i="0" u="none" strike="noStrike" kern="1200" cap="none" spc="0" normalizeH="0" noProof="0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نلتقي في الحصة القادمة إن شاء الله</a:t>
            </a:r>
            <a:endParaRPr kumimoji="0" lang="ar-MA" sz="6600" b="1" i="0" u="none" strike="noStrike" kern="1200" cap="none" spc="0" normalizeH="0" baseline="0" noProof="0" dirty="0">
              <a:ln w="0"/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328477974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26C150-565F-E9B6-B941-7FB1AA509C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1C89A226-C4D9-76DA-E051-3BDAECEB5A3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DC7D4EAB-B148-3A9F-D40F-CB0F518F755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073748" y="778324"/>
            <a:ext cx="4400538" cy="179862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تبصر الحصة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578337F2-884D-AB4D-5446-BF647AF776A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2E5D6C05-FE43-AF1C-EF22-E34719EAE9A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2D5DD3BA-9463-4504-7BBD-BDF84382148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875C675A-0183-D88B-4CFB-55949492E16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D197CD53-4791-9A7C-F938-0D603394B6DA}"/>
              </a:ext>
            </a:extLst>
          </p:cNvPr>
          <p:cNvSpPr txBox="1">
            <a:spLocks/>
          </p:cNvSpPr>
          <p:nvPr/>
        </p:nvSpPr>
        <p:spPr>
          <a:xfrm>
            <a:off x="323828" y="1243981"/>
            <a:ext cx="7116689" cy="709872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457200" rtl="1">
              <a:lnSpc>
                <a:spcPct val="100000"/>
              </a:lnSpc>
              <a:spcBef>
                <a:spcPts val="0"/>
              </a:spcBef>
              <a:buFontTx/>
              <a:buChar char="-"/>
              <a:defRPr/>
            </a:pPr>
            <a:r>
              <a:rPr lang="ar-MA" sz="5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يسجل الأستاذ ملاحظاته عن الحصة على المذكرة اليومية، ومدى تفاعل المتعلمين مع مجرياتها؛</a:t>
            </a:r>
          </a:p>
          <a:p>
            <a:pPr lvl="0" algn="ctr" defTabSz="457200" rtl="1">
              <a:lnSpc>
                <a:spcPct val="100000"/>
              </a:lnSpc>
              <a:spcBef>
                <a:spcPts val="0"/>
              </a:spcBef>
              <a:buFontTx/>
              <a:buChar char="-"/>
              <a:defRPr/>
            </a:pPr>
            <a:r>
              <a:rPr lang="ar-MA" sz="5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 يسجل النسبة المئوية التي يقدرها لتحقق أهداف الحصة.</a:t>
            </a:r>
          </a:p>
        </p:txBody>
      </p:sp>
    </p:spTree>
    <p:extLst>
      <p:ext uri="{BB962C8B-B14F-4D97-AF65-F5344CB8AC3E}">
        <p14:creationId xmlns:p14="http://schemas.microsoft.com/office/powerpoint/2010/main" val="17474818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E6D26C-56E5-302D-1482-DCF4517C2C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091FDE7-B174-EC76-649C-D135603002C4}"/>
              </a:ext>
            </a:extLst>
          </p:cNvPr>
          <p:cNvSpPr txBox="1"/>
          <p:nvPr/>
        </p:nvSpPr>
        <p:spPr>
          <a:xfrm>
            <a:off x="2390067" y="710975"/>
            <a:ext cx="10217571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تتذكرون النشاط المنزلي الذي كلفتكم به نهاية الحصة السابقة(الصفحة 24). سأراقب ما قمتم به، قبل أن نبدأ حصة اليوم.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BBB54254-1AA9-60CD-C620-BF75808A95CF}"/>
              </a:ext>
            </a:extLst>
          </p:cNvPr>
          <p:cNvSpPr txBox="1">
            <a:spLocks/>
          </p:cNvSpPr>
          <p:nvPr/>
        </p:nvSpPr>
        <p:spPr>
          <a:xfrm>
            <a:off x="6677247" y="2350874"/>
            <a:ext cx="5639443" cy="6876254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منزلي سأقوم ب: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1- أقرأ الجمل (النشاط1 الصفحة 24) بدقة وسرعة على أحد أفراد عائلتي؛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2- أقرأ الفقرتين (النشاط 2 الصفحة 24) بدقة وطلاقة؛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3- أنقل الفقرة 2 (النشاط3) على دفتري وأقرأها عدة مرات؛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4- أركب فقرة حول فطوري المفضل.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76A876CD-ECC3-760F-EE5D-1CBA21EDEE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2074" y="710975"/>
            <a:ext cx="1767993" cy="1377815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9B247983-0AB4-3456-B0FA-11CE68B2E8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57433" y="2350874"/>
            <a:ext cx="5419814" cy="68762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89229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3B3E83-6109-E0CC-3675-D3BA2B8993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5B649852-56F5-6D22-B3D5-9237B25A98F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14206D73-72FA-5A0A-840A-F66D6F75E0C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ar-MA" altLang="ja-JP" sz="19500" dirty="0"/>
              <a:t>1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8EFB52CE-5E0B-1267-6B4A-214C40CA085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افتتاح الحصة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E2254ED2-4515-2421-D891-10F1B056EE7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011A56B4-2739-712A-8414-00F609FF690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154E63D5-6A4E-3ECB-6476-499C76572C7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EAD9453F-68E3-C39B-3823-F09860BEC9D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96521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DBBD2A1A-397F-47FD-07E2-CC7973B4AAA2}"/>
              </a:ext>
            </a:extLst>
          </p:cNvPr>
          <p:cNvSpPr txBox="1"/>
          <p:nvPr/>
        </p:nvSpPr>
        <p:spPr>
          <a:xfrm>
            <a:off x="215839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US"/>
            </a:defPPr>
            <a:lvl1pPr marR="0" lvl="0" indent="0" algn="r" rtl="1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200" b="1" i="0" u="none" strike="noStrike" cap="none" spc="0" normalizeH="0" baseline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r>
              <a:rPr lang="ar-MA" dirty="0"/>
              <a:t>مرحبا بكم، سننطلق في حصة اللغة العربية.</a:t>
            </a:r>
            <a:endParaRPr lang="fr-FR" dirty="0"/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DF59BCB5-B94F-6202-C02B-273F14871DF2}"/>
              </a:ext>
            </a:extLst>
          </p:cNvPr>
          <p:cNvSpPr/>
          <p:nvPr/>
        </p:nvSpPr>
        <p:spPr>
          <a:xfrm>
            <a:off x="3893127" y="3685309"/>
            <a:ext cx="7841673" cy="127694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6000" b="0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التذكيرب</a:t>
            </a:r>
            <a:r>
              <a:rPr lang="ar-MA" sz="6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ضوابط:</a:t>
            </a:r>
            <a:endParaRPr kumimoji="0" lang="fr-FR" sz="6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0D0A9685-5183-B6A8-663E-E24D55208507}"/>
              </a:ext>
            </a:extLst>
          </p:cNvPr>
          <p:cNvSpPr/>
          <p:nvPr/>
        </p:nvSpPr>
        <p:spPr>
          <a:xfrm>
            <a:off x="1080656" y="6511634"/>
            <a:ext cx="9240982" cy="127694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العمل في ثنائيات</a:t>
            </a:r>
            <a:endParaRPr kumimoji="0" lang="fr-FR" sz="6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0D42A93-6B1E-5187-0EB6-29B39AC197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6592" y="742174"/>
            <a:ext cx="1710864" cy="130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24066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heme/theme1.xml><?xml version="1.0" encoding="utf-8"?>
<a:theme xmlns:a="http://schemas.openxmlformats.org/drawingml/2006/main" name="3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hème Office 2013 – 2022">
  <a:themeElements>
    <a:clrScheme name="Thème Office 2013 –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 2013 –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 2013 – 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3444</TotalTime>
  <Words>1546</Words>
  <Application>Microsoft Office PowerPoint</Application>
  <PresentationFormat>Personnalisé</PresentationFormat>
  <Paragraphs>267</Paragraphs>
  <Slides>66</Slides>
  <Notes>7</Notes>
  <HiddenSlides>0</HiddenSlides>
  <MMClips>0</MMClips>
  <ScaleCrop>false</ScaleCrop>
  <HeadingPairs>
    <vt:vector size="6" baseType="variant">
      <vt:variant>
        <vt:lpstr>Polices utilisées</vt:lpstr>
      </vt:variant>
      <vt:variant>
        <vt:i4>14</vt:i4>
      </vt:variant>
      <vt:variant>
        <vt:lpstr>Thème</vt:lpstr>
      </vt:variant>
      <vt:variant>
        <vt:i4>4</vt:i4>
      </vt:variant>
      <vt:variant>
        <vt:lpstr>Titres des diapositives</vt:lpstr>
      </vt:variant>
      <vt:variant>
        <vt:i4>66</vt:i4>
      </vt:variant>
    </vt:vector>
  </HeadingPairs>
  <TitlesOfParts>
    <vt:vector size="84" baseType="lpstr">
      <vt:lpstr>Adobe Arabic</vt:lpstr>
      <vt:lpstr>Air Strip Arabic</vt:lpstr>
      <vt:lpstr>Aptos</vt:lpstr>
      <vt:lpstr>Aptos Display</vt:lpstr>
      <vt:lpstr>Arial</vt:lpstr>
      <vt:lpstr>Calibri</vt:lpstr>
      <vt:lpstr>Calibri Light</vt:lpstr>
      <vt:lpstr>Carelia</vt:lpstr>
      <vt:lpstr>Dosis</vt:lpstr>
      <vt:lpstr>Georgia</vt:lpstr>
      <vt:lpstr>GeosansLight</vt:lpstr>
      <vt:lpstr>Microsoft Uighur</vt:lpstr>
      <vt:lpstr>Times New Roman</vt:lpstr>
      <vt:lpstr>Wingdings</vt:lpstr>
      <vt:lpstr>3_Conception personnalisée</vt:lpstr>
      <vt:lpstr>1_Conception personnalisée</vt:lpstr>
      <vt:lpstr>Conception personnalisée</vt:lpstr>
      <vt:lpstr>Thème Office 2013 – 2022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SimpleSmart</dc:creator>
  <cp:lastModifiedBy>MADHOUM OUADIA</cp:lastModifiedBy>
  <cp:revision>2210</cp:revision>
  <dcterms:created xsi:type="dcterms:W3CDTF">2014-10-09T07:32:24Z</dcterms:created>
  <dcterms:modified xsi:type="dcterms:W3CDTF">2025-09-28T11:36:45Z</dcterms:modified>
</cp:coreProperties>
</file>