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</p:sldMasterIdLst>
  <p:notesMasterIdLst>
    <p:notesMasterId r:id="rId72"/>
  </p:notesMasterIdLst>
  <p:handoutMasterIdLst>
    <p:handoutMasterId r:id="rId73"/>
  </p:handoutMasterIdLst>
  <p:sldIdLst>
    <p:sldId id="257" r:id="rId5"/>
    <p:sldId id="2134804867" r:id="rId6"/>
    <p:sldId id="2134805101" r:id="rId7"/>
    <p:sldId id="2134808522" r:id="rId8"/>
    <p:sldId id="2134805392" r:id="rId9"/>
    <p:sldId id="2134805155" r:id="rId10"/>
    <p:sldId id="2134808672" r:id="rId11"/>
    <p:sldId id="2134808454" r:id="rId12"/>
    <p:sldId id="2134808450" r:id="rId13"/>
    <p:sldId id="2134808687" r:id="rId14"/>
    <p:sldId id="2134808688" r:id="rId15"/>
    <p:sldId id="542" r:id="rId16"/>
    <p:sldId id="2134808617" r:id="rId17"/>
    <p:sldId id="2134808620" r:id="rId18"/>
    <p:sldId id="2134808618" r:id="rId19"/>
    <p:sldId id="2134808619" r:id="rId20"/>
    <p:sldId id="988" r:id="rId21"/>
    <p:sldId id="2134808585" r:id="rId22"/>
    <p:sldId id="2134808586" r:id="rId23"/>
    <p:sldId id="2134808587" r:id="rId24"/>
    <p:sldId id="2134808593" r:id="rId25"/>
    <p:sldId id="2134808594" r:id="rId26"/>
    <p:sldId id="2134808595" r:id="rId27"/>
    <p:sldId id="2134808554" r:id="rId28"/>
    <p:sldId id="2134808544" r:id="rId29"/>
    <p:sldId id="2134808553" r:id="rId30"/>
    <p:sldId id="2134808452" r:id="rId31"/>
    <p:sldId id="2134808555" r:id="rId32"/>
    <p:sldId id="2134808556" r:id="rId33"/>
    <p:sldId id="2134808448" r:id="rId34"/>
    <p:sldId id="2134808539" r:id="rId35"/>
    <p:sldId id="2134808474" r:id="rId36"/>
    <p:sldId id="2134808468" r:id="rId37"/>
    <p:sldId id="2134808673" r:id="rId38"/>
    <p:sldId id="2134808469" r:id="rId39"/>
    <p:sldId id="597" r:id="rId40"/>
    <p:sldId id="2134808649" r:id="rId41"/>
    <p:sldId id="2134808674" r:id="rId42"/>
    <p:sldId id="2134808648" r:id="rId43"/>
    <p:sldId id="2134808676" r:id="rId44"/>
    <p:sldId id="2134808675" r:id="rId45"/>
    <p:sldId id="2134808677" r:id="rId46"/>
    <p:sldId id="2134808650" r:id="rId47"/>
    <p:sldId id="2134808651" r:id="rId48"/>
    <p:sldId id="2134808652" r:id="rId49"/>
    <p:sldId id="2134808659" r:id="rId50"/>
    <p:sldId id="2134808653" r:id="rId51"/>
    <p:sldId id="2134808678" r:id="rId52"/>
    <p:sldId id="2134808686" r:id="rId53"/>
    <p:sldId id="2134808661" r:id="rId54"/>
    <p:sldId id="2134808658" r:id="rId55"/>
    <p:sldId id="2134808669" r:id="rId56"/>
    <p:sldId id="2134808680" r:id="rId57"/>
    <p:sldId id="2134808683" r:id="rId58"/>
    <p:sldId id="2134808664" r:id="rId59"/>
    <p:sldId id="2134808665" r:id="rId60"/>
    <p:sldId id="2134808668" r:id="rId61"/>
    <p:sldId id="2134808684" r:id="rId62"/>
    <p:sldId id="2134808547" r:id="rId63"/>
    <p:sldId id="838" r:id="rId64"/>
    <p:sldId id="2134808562" r:id="rId65"/>
    <p:sldId id="2134808670" r:id="rId66"/>
    <p:sldId id="2134808671" r:id="rId67"/>
    <p:sldId id="2134808501" r:id="rId68"/>
    <p:sldId id="2134808561" r:id="rId69"/>
    <p:sldId id="2134808503" r:id="rId70"/>
    <p:sldId id="2134808502" r:id="rId71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22"/>
            <p14:sldId id="2134805392"/>
            <p14:sldId id="2134805155"/>
            <p14:sldId id="2134808672"/>
          </p14:sldIdLst>
        </p14:section>
        <p14:section name="افتتاح الحصة" id="{B4CCA7F9-F5CC-4171-9420-75CE68236B45}">
          <p14:sldIdLst>
            <p14:sldId id="2134808454"/>
            <p14:sldId id="2134808450"/>
            <p14:sldId id="2134808687"/>
            <p14:sldId id="2134808688"/>
          </p14:sldIdLst>
        </p14:section>
        <p14:section name="نشاط اعتيادي" id="{3822E05A-48B7-466A-9806-AC1514DAD3AF}">
          <p14:sldIdLst>
            <p14:sldId id="542"/>
            <p14:sldId id="2134808617"/>
            <p14:sldId id="2134808620"/>
            <p14:sldId id="2134808618"/>
            <p14:sldId id="2134808619"/>
            <p14:sldId id="988"/>
            <p14:sldId id="2134808585"/>
            <p14:sldId id="2134808586"/>
            <p14:sldId id="2134808587"/>
            <p14:sldId id="2134808593"/>
            <p14:sldId id="2134808594"/>
            <p14:sldId id="2134808595"/>
            <p14:sldId id="2134808554"/>
            <p14:sldId id="2134808544"/>
            <p14:sldId id="2134808553"/>
            <p14:sldId id="2134808452"/>
            <p14:sldId id="2134808555"/>
            <p14:sldId id="2134808556"/>
          </p14:sldIdLst>
        </p14:section>
        <p14:section name="تحدث وإغناء المعجم" id="{5F742C0B-3E93-40E7-BD04-47EA8F843380}">
          <p14:sldIdLst>
            <p14:sldId id="2134808448"/>
            <p14:sldId id="2134808539"/>
            <p14:sldId id="2134808474"/>
            <p14:sldId id="2134808468"/>
            <p14:sldId id="2134808673"/>
            <p14:sldId id="2134808469"/>
          </p14:sldIdLst>
        </p14:section>
        <p14:section name="أنشطة القراءةوالكتابة" id="{A25CF4A3-DA66-4B51-A640-2EC4C5A8918F}">
          <p14:sldIdLst>
            <p14:sldId id="597"/>
            <p14:sldId id="2134808649"/>
            <p14:sldId id="2134808674"/>
            <p14:sldId id="2134808648"/>
            <p14:sldId id="2134808676"/>
            <p14:sldId id="2134808675"/>
            <p14:sldId id="2134808677"/>
            <p14:sldId id="2134808650"/>
            <p14:sldId id="2134808651"/>
            <p14:sldId id="2134808652"/>
            <p14:sldId id="2134808659"/>
            <p14:sldId id="2134808653"/>
            <p14:sldId id="2134808678"/>
            <p14:sldId id="2134808686"/>
            <p14:sldId id="2134808661"/>
            <p14:sldId id="2134808658"/>
            <p14:sldId id="2134808669"/>
            <p14:sldId id="2134808680"/>
            <p14:sldId id="2134808683"/>
            <p14:sldId id="2134808664"/>
            <p14:sldId id="2134808665"/>
            <p14:sldId id="2134808668"/>
            <p14:sldId id="2134808684"/>
            <p14:sldId id="2134808547"/>
          </p14:sldIdLst>
        </p14:section>
        <p14:section name="ألعاب" id="{66953B43-0502-40BE-9D9D-49C14FC1791C}">
          <p14:sldIdLst>
            <p14:sldId id="838"/>
            <p14:sldId id="2134808562"/>
            <p14:sldId id="2134808670"/>
            <p14:sldId id="2134808671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147E"/>
    <a:srgbClr val="1B1B1B"/>
    <a:srgbClr val="8A0000"/>
    <a:srgbClr val="19199B"/>
    <a:srgbClr val="006DB4"/>
    <a:srgbClr val="E74C3C"/>
    <a:srgbClr val="D4EAF3"/>
    <a:srgbClr val="FFFFFF"/>
    <a:srgbClr val="0A0C4C"/>
    <a:srgbClr val="B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480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550" y="48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commentAuthors" Target="commentAuthor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handoutMaster" Target="handoutMasters/handoutMaster1.xml"/><Relationship Id="rId78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viewProps" Target="viewProps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45.png"/><Relationship Id="rId4" Type="http://schemas.openxmlformats.org/officeDocument/2006/relationships/image" Target="../media/image7.sv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3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fr-FR" sz="5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4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ar-MA" sz="4400" b="1" dirty="0">
                    <a:solidFill>
                      <a:srgbClr val="FFFF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3</a:t>
                </a:r>
                <a:endParaRPr lang="en-US" sz="4400" b="1" dirty="0">
                  <a:solidFill>
                    <a:srgbClr val="FFFF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</a:t>
              </a:r>
              <a:r>
                <a:rPr lang="ar-MA" sz="5400" b="1" dirty="0">
                  <a:solidFill>
                    <a:srgbClr val="FFFF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fr-FR" sz="5400" b="1" dirty="0">
                <a:solidFill>
                  <a:srgbClr val="FFFF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325508" y="80637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اليوم سنتعاقد على السلوكات المتعلقة بالعمل في مجموعات</a:t>
            </a: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3937094" y="3075967"/>
            <a:ext cx="9443549" cy="61016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400" b="1" dirty="0">
                <a:solidFill>
                  <a:srgbClr val="1B1B1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أَنْضَمُّ إِلى مَجْموعَتي </a:t>
            </a:r>
            <a:r>
              <a:rPr lang="ar-MA" sz="4400" b="1" dirty="0" err="1">
                <a:solidFill>
                  <a:srgbClr val="1B1B1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ٱلصَّغيرَةَ</a:t>
            </a:r>
            <a:r>
              <a:rPr lang="ar-MA" sz="4400" b="1" dirty="0">
                <a:solidFill>
                  <a:srgbClr val="1B1B1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بِهُدوءٍ وَسُرْعَةٍ؛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srgbClr val="1B1B1B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285750" lvl="0" indent="-28575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MA" sz="44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ُبادِرُ إِلى تَشْكيلِ مَجْموعَتي عِنْدَ ظُهورِ </a:t>
            </a:r>
            <a:r>
              <a:rPr lang="ar-MA" sz="4400" b="1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ٱلْأَيْقونَةِ</a:t>
            </a:r>
            <a:r>
              <a:rPr lang="ar-MA" sz="44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  <a:p>
            <a:pPr marL="285750" lvl="0" indent="-28575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أُشارِكُ مَعَ زُمَلائي لِإِنْجازِ </a:t>
            </a:r>
            <a:r>
              <a:rPr lang="ar-MA" sz="4400" b="1" dirty="0" err="1">
                <a:solidFill>
                  <a:srgbClr val="1B1B1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لْمَطْلوبِ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مِنْ مَجْموعَتي بِكُلِّ حَماسٍ؛</a:t>
            </a:r>
            <a:endParaRPr lang="fr-MA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285750" lvl="0" indent="-28575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أَحْتَرِمُ آراءَ زُمَلائي داخِلَ </a:t>
            </a:r>
            <a:r>
              <a:rPr lang="ar-MA" sz="4400" b="1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ٱلْمَجْموعَةِ</a:t>
            </a:r>
            <a:r>
              <a:rPr lang="ar-MA" sz="44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  <a:endParaRPr lang="fr-MA" sz="4400" b="1" dirty="0">
              <a:solidFill>
                <a:srgbClr val="19199B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285750" indent="-28575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أُقَدِّمُ </a:t>
            </a:r>
            <a:r>
              <a:rPr lang="ar-MA" sz="4400" b="1" dirty="0" err="1">
                <a:solidFill>
                  <a:srgbClr val="1B1B1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لْمُساعَدَةَ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لِزُمَلائي داخِلَ </a:t>
            </a:r>
            <a:r>
              <a:rPr lang="ar-MA" sz="4400" b="1" dirty="0" err="1">
                <a:solidFill>
                  <a:srgbClr val="1B1B1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لْمَجْموعَةِ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  <a:p>
            <a:pPr marL="285750" indent="-28575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MA" sz="44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َتَبادَلُ الْأَدْوارَ مَعَ زُمَلائي داخِلَ </a:t>
            </a:r>
            <a:r>
              <a:rPr lang="ar-MA" sz="4400" b="1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ٱلْمَجْموعَةِ</a:t>
            </a:r>
            <a:r>
              <a:rPr lang="ar-MA" sz="44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D7B7E7E-AEBD-8512-33CF-E46DC5DA4E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508" y="4380241"/>
            <a:ext cx="4205223" cy="2799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663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12821" y="1037208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فقرة وفهمها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5463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648212" y="2147777"/>
            <a:ext cx="6549307" cy="412565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كلمات بصرية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C144F-0CA0-07AB-DFEC-0B36A4863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5A840B5-9D49-6F25-FD5A-F9F6572B9945}"/>
              </a:ext>
            </a:extLst>
          </p:cNvPr>
          <p:cNvSpPr txBox="1"/>
          <p:nvPr/>
        </p:nvSpPr>
        <p:spPr>
          <a:xfrm>
            <a:off x="257397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/>
              <a:t>انتبهوا؛</a:t>
            </a:r>
            <a:r>
              <a:rPr lang="ar-MA" dirty="0"/>
              <a:t> سأقرأ سلسلة الكلمات، </a:t>
            </a:r>
            <a:r>
              <a:rPr lang="ar-MA"/>
              <a:t>وأنتم ستفعلون مثلي.</a:t>
            </a:r>
            <a:endParaRPr lang="a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7DA63CA-C580-3B75-784F-3E14DA5752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E9A6A7D-2FA2-7EBC-771D-A45FC7FA72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6001494"/>
              </p:ext>
            </p:extLst>
          </p:nvPr>
        </p:nvGraphicFramePr>
        <p:xfrm>
          <a:off x="2319326" y="4406223"/>
          <a:ext cx="9077348" cy="2606376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269337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269337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269337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269337">
                  <a:extLst>
                    <a:ext uri="{9D8B030D-6E8A-4147-A177-3AD203B41FA5}">
                      <a16:colId xmlns:a16="http://schemas.microsoft.com/office/drawing/2014/main" val="1859337356"/>
                    </a:ext>
                  </a:extLst>
                </a:gridCol>
              </a:tblGrid>
              <a:tr h="1303188"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أَمَامَ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وَرَاءَ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قُرْبَ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بِجَانِبِ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303188"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عَلَى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بَعِيدࣱ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هُنَا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هُنَاكَ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0765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9E9A9-610B-22BF-B67B-CFCFCC102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14ECBB3-7FA3-C939-8DB4-72EA90F3AC41}"/>
              </a:ext>
            </a:extLst>
          </p:cNvPr>
          <p:cNvSpPr txBox="1"/>
          <p:nvPr/>
        </p:nvSpPr>
        <p:spPr>
          <a:xfrm>
            <a:off x="354383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كل واحد منكم يقرأ الكلمات قراءة هامسة، سأمر بين الصفوف.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00A022C-DD2E-F5F0-CE66-33EE005341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135" y="668398"/>
            <a:ext cx="1767993" cy="1377815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98B510FE-C54D-4678-5B6F-E7FC6EAB1D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2579541"/>
              </p:ext>
            </p:extLst>
          </p:nvPr>
        </p:nvGraphicFramePr>
        <p:xfrm>
          <a:off x="2319326" y="4406223"/>
          <a:ext cx="9077348" cy="2606376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269337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269337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269337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269337">
                  <a:extLst>
                    <a:ext uri="{9D8B030D-6E8A-4147-A177-3AD203B41FA5}">
                      <a16:colId xmlns:a16="http://schemas.microsoft.com/office/drawing/2014/main" val="1859337356"/>
                    </a:ext>
                  </a:extLst>
                </a:gridCol>
              </a:tblGrid>
              <a:tr h="1303188"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أَمَامَ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وَرَاءَ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قُرْبَ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بِجَانِبِ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303188"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عَلَى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بَعِيدࣱ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هُنَا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هُنَاكَ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1559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AF623-CF5F-7733-2CA6-B03687FB35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0F2CCC0-0D96-BF03-4B06-DCEE466650B7}"/>
              </a:ext>
            </a:extLst>
          </p:cNvPr>
          <p:cNvSpPr txBox="1"/>
          <p:nvPr/>
        </p:nvSpPr>
        <p:spPr>
          <a:xfrm>
            <a:off x="409800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لنقرأ الكلمات قراءة مشتركة: اقرأوا معي عند الإشارة 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E956ACA-6ABB-69E3-E234-71E30928C3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2434B38-CCD7-C9CE-3A81-40330050F5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2579541"/>
              </p:ext>
            </p:extLst>
          </p:nvPr>
        </p:nvGraphicFramePr>
        <p:xfrm>
          <a:off x="2319326" y="4406223"/>
          <a:ext cx="9077348" cy="2606376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269337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269337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269337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269337">
                  <a:extLst>
                    <a:ext uri="{9D8B030D-6E8A-4147-A177-3AD203B41FA5}">
                      <a16:colId xmlns:a16="http://schemas.microsoft.com/office/drawing/2014/main" val="1859337356"/>
                    </a:ext>
                  </a:extLst>
                </a:gridCol>
              </a:tblGrid>
              <a:tr h="1303188"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أَمَامَ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وَرَاءَ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قُرْبَ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بِجَانِبِ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303188"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عَلَى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بَعِيدࣱ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هُنَا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هُنَاكَ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9819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B7C7B-C28A-0DB6-EE88-5B32769C7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04BD7AE-769A-DD1C-D18F-F1E01EF51F5B}"/>
              </a:ext>
            </a:extLst>
          </p:cNvPr>
          <p:cNvSpPr txBox="1"/>
          <p:nvPr/>
        </p:nvSpPr>
        <p:spPr>
          <a:xfrm>
            <a:off x="409797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يتناوب المتعلمون على القراءة: كل متعلم يقرأ سطرا واحدا، بالترتيب وبدونه.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45D31E-3BB7-FCB2-23ED-939F51BEFF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28" y="523225"/>
            <a:ext cx="1633870" cy="142658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3FE238C-B798-F27C-2C29-4AFC73CD28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2579541"/>
              </p:ext>
            </p:extLst>
          </p:nvPr>
        </p:nvGraphicFramePr>
        <p:xfrm>
          <a:off x="2319326" y="4406223"/>
          <a:ext cx="9077348" cy="2606376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269337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269337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269337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269337">
                  <a:extLst>
                    <a:ext uri="{9D8B030D-6E8A-4147-A177-3AD203B41FA5}">
                      <a16:colId xmlns:a16="http://schemas.microsoft.com/office/drawing/2014/main" val="1859337356"/>
                    </a:ext>
                  </a:extLst>
                </a:gridCol>
              </a:tblGrid>
              <a:tr h="1303188"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أَمَامَ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وَرَاءَ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قُرْبَ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بِجَانِبِ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303188"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عَلَى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بَعِيدࣱ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هُنَا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هُنَاكَ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99304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929337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كلمات.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أمام.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A65E8-B938-90A1-4897-5F4ADF2F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90FBAD2-3843-51EC-400F-F175ED36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D6AC89F-2D1A-D03E-6F4E-A227496CE0D7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908932D-E637-37DD-C36E-362655EC7C13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أَمامَ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246D0FE-4DB7-1058-1DB9-CE52CD14C31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3330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4A179-0070-C82A-F123-D536E2251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FF570AF-2D28-7B13-5EEE-8D9C8CB44AEC}"/>
              </a:ext>
            </a:extLst>
          </p:cNvPr>
          <p:cNvSpPr txBox="1"/>
          <p:nvPr/>
        </p:nvSpPr>
        <p:spPr>
          <a:xfrm>
            <a:off x="2176895" y="1019391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قرب.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79DBA28-E04F-CDB3-4E07-E2B6346DB6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9468774-8091-9364-7ECC-723CF67D07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46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30DE5-B05A-C018-EC38-391BBF6D0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9BB4280-3D77-A15D-E0FB-5E563B44F811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7C27AAD-859F-F3B4-B375-D37D548D22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B6BF495-D4FC-BA2C-CBB1-5A21AB0BB72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1152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0CA9B-E37F-18C1-F0EF-306F64151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5BA99D6-D48D-B6AE-46F4-F7C15532D0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47315B0-91A2-8BB2-8450-5CE6379DA1B3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BA9CEC-F68F-4D19-93CF-CC8A8CA14AA5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97A87433-023F-4BC2-095B-DCBA0F19881A}"/>
              </a:ext>
            </a:extLst>
          </p:cNvPr>
          <p:cNvSpPr/>
          <p:nvPr/>
        </p:nvSpPr>
        <p:spPr>
          <a:xfrm>
            <a:off x="4253345" y="4207406"/>
            <a:ext cx="4973781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قُرْبَ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416028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E3DB9-3771-77E1-2BF0-C980BEE3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72548F-71FF-B03C-0AD8-FE91FC4541EA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وراء.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8EEB46-17AC-34D0-726E-EB843BF0A23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036401A-E4AB-6B46-60DB-9751FF154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B6B49-2370-DD6F-FBA6-65EC6ABD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3FB4E9-B207-B161-1E2C-D0AC723B6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B10495-6537-5892-1334-3A69970C8AA2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6BEC34-5B06-4574-8566-08B53D65B88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5D3A4EF6-AEF6-E6BC-85AD-6A5CE1373F48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وَراءَ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663854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بجانب.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742D5B-65E0-B3B6-3E9A-51E1B8F248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08A4F97-52C9-A184-7899-21F3C5235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2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0341-C0DF-A6D5-379D-C499E5668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7833C4-3EB9-B418-A189-52E6D4A9CEF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931772E-070E-B4EA-117D-F3F22D2698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6F0F556-7355-B289-CF8F-28FB676839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829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C023A-F508-3AFC-D329-B6887ED1D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3A601EF-908F-A8E6-58B5-45DDF6DC8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6F32BE-DFAA-115B-CA8C-41B719B90456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7ED140-AEF2-0E4C-69AF-5C4EA13D51EB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234C253-6D6D-DEA3-BD25-8E6673FB6FE7}"/>
              </a:ext>
            </a:extLst>
          </p:cNvPr>
          <p:cNvSpPr/>
          <p:nvPr/>
        </p:nvSpPr>
        <p:spPr>
          <a:xfrm>
            <a:off x="3898781" y="4244728"/>
            <a:ext cx="5450492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بِجانِبِ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58619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1456166"/>
              <a:chOff x="3334343" y="5038743"/>
              <a:chExt cx="9344906" cy="1456166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توظيف معجم مرتبط بالصحة والرياضة؛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فقرة بسيطة وفهمها؛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إكمال فقرة ونقلها.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249382" y="2036618"/>
            <a:ext cx="7509163" cy="393469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34" rtl="1">
              <a:lnSpc>
                <a:spcPts val="11099"/>
              </a:lnSpc>
            </a:pPr>
            <a:r>
              <a:rPr lang="ar-M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الصورة: لوحة الصحة و الرياضة</a:t>
            </a:r>
          </a:p>
          <a:p>
            <a:pPr algn="ctr" defTabSz="685834" rtl="1">
              <a:lnSpc>
                <a:spcPts val="11099"/>
              </a:lnSpc>
            </a:pPr>
            <a:r>
              <a:rPr lang="ar-M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إنشاء الخريطة الذهنية للكلمة</a:t>
            </a:r>
            <a:endParaRPr lang="ar-SA" sz="60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005547" y="976758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سألاحظ الصورة، ثم أشير إلى عنصر منها، وأعبر عنه بكلمة واحدة، ثم أركبه في جملة.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CCADD8B-9173-4EC6-E447-D3FD5ED4E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pic>
        <p:nvPicPr>
          <p:cNvPr id="5" name="Image 4" descr="Une image contenant texte, personne, habits, garçon&#10;&#10;Le contenu généré par l’IA peut être incorrect.">
            <a:extLst>
              <a:ext uri="{FF2B5EF4-FFF2-40B4-BE49-F238E27FC236}">
                <a16:creationId xmlns:a16="http://schemas.microsoft.com/office/drawing/2014/main" id="{C3C70F6E-E18D-2AE5-D43E-654546FB0B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69" t="19674" r="9783" b="11930"/>
          <a:stretch>
            <a:fillRect/>
          </a:stretch>
        </p:blipFill>
        <p:spPr>
          <a:xfrm>
            <a:off x="2479963" y="2300821"/>
            <a:ext cx="9074727" cy="8019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2147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1000341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كل واحد منكم سيعبر عن عنصر من عناصر الصورة بكلمة واحدة، ويركب الكلمة في جملة.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pic>
        <p:nvPicPr>
          <p:cNvPr id="3" name="Image 2" descr="Une image contenant texte, personne, habits, garçon&#10;&#10;Le contenu généré par l’IA peut être incorrect.">
            <a:extLst>
              <a:ext uri="{FF2B5EF4-FFF2-40B4-BE49-F238E27FC236}">
                <a16:creationId xmlns:a16="http://schemas.microsoft.com/office/drawing/2014/main" id="{4693D1A9-8B3B-FEF7-3EFD-B864C77E1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69" t="19674" r="9783" b="11930"/>
          <a:stretch>
            <a:fillRect/>
          </a:stretch>
        </p:blipFill>
        <p:spPr>
          <a:xfrm>
            <a:off x="2479963" y="2300821"/>
            <a:ext cx="9074727" cy="8019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60AFB-3120-E39D-71C7-EC3CCB6A8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28F4281-2ACA-EE6E-BDFB-ACBC974131BC}"/>
              </a:ext>
            </a:extLst>
          </p:cNvPr>
          <p:cNvSpPr txBox="1"/>
          <p:nvPr/>
        </p:nvSpPr>
        <p:spPr>
          <a:xfrm>
            <a:off x="936275" y="917214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يشجع الأستاذ المتعثرين على التحدث، ويساعدهم على صياغة الجمل.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EA64E51-7426-E4A1-EB46-093A8D729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9807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BDC73BE2-27AF-692F-132C-89E537D5BB2A}"/>
              </a:ext>
            </a:extLst>
          </p:cNvPr>
          <p:cNvSpPr txBox="1"/>
          <p:nvPr/>
        </p:nvSpPr>
        <p:spPr>
          <a:xfrm>
            <a:off x="3357589" y="829548"/>
            <a:ext cx="999819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977900" marR="0" lvl="0" indent="0" algn="r" defTabSz="1074738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i="1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يعرض الأستاذ الكلمات  على السبورة، ثم يطلب من المتعلمين تركيبها في جمل.</a:t>
            </a:r>
            <a:endParaRPr lang="es-E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2B8991F3-9306-633A-998C-C07FA1766320}"/>
              </a:ext>
            </a:extLst>
          </p:cNvPr>
          <p:cNvSpPr/>
          <p:nvPr/>
        </p:nvSpPr>
        <p:spPr>
          <a:xfrm>
            <a:off x="11035779" y="2633513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مُدَرِّبٌ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DD60E4B3-8B15-3F4D-879C-24E424827FAE}"/>
              </a:ext>
            </a:extLst>
          </p:cNvPr>
          <p:cNvSpPr/>
          <p:nvPr/>
        </p:nvSpPr>
        <p:spPr>
          <a:xfrm>
            <a:off x="11035779" y="4445724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عَصيرٌ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B14E85C1-C639-1301-1281-DCB5463BEEB2}"/>
              </a:ext>
            </a:extLst>
          </p:cNvPr>
          <p:cNvSpPr/>
          <p:nvPr/>
        </p:nvSpPr>
        <p:spPr>
          <a:xfrm>
            <a:off x="11035779" y="6055969"/>
            <a:ext cx="1876654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400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مَشْيٌ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3EFA8F47-12F0-D121-5886-EAAC6F6A5AFF}"/>
              </a:ext>
            </a:extLst>
          </p:cNvPr>
          <p:cNvSpPr/>
          <p:nvPr/>
        </p:nvSpPr>
        <p:spPr>
          <a:xfrm>
            <a:off x="11035779" y="8009900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400" b="1" noProof="0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فَوْزٌ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lèche : gauche 7">
            <a:extLst>
              <a:ext uri="{FF2B5EF4-FFF2-40B4-BE49-F238E27FC236}">
                <a16:creationId xmlns:a16="http://schemas.microsoft.com/office/drawing/2014/main" id="{3DEDCDAB-5E7D-156F-5B28-09AB89D356B9}"/>
              </a:ext>
            </a:extLst>
          </p:cNvPr>
          <p:cNvSpPr/>
          <p:nvPr/>
        </p:nvSpPr>
        <p:spPr>
          <a:xfrm>
            <a:off x="7880822" y="2901069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81392472-41EE-F523-0964-FEC2C3644894}"/>
              </a:ext>
            </a:extLst>
          </p:cNvPr>
          <p:cNvSpPr/>
          <p:nvPr/>
        </p:nvSpPr>
        <p:spPr>
          <a:xfrm>
            <a:off x="7880822" y="4533900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40E179F2-2C3B-6C69-C04E-3991848E8CA8}"/>
              </a:ext>
            </a:extLst>
          </p:cNvPr>
          <p:cNvSpPr/>
          <p:nvPr/>
        </p:nvSpPr>
        <p:spPr>
          <a:xfrm>
            <a:off x="7880822" y="6166731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97E11F18-A1A8-AC17-C9DF-9A7BB972F67B}"/>
              </a:ext>
            </a:extLst>
          </p:cNvPr>
          <p:cNvSpPr/>
          <p:nvPr/>
        </p:nvSpPr>
        <p:spPr>
          <a:xfrm>
            <a:off x="7880822" y="8002997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2A49B7A7-905B-3942-591C-4F089E078554}"/>
              </a:ext>
            </a:extLst>
          </p:cNvPr>
          <p:cNvSpPr/>
          <p:nvPr/>
        </p:nvSpPr>
        <p:spPr>
          <a:xfrm>
            <a:off x="430510" y="2539938"/>
            <a:ext cx="7029713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 ................................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5D28E5FA-C01B-9741-6FA8-09E57DA319CF}"/>
              </a:ext>
            </a:extLst>
          </p:cNvPr>
          <p:cNvSpPr/>
          <p:nvPr/>
        </p:nvSpPr>
        <p:spPr>
          <a:xfrm>
            <a:off x="582909" y="4273819"/>
            <a:ext cx="7029713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 ................................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8577288D-6864-9017-46AB-2F20FEA1F4AF}"/>
              </a:ext>
            </a:extLst>
          </p:cNvPr>
          <p:cNvSpPr/>
          <p:nvPr/>
        </p:nvSpPr>
        <p:spPr>
          <a:xfrm>
            <a:off x="582910" y="5900021"/>
            <a:ext cx="7029713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 ................................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C3AD55C1-56E1-9702-53A5-8ADBA5A8B693}"/>
              </a:ext>
            </a:extLst>
          </p:cNvPr>
          <p:cNvSpPr/>
          <p:nvPr/>
        </p:nvSpPr>
        <p:spPr>
          <a:xfrm>
            <a:off x="582910" y="7742916"/>
            <a:ext cx="7029713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 ................................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1111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EAF28-6436-14D1-48BA-B315ECE60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DEA5A5D-FD49-72B0-9EDA-00407E1D9D70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977900" marR="0" lvl="0" indent="0" algn="just" defTabSz="1074738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b="0" i="1" dirty="0"/>
              <a:t>يدون الأستاذ بعض الجمل على السبورة الجانبية و ينتدب بعض المتعلمين لقراءتها..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F8AA649-3FA1-7CDD-C2C0-CDAD3FD7DF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574" y="547030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3794626-DD49-CD95-5C1E-D40B473CE3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2802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720436" y="2208114"/>
            <a:ext cx="7025070" cy="540292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ترتيب كلمات لتكوين جمل؛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فقرة  بطلاقة و الإجابة عن أسئلة الفهم؛</a:t>
            </a:r>
          </a:p>
          <a:p>
            <a:pPr marL="914400" lvl="1" indent="-45720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نقل فقرة على الدفاتر.</a:t>
            </a:r>
          </a:p>
          <a:p>
            <a:pPr marL="914400" lvl="1" indent="-45720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تركيب فقرة.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6498AB-52D2-63FE-A7B3-447B8C238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6EA6FE4-3F83-8742-68E2-4556B7046100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977900" marR="0" lvl="0" indent="0" algn="just" defTabSz="1074738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marL="0"/>
            <a:r>
              <a:rPr lang="ar-MA" dirty="0"/>
              <a:t>الآن، ستقومون  بتركيب جملة  مفيدة انطلاقا من كلمات مبعثرة شفهيا. </a:t>
            </a:r>
            <a:endParaRPr lang="fr-FR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62254AD5-48D5-FD51-6F1C-EA7BE2E476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351" y="619034"/>
            <a:ext cx="1475360" cy="1353429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865DE577-FE7B-2FD1-2185-00CECAB2AE87}"/>
              </a:ext>
            </a:extLst>
          </p:cNvPr>
          <p:cNvSpPr/>
          <p:nvPr/>
        </p:nvSpPr>
        <p:spPr>
          <a:xfrm>
            <a:off x="1959125" y="3411586"/>
            <a:ext cx="9598944" cy="1217940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1" fontAlgn="base">
              <a:lnSpc>
                <a:spcPct val="107000"/>
              </a:lnSpc>
              <a:spcAft>
                <a:spcPts val="800"/>
              </a:spcAft>
            </a:pPr>
            <a:r>
              <a:rPr lang="ar-MA" sz="6000" b="1" dirty="0">
                <a:solidFill>
                  <a:srgbClr val="000000"/>
                </a:solidFill>
                <a:latin typeface="Times New Roman" panose="02020603050405020304" pitchFamily="18" charset="0"/>
                <a:cs typeface="Microsoft Uighur" panose="02000000000000000000" pitchFamily="2" charset="-78"/>
              </a:rPr>
              <a:t>يَسْتَمْتِعُ </a:t>
            </a:r>
            <a:r>
              <a:rPr lang="ar-MA" sz="6000" b="1">
                <a:solidFill>
                  <a:srgbClr val="000000"/>
                </a:solidFill>
                <a:latin typeface="Times New Roman" panose="02020603050405020304" pitchFamily="18" charset="0"/>
                <a:cs typeface="Microsoft Uighur" panose="02000000000000000000" pitchFamily="2" charset="-78"/>
              </a:rPr>
              <a:t>- بِٱلصَّيْدِ - أَشْرَفُ</a:t>
            </a:r>
            <a:endParaRPr lang="es-ES" sz="6000" b="1" dirty="0">
              <a:solidFill>
                <a:srgbClr val="000000"/>
              </a:solidFill>
              <a:latin typeface="Times New Roman" panose="02020603050405020304" pitchFamily="18" charset="0"/>
              <a:cs typeface="Microsoft Uighur" panose="02000000000000000000" pitchFamily="2" charset="-78"/>
            </a:endParaRPr>
          </a:p>
        </p:txBody>
      </p:sp>
      <p:sp>
        <p:nvSpPr>
          <p:cNvPr id="5" name="Flèche : bas 4">
            <a:extLst>
              <a:ext uri="{FF2B5EF4-FFF2-40B4-BE49-F238E27FC236}">
                <a16:creationId xmlns:a16="http://schemas.microsoft.com/office/drawing/2014/main" id="{F9927925-EDCD-0894-7B9E-30F8D706ACDB}"/>
              </a:ext>
            </a:extLst>
          </p:cNvPr>
          <p:cNvSpPr/>
          <p:nvPr/>
        </p:nvSpPr>
        <p:spPr>
          <a:xfrm>
            <a:off x="6215277" y="5657474"/>
            <a:ext cx="1285444" cy="1449907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F55E0668-5572-FF03-CBF7-ACD5CA940916}"/>
              </a:ext>
            </a:extLst>
          </p:cNvPr>
          <p:cNvSpPr/>
          <p:nvPr/>
        </p:nvSpPr>
        <p:spPr>
          <a:xfrm>
            <a:off x="1959125" y="7717824"/>
            <a:ext cx="9598944" cy="1217940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rtl="1" fontAlgn="base">
              <a:lnSpc>
                <a:spcPct val="107000"/>
              </a:lnSpc>
              <a:spcAft>
                <a:spcPts val="800"/>
              </a:spcAft>
              <a:defRPr/>
            </a:pPr>
            <a:r>
              <a:rPr kumimoji="0" lang="ar-MA" sz="6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............................................................</a:t>
            </a:r>
            <a:endParaRPr kumimoji="0" lang="fr-MA" sz="72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1539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DB78B7-C55B-8E0E-040C-5AB7108E5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AB8E103-E477-9086-DCE8-97350706C310}"/>
              </a:ext>
            </a:extLst>
          </p:cNvPr>
          <p:cNvSpPr txBox="1"/>
          <p:nvPr/>
        </p:nvSpPr>
        <p:spPr>
          <a:xfrm>
            <a:off x="250474" y="757139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977900" marR="0" lvl="0" indent="0" algn="just" defTabSz="1074738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marL="0"/>
            <a:r>
              <a:rPr lang="ar-MA" dirty="0"/>
              <a:t>من يقرأ الجملة؟ </a:t>
            </a:r>
          </a:p>
          <a:p>
            <a:pPr marL="0"/>
            <a:r>
              <a:rPr lang="ar-MA" b="0" i="1" dirty="0"/>
              <a:t>تقبل جميع الصيغ الصحيحة.</a:t>
            </a:r>
            <a:endParaRPr lang="fr-FR" b="0" i="1" dirty="0"/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8589B05F-91DE-668B-C569-E6B8D00CC305}"/>
              </a:ext>
            </a:extLst>
          </p:cNvPr>
          <p:cNvSpPr/>
          <p:nvPr/>
        </p:nvSpPr>
        <p:spPr>
          <a:xfrm>
            <a:off x="1959125" y="3411586"/>
            <a:ext cx="9598944" cy="1217940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1" fontAlgn="base">
              <a:lnSpc>
                <a:spcPct val="107000"/>
              </a:lnSpc>
              <a:spcAft>
                <a:spcPts val="800"/>
              </a:spcAft>
            </a:pPr>
            <a:r>
              <a:rPr lang="ar-MA" sz="6000" b="1" dirty="0">
                <a:solidFill>
                  <a:srgbClr val="000000"/>
                </a:solidFill>
                <a:latin typeface="Times New Roman" panose="02020603050405020304" pitchFamily="18" charset="0"/>
                <a:cs typeface="Microsoft Uighur" panose="02000000000000000000" pitchFamily="2" charset="-78"/>
              </a:rPr>
              <a:t>يَسْتَمْتِعُ </a:t>
            </a:r>
            <a:r>
              <a:rPr lang="ar-MA" sz="6000" b="1">
                <a:solidFill>
                  <a:srgbClr val="000000"/>
                </a:solidFill>
                <a:latin typeface="Times New Roman" panose="02020603050405020304" pitchFamily="18" charset="0"/>
                <a:cs typeface="Microsoft Uighur" panose="02000000000000000000" pitchFamily="2" charset="-78"/>
              </a:rPr>
              <a:t>- بِٱلصَّيْدِ - أَشْرَفُ</a:t>
            </a:r>
            <a:endParaRPr lang="es-ES" sz="6000" b="1" dirty="0">
              <a:solidFill>
                <a:srgbClr val="000000"/>
              </a:solidFill>
              <a:latin typeface="Times New Roman" panose="02020603050405020304" pitchFamily="18" charset="0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87AE3F16-31FE-171D-2D9F-A5CE5BA1A7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351" y="619034"/>
            <a:ext cx="1475360" cy="1353429"/>
          </a:xfrm>
          <a:prstGeom prst="rect">
            <a:avLst/>
          </a:prstGeom>
        </p:spPr>
      </p:pic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A8E9BDAF-88AA-55A6-6557-07E534A2E2BD}"/>
              </a:ext>
            </a:extLst>
          </p:cNvPr>
          <p:cNvSpPr/>
          <p:nvPr/>
        </p:nvSpPr>
        <p:spPr>
          <a:xfrm>
            <a:off x="6215277" y="5657474"/>
            <a:ext cx="1285444" cy="1449907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82C9F509-4471-30D8-6FFB-F77BF2A23C94}"/>
              </a:ext>
            </a:extLst>
          </p:cNvPr>
          <p:cNvSpPr/>
          <p:nvPr/>
        </p:nvSpPr>
        <p:spPr>
          <a:xfrm>
            <a:off x="1959125" y="7717824"/>
            <a:ext cx="9598944" cy="1217940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rtl="1" fontAlgn="base">
              <a:lnSpc>
                <a:spcPct val="107000"/>
              </a:lnSpc>
              <a:spcAft>
                <a:spcPts val="800"/>
              </a:spcAft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يَسْتَمْتِع أَشْرَفُ بِ</a:t>
            </a:r>
            <a:r>
              <a:rPr lang="ar-MA" sz="6000" b="1" dirty="0">
                <a:solidFill>
                  <a:srgbClr val="000000"/>
                </a:solidFill>
                <a:latin typeface="Times New Roman" panose="02020603050405020304" pitchFamily="18" charset="0"/>
                <a:cs typeface="Microsoft Uighur" panose="02000000000000000000" pitchFamily="2" charset="-78"/>
              </a:rPr>
              <a:t>ٱ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لصَّيْدِ.</a:t>
            </a:r>
            <a:endParaRPr kumimoji="0" lang="fr-MA" sz="7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588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76AF5F-087F-1872-772F-5BB762D83D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56AB488-A944-4BF2-5B54-25074A041DF9}"/>
              </a:ext>
            </a:extLst>
          </p:cNvPr>
          <p:cNvSpPr txBox="1"/>
          <p:nvPr/>
        </p:nvSpPr>
        <p:spPr>
          <a:xfrm>
            <a:off x="689808" y="760692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977900" marR="0" lvl="0" indent="0" algn="just" defTabSz="1074738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marL="0"/>
            <a:r>
              <a:rPr lang="ar-MA" dirty="0"/>
              <a:t>من يركب جملة مفيدة من الكلمات التالية:</a:t>
            </a:r>
          </a:p>
          <a:p>
            <a:pPr marL="0"/>
            <a:r>
              <a:rPr lang="ar-MA" b="0" i="1" dirty="0"/>
              <a:t>يمنح  الأستاذ فرصة للمتعلمين للتفكير و العمل في ثنائيات</a:t>
            </a:r>
            <a:r>
              <a:rPr lang="ar-MA" dirty="0"/>
              <a:t>.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D5CFECE-ADFC-F91B-C955-72992759D7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71359"/>
            <a:ext cx="1896020" cy="1255885"/>
          </a:xfrm>
          <a:prstGeom prst="rect">
            <a:avLst/>
          </a:prstGeom>
        </p:spPr>
      </p:pic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7CB28CF7-D449-288E-6360-C3A5F47D1696}"/>
              </a:ext>
            </a:extLst>
          </p:cNvPr>
          <p:cNvSpPr/>
          <p:nvPr/>
        </p:nvSpPr>
        <p:spPr>
          <a:xfrm>
            <a:off x="2058525" y="3421502"/>
            <a:ext cx="9598945" cy="1217940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1" fontAlgn="base">
              <a:lnSpc>
                <a:spcPct val="107000"/>
              </a:lnSpc>
              <a:spcAft>
                <a:spcPts val="800"/>
              </a:spcAft>
            </a:pPr>
            <a:r>
              <a:rPr lang="ar-MA" sz="5400" b="1" dirty="0">
                <a:solidFill>
                  <a:srgbClr val="000000"/>
                </a:solidFill>
                <a:latin typeface="Times New Roman" panose="02020603050405020304" pitchFamily="18" charset="0"/>
                <a:cs typeface="Microsoft Uighur" panose="02000000000000000000" pitchFamily="2" charset="-78"/>
              </a:rPr>
              <a:t>نورَةُ - </a:t>
            </a:r>
            <a:r>
              <a:rPr lang="ar-MA" sz="5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Microsoft Uighur" panose="02000000000000000000" pitchFamily="2" charset="-78"/>
              </a:rPr>
              <a:t>ٱلْأَلْعَابَ</a:t>
            </a:r>
            <a:r>
              <a:rPr lang="ar-MA" sz="5400" b="1" dirty="0">
                <a:solidFill>
                  <a:srgbClr val="000000"/>
                </a:solidFill>
                <a:latin typeface="Times New Roman" panose="02020603050405020304" pitchFamily="18" charset="0"/>
                <a:cs typeface="Microsoft Uighur" panose="02000000000000000000" pitchFamily="2" charset="-78"/>
              </a:rPr>
              <a:t> - تُحِبُّ - </a:t>
            </a:r>
            <a:r>
              <a:rPr lang="ar-MA" sz="5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Microsoft Uighur" panose="02000000000000000000" pitchFamily="2" charset="-78"/>
              </a:rPr>
              <a:t>ٱلْإِلِكْتْرُونِيَّةَ</a:t>
            </a:r>
            <a:endParaRPr lang="es-ES" sz="5400" b="1" dirty="0">
              <a:solidFill>
                <a:srgbClr val="000000"/>
              </a:solidFill>
              <a:latin typeface="Times New Roman" panose="02020603050405020304" pitchFamily="18" charset="0"/>
              <a:cs typeface="Microsoft Uighur" panose="02000000000000000000" pitchFamily="2" charset="-78"/>
            </a:endParaRPr>
          </a:p>
        </p:txBody>
      </p:sp>
      <p:sp>
        <p:nvSpPr>
          <p:cNvPr id="11" name="Flèche : bas 10">
            <a:extLst>
              <a:ext uri="{FF2B5EF4-FFF2-40B4-BE49-F238E27FC236}">
                <a16:creationId xmlns:a16="http://schemas.microsoft.com/office/drawing/2014/main" id="{659324D9-215F-2BC3-B36F-1983779A7E16}"/>
              </a:ext>
            </a:extLst>
          </p:cNvPr>
          <p:cNvSpPr/>
          <p:nvPr/>
        </p:nvSpPr>
        <p:spPr>
          <a:xfrm>
            <a:off x="6195605" y="5316732"/>
            <a:ext cx="1324783" cy="1565563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878DD53E-37D1-1BE5-C8FB-78D491B97514}"/>
              </a:ext>
            </a:extLst>
          </p:cNvPr>
          <p:cNvSpPr/>
          <p:nvPr/>
        </p:nvSpPr>
        <p:spPr>
          <a:xfrm>
            <a:off x="2058525" y="7559586"/>
            <a:ext cx="9598945" cy="1217940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rtl="1" fontAlgn="base">
              <a:lnSpc>
                <a:spcPct val="107000"/>
              </a:lnSpc>
              <a:spcAft>
                <a:spcPts val="800"/>
              </a:spcAft>
              <a:defRPr/>
            </a:pPr>
            <a:r>
              <a:rPr kumimoji="0" lang="ar-MA" sz="5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............................................</a:t>
            </a:r>
            <a:endParaRPr kumimoji="0" lang="fr-MA" sz="5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75488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3FC4E-340E-50C5-9B4B-36FEDAE0E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A3B6A1-188F-584B-3105-81D74A576D26}"/>
              </a:ext>
            </a:extLst>
          </p:cNvPr>
          <p:cNvSpPr txBox="1"/>
          <p:nvPr/>
        </p:nvSpPr>
        <p:spPr>
          <a:xfrm>
            <a:off x="267245" y="103446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977900" marR="0" lvl="0" indent="0" algn="just" defTabSz="1074738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marL="0"/>
            <a:r>
              <a:rPr lang="ar-MA" dirty="0"/>
              <a:t>من يقرأ الجملة؟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28987E7-70A3-11E5-2928-5343BE273C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71359"/>
            <a:ext cx="1896020" cy="1255885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DAA0E64F-BF4B-E33B-1BE3-3515873CEFF9}"/>
              </a:ext>
            </a:extLst>
          </p:cNvPr>
          <p:cNvSpPr/>
          <p:nvPr/>
        </p:nvSpPr>
        <p:spPr>
          <a:xfrm>
            <a:off x="2058525" y="3421502"/>
            <a:ext cx="9598945" cy="1217940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1" fontAlgn="base">
              <a:lnSpc>
                <a:spcPct val="107000"/>
              </a:lnSpc>
              <a:spcAft>
                <a:spcPts val="800"/>
              </a:spcAft>
            </a:pPr>
            <a:r>
              <a:rPr lang="ar-MA" sz="5400" b="1" dirty="0">
                <a:solidFill>
                  <a:srgbClr val="000000"/>
                </a:solidFill>
                <a:latin typeface="Times New Roman" panose="02020603050405020304" pitchFamily="18" charset="0"/>
                <a:cs typeface="Microsoft Uighur" panose="02000000000000000000" pitchFamily="2" charset="-78"/>
              </a:rPr>
              <a:t>نورَةُ - </a:t>
            </a:r>
            <a:r>
              <a:rPr lang="ar-MA" sz="5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Microsoft Uighur" panose="02000000000000000000" pitchFamily="2" charset="-78"/>
              </a:rPr>
              <a:t>ٱلْأَلْعَابَ</a:t>
            </a:r>
            <a:r>
              <a:rPr lang="ar-MA" sz="5400" b="1" dirty="0">
                <a:solidFill>
                  <a:srgbClr val="000000"/>
                </a:solidFill>
                <a:latin typeface="Times New Roman" panose="02020603050405020304" pitchFamily="18" charset="0"/>
                <a:cs typeface="Microsoft Uighur" panose="02000000000000000000" pitchFamily="2" charset="-78"/>
              </a:rPr>
              <a:t> - تُحِبُّ - </a:t>
            </a:r>
            <a:r>
              <a:rPr lang="ar-MA" sz="5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Microsoft Uighur" panose="02000000000000000000" pitchFamily="2" charset="-78"/>
              </a:rPr>
              <a:t>ٱلْإِلِكْتْرُونِيَّةَ</a:t>
            </a:r>
            <a:endParaRPr lang="es-ES" sz="5400" b="1" dirty="0">
              <a:solidFill>
                <a:srgbClr val="000000"/>
              </a:solidFill>
              <a:latin typeface="Times New Roman" panose="02020603050405020304" pitchFamily="18" charset="0"/>
              <a:cs typeface="Microsoft Uighur" panose="02000000000000000000" pitchFamily="2" charset="-78"/>
            </a:endParaRPr>
          </a:p>
        </p:txBody>
      </p:sp>
      <p:sp>
        <p:nvSpPr>
          <p:cNvPr id="7" name="Flèche : bas 6">
            <a:extLst>
              <a:ext uri="{FF2B5EF4-FFF2-40B4-BE49-F238E27FC236}">
                <a16:creationId xmlns:a16="http://schemas.microsoft.com/office/drawing/2014/main" id="{E984A16D-21FA-0B23-386C-A5EF3920E677}"/>
              </a:ext>
            </a:extLst>
          </p:cNvPr>
          <p:cNvSpPr/>
          <p:nvPr/>
        </p:nvSpPr>
        <p:spPr>
          <a:xfrm>
            <a:off x="6195605" y="5316732"/>
            <a:ext cx="1324783" cy="1565563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30107B9E-1044-7257-ED4F-B80B54229002}"/>
              </a:ext>
            </a:extLst>
          </p:cNvPr>
          <p:cNvSpPr/>
          <p:nvPr/>
        </p:nvSpPr>
        <p:spPr>
          <a:xfrm>
            <a:off x="2058525" y="7559586"/>
            <a:ext cx="9598945" cy="1217940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rtl="1" fontAlgn="base">
              <a:lnSpc>
                <a:spcPct val="107000"/>
              </a:lnSpc>
              <a:spcAft>
                <a:spcPts val="800"/>
              </a:spcAft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تُحِبُّ نورَةُ </a:t>
            </a:r>
            <a:r>
              <a:rPr kumimoji="0" lang="ar-MA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ٱلْأَلْعَابَ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 </a:t>
            </a:r>
            <a:r>
              <a:rPr lang="ar-MA" sz="5400" b="1" dirty="0">
                <a:solidFill>
                  <a:srgbClr val="000000"/>
                </a:solidFill>
                <a:latin typeface="Times New Roman" panose="02020603050405020304" pitchFamily="18" charset="0"/>
                <a:cs typeface="Microsoft Uighur" panose="02000000000000000000" pitchFamily="2" charset="-78"/>
              </a:rPr>
              <a:t>ٱ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لْإِلِكْتْرُونِيَّةَ.</a:t>
            </a:r>
            <a:endParaRPr kumimoji="0" lang="fr-MA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31146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3CB427-B47A-1A09-FFE6-517BD14A8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4F10300-4511-310E-1FF8-9A07D00B4453}"/>
              </a:ext>
            </a:extLst>
          </p:cNvPr>
          <p:cNvSpPr txBox="1"/>
          <p:nvPr/>
        </p:nvSpPr>
        <p:spPr>
          <a:xfrm>
            <a:off x="267245" y="103446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977900" marR="0" lvl="0" indent="0" algn="just" defTabSz="1074738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marL="0"/>
            <a:r>
              <a:rPr lang="ar-MA" dirty="0"/>
              <a:t>قوموا بتركيب جملة مفيدة من الكلمات المبعثرة.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700765-F4E9-D0EC-0A38-2E1467C384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71359"/>
            <a:ext cx="1896020" cy="1255885"/>
          </a:xfrm>
          <a:prstGeom prst="rect">
            <a:avLst/>
          </a:prstGeom>
        </p:spPr>
      </p:pic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B2C3A715-503F-14DB-A2DD-2D2F570BE8F9}"/>
              </a:ext>
            </a:extLst>
          </p:cNvPr>
          <p:cNvSpPr/>
          <p:nvPr/>
        </p:nvSpPr>
        <p:spPr>
          <a:xfrm>
            <a:off x="2140758" y="2995520"/>
            <a:ext cx="9598945" cy="1217940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1" fontAlgn="base">
              <a:lnSpc>
                <a:spcPct val="107000"/>
              </a:lnSpc>
              <a:spcAft>
                <a:spcPts val="800"/>
              </a:spcAft>
            </a:pPr>
            <a:r>
              <a:rPr lang="ar-MA" sz="6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Microsoft Uighur" panose="02000000000000000000" pitchFamily="2" charset="-78"/>
              </a:rPr>
              <a:t>ٱلْجُمُهُورُ</a:t>
            </a:r>
            <a:r>
              <a:rPr lang="ar-MA" sz="6000" b="1" dirty="0">
                <a:solidFill>
                  <a:srgbClr val="000000"/>
                </a:solidFill>
                <a:latin typeface="Times New Roman" panose="02020603050405020304" pitchFamily="18" charset="0"/>
                <a:cs typeface="Microsoft Uighur" panose="02000000000000000000" pitchFamily="2" charset="-78"/>
              </a:rPr>
              <a:t> - بِحَرارَةٍ - يُصَفِّقُ </a:t>
            </a:r>
            <a:endParaRPr lang="es-ES" sz="6000" b="1" dirty="0">
              <a:solidFill>
                <a:srgbClr val="000000"/>
              </a:solidFill>
              <a:latin typeface="Times New Roman" panose="02020603050405020304" pitchFamily="18" charset="0"/>
              <a:cs typeface="Microsoft Uighur" panose="02000000000000000000" pitchFamily="2" charset="-78"/>
            </a:endParaRPr>
          </a:p>
        </p:txBody>
      </p:sp>
      <p:sp>
        <p:nvSpPr>
          <p:cNvPr id="8" name="Flèche : bas 7">
            <a:extLst>
              <a:ext uri="{FF2B5EF4-FFF2-40B4-BE49-F238E27FC236}">
                <a16:creationId xmlns:a16="http://schemas.microsoft.com/office/drawing/2014/main" id="{C768814F-06A5-9999-27C0-2003E5C77EA8}"/>
              </a:ext>
            </a:extLst>
          </p:cNvPr>
          <p:cNvSpPr/>
          <p:nvPr/>
        </p:nvSpPr>
        <p:spPr>
          <a:xfrm>
            <a:off x="6222869" y="4963079"/>
            <a:ext cx="1434722" cy="1565563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67C27B50-5BF1-F280-D7CF-920EE9DA41A1}"/>
              </a:ext>
            </a:extLst>
          </p:cNvPr>
          <p:cNvSpPr/>
          <p:nvPr/>
        </p:nvSpPr>
        <p:spPr>
          <a:xfrm>
            <a:off x="2140758" y="7193530"/>
            <a:ext cx="9598945" cy="1217940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rtl="1" fontAlgn="base">
              <a:lnSpc>
                <a:spcPct val="107000"/>
              </a:lnSpc>
              <a:spcAft>
                <a:spcPts val="800"/>
              </a:spcAft>
              <a:defRPr/>
            </a:pPr>
            <a:r>
              <a:rPr kumimoji="0" lang="ar-MA" sz="6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..........................................................</a:t>
            </a:r>
            <a:endParaRPr kumimoji="0" lang="fr-MA" sz="4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436852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84B523-27FA-A919-9114-CCB38C1BA8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D3A3539-61BE-E8EE-AB39-19D4F2F3163F}"/>
              </a:ext>
            </a:extLst>
          </p:cNvPr>
          <p:cNvSpPr txBox="1"/>
          <p:nvPr/>
        </p:nvSpPr>
        <p:spPr>
          <a:xfrm>
            <a:off x="364226" y="869789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977900" marR="0" lvl="0" indent="0" algn="just" defTabSz="1074738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marL="0"/>
            <a:r>
              <a:rPr lang="ar-MA" dirty="0"/>
              <a:t>من يقرأ الجملة.</a:t>
            </a:r>
            <a:endParaRPr lang="fr-FR" dirty="0"/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FE3522A4-A130-E217-F7C9-0A7289973853}"/>
              </a:ext>
            </a:extLst>
          </p:cNvPr>
          <p:cNvSpPr/>
          <p:nvPr/>
        </p:nvSpPr>
        <p:spPr>
          <a:xfrm>
            <a:off x="2140758" y="2995520"/>
            <a:ext cx="9598945" cy="1217940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1" fontAlgn="base">
              <a:lnSpc>
                <a:spcPct val="107000"/>
              </a:lnSpc>
              <a:spcAft>
                <a:spcPts val="800"/>
              </a:spcAft>
            </a:pPr>
            <a:r>
              <a:rPr lang="ar-MA" sz="6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Microsoft Uighur" panose="02000000000000000000" pitchFamily="2" charset="-78"/>
              </a:rPr>
              <a:t>ٱلْجُمُهُورُ</a:t>
            </a:r>
            <a:r>
              <a:rPr lang="ar-MA" sz="6000" b="1" dirty="0">
                <a:solidFill>
                  <a:srgbClr val="000000"/>
                </a:solidFill>
                <a:latin typeface="Times New Roman" panose="02020603050405020304" pitchFamily="18" charset="0"/>
                <a:cs typeface="Microsoft Uighur" panose="02000000000000000000" pitchFamily="2" charset="-78"/>
              </a:rPr>
              <a:t> - بِحَرارَةٍ - يُصَفِّقُ </a:t>
            </a:r>
            <a:endParaRPr lang="es-ES" sz="6000" b="1" dirty="0">
              <a:solidFill>
                <a:srgbClr val="000000"/>
              </a:solidFill>
              <a:latin typeface="Times New Roman" panose="02020603050405020304" pitchFamily="18" charset="0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B7C77BC7-C908-6C90-5EBA-27B5181D39D9}"/>
              </a:ext>
            </a:extLst>
          </p:cNvPr>
          <p:cNvSpPr/>
          <p:nvPr/>
        </p:nvSpPr>
        <p:spPr>
          <a:xfrm>
            <a:off x="6222869" y="4963079"/>
            <a:ext cx="1434722" cy="1565563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D2CB4D4-0E77-238C-66A5-859F6ED167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71359"/>
            <a:ext cx="1896020" cy="1255885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D30B4915-933B-90F9-948E-02CD380A8CF6}"/>
              </a:ext>
            </a:extLst>
          </p:cNvPr>
          <p:cNvSpPr/>
          <p:nvPr/>
        </p:nvSpPr>
        <p:spPr>
          <a:xfrm>
            <a:off x="2140758" y="7193530"/>
            <a:ext cx="9598945" cy="1217940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rtl="1" fontAlgn="base">
              <a:lnSpc>
                <a:spcPct val="107000"/>
              </a:lnSpc>
              <a:spcAft>
                <a:spcPts val="800"/>
              </a:spcAft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يُصَفِّقُ </a:t>
            </a:r>
            <a:r>
              <a:rPr lang="ar-MA" sz="6000" b="1" dirty="0">
                <a:solidFill>
                  <a:srgbClr val="000000"/>
                </a:solidFill>
                <a:latin typeface="Times New Roman" panose="02020603050405020304" pitchFamily="18" charset="0"/>
                <a:cs typeface="Microsoft Uighur" panose="02000000000000000000" pitchFamily="2" charset="-78"/>
              </a:rPr>
              <a:t>ٱ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لْجُمُهُورُ بِحَرارَةٍ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4067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605F37-B703-48B0-7A9C-D9B50C5B6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6B05786-F8DC-A4AC-D7B3-05C1E847C42B}"/>
              </a:ext>
            </a:extLst>
          </p:cNvPr>
          <p:cNvSpPr txBox="1"/>
          <p:nvPr/>
        </p:nvSpPr>
        <p:spPr>
          <a:xfrm>
            <a:off x="295440" y="742435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977900" marR="0" lvl="0" indent="0" algn="just" defTabSz="1074738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marL="0"/>
            <a:r>
              <a:rPr lang="ar-MA" dirty="0"/>
              <a:t>من يقرأ الجمل التي ركبناها.</a:t>
            </a:r>
          </a:p>
          <a:p>
            <a:pPr marL="0"/>
            <a:r>
              <a:rPr lang="ar-MA" b="0" i="1" dirty="0"/>
              <a:t>يتناوب المتعلمون على قراءة الجمل.</a:t>
            </a:r>
            <a:endParaRPr lang="fr-FR" b="0" i="1" dirty="0"/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F17D28E-AA90-35C0-C802-2212467EE835}"/>
              </a:ext>
            </a:extLst>
          </p:cNvPr>
          <p:cNvSpPr/>
          <p:nvPr/>
        </p:nvSpPr>
        <p:spPr>
          <a:xfrm>
            <a:off x="1959125" y="7717824"/>
            <a:ext cx="9598944" cy="1217940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rtl="1" fontAlgn="base">
              <a:lnSpc>
                <a:spcPct val="107000"/>
              </a:lnSpc>
              <a:spcAft>
                <a:spcPts val="800"/>
              </a:spcAft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يَسْتَمْتِع أَشْرَفُ ب</a:t>
            </a:r>
            <a:r>
              <a:rPr lang="ar-MA" sz="6000" b="1" dirty="0">
                <a:solidFill>
                  <a:srgbClr val="000000"/>
                </a:solidFill>
                <a:latin typeface="Times New Roman" panose="02020603050405020304" pitchFamily="18" charset="0"/>
                <a:cs typeface="Microsoft Uighur" panose="02000000000000000000" pitchFamily="2" charset="-78"/>
              </a:rPr>
              <a:t>ٱ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لصَّيْدِ.</a:t>
            </a:r>
            <a:endParaRPr kumimoji="0" lang="fr-MA" sz="7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3AF54569-2E28-9C0F-9C1F-E2AF58FFFCF1}"/>
              </a:ext>
            </a:extLst>
          </p:cNvPr>
          <p:cNvSpPr/>
          <p:nvPr/>
        </p:nvSpPr>
        <p:spPr>
          <a:xfrm>
            <a:off x="1959125" y="5218167"/>
            <a:ext cx="9598945" cy="1217940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rtl="1" fontAlgn="base">
              <a:lnSpc>
                <a:spcPct val="107000"/>
              </a:lnSpc>
              <a:spcAft>
                <a:spcPts val="800"/>
              </a:spcAft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تُحِبُّ نورَةُ </a:t>
            </a:r>
            <a:r>
              <a:rPr kumimoji="0" lang="ar-MA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ٱلْأَلْعَابَ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 </a:t>
            </a:r>
            <a:r>
              <a:rPr lang="ar-MA" sz="5400" b="1" dirty="0">
                <a:solidFill>
                  <a:srgbClr val="000000"/>
                </a:solidFill>
                <a:latin typeface="Times New Roman" panose="02020603050405020304" pitchFamily="18" charset="0"/>
                <a:cs typeface="Microsoft Uighur" panose="02000000000000000000" pitchFamily="2" charset="-78"/>
              </a:rPr>
              <a:t>ٱ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لْإِلِكْتْرُونِيَّةَ.</a:t>
            </a:r>
            <a:endParaRPr kumimoji="0" lang="fr-MA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C699970-39B1-31E2-9707-36D64E0B69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0" y="490446"/>
            <a:ext cx="1633870" cy="1426588"/>
          </a:xfrm>
          <a:prstGeom prst="rect">
            <a:avLst/>
          </a:prstGeom>
        </p:spPr>
      </p:pic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0A57240-67ED-378D-0A58-FB7DC5BA4A18}"/>
              </a:ext>
            </a:extLst>
          </p:cNvPr>
          <p:cNvSpPr/>
          <p:nvPr/>
        </p:nvSpPr>
        <p:spPr>
          <a:xfrm>
            <a:off x="1959126" y="2718510"/>
            <a:ext cx="9598945" cy="1217940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rtl="1" fontAlgn="base">
              <a:lnSpc>
                <a:spcPct val="107000"/>
              </a:lnSpc>
              <a:spcAft>
                <a:spcPts val="800"/>
              </a:spcAft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يُصَفِّقُ </a:t>
            </a:r>
            <a:r>
              <a:rPr lang="ar-MA" sz="6000" b="1" dirty="0">
                <a:solidFill>
                  <a:srgbClr val="000000"/>
                </a:solidFill>
                <a:latin typeface="Times New Roman" panose="02020603050405020304" pitchFamily="18" charset="0"/>
                <a:cs typeface="Microsoft Uighur" panose="02000000000000000000" pitchFamily="2" charset="-78"/>
              </a:rPr>
              <a:t>ٱ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لْجُمُهُورُ بِحَرارَةٍ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404450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416937-78F8-45F1-77A4-5D8A2C3EE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566F6D0-3106-30BF-4036-6D1ABDAC8972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977900" marR="0" lvl="0" indent="0" algn="just" defTabSz="1074738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marL="0"/>
            <a:r>
              <a:rPr lang="ar-MA" dirty="0"/>
              <a:t>اِنتبهوا سأقرأ الفقرة.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26D9541-5A90-C59D-5E7A-B9AFF390CE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pic>
        <p:nvPicPr>
          <p:cNvPr id="6" name="Image 5" descr="Une image contenant texte, lettre, Police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75DE2BC1-BB8E-EA8F-2F58-B4FFC24838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25" t="37670" r="10295" b="38684"/>
          <a:stretch>
            <a:fillRect/>
          </a:stretch>
        </p:blipFill>
        <p:spPr>
          <a:xfrm>
            <a:off x="405792" y="2521533"/>
            <a:ext cx="12904416" cy="714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4893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128BD9-F984-AF91-7F6B-006C151C0E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D61BEFD-C227-72CC-0100-4E6A2C33E825}"/>
              </a:ext>
            </a:extLst>
          </p:cNvPr>
          <p:cNvSpPr txBox="1"/>
          <p:nvPr/>
        </p:nvSpPr>
        <p:spPr>
          <a:xfrm>
            <a:off x="215839" y="107773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977900" marR="0" lvl="0" indent="0" algn="just" defTabSz="1074738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marL="0"/>
            <a:r>
              <a:rPr lang="ar-MA" b="0" i="1" dirty="0"/>
              <a:t>يطرح الأستاذ الأسئلة التالية:</a:t>
            </a:r>
            <a:endParaRPr lang="fr-FR" b="0" i="1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BC7CE04-A426-A7C1-7955-5391EFE793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C142348-7A64-B24E-6430-9D55943B91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3425307"/>
              </p:ext>
            </p:extLst>
          </p:nvPr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كانَتْ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هَلِ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عَلاماتِ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ٱلتَّرْقيمِ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تُريدونَ أَنْ أُعيدَ </a:t>
                      </a:r>
                      <a:r>
                        <a:rPr lang="ar-MA" sz="4000" b="1" kern="100" dirty="0" err="1">
                          <a:solidFill>
                            <a:srgbClr val="000000"/>
                          </a:solidFill>
                          <a:effectLst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ٱ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لْقِراءَةَ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440193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ACE68B-B7BE-AA11-CCD7-99BD856DE3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DDCFD71-B4B6-679A-6221-12628867F2F5}"/>
              </a:ext>
            </a:extLst>
          </p:cNvPr>
          <p:cNvSpPr txBox="1"/>
          <p:nvPr/>
        </p:nvSpPr>
        <p:spPr>
          <a:xfrm>
            <a:off x="839298" y="507903"/>
            <a:ext cx="1233638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977900" marR="0" lvl="0" indent="0" algn="just" defTabSz="1074738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 من يقرأ؟ </a:t>
            </a:r>
          </a:p>
          <a:p>
            <a:r>
              <a:rPr lang="ar-MA" b="0" i="1" dirty="0"/>
              <a:t>يتناوب المتعلمون على القراءة مع الحرص على الدقة والطلاقة.</a:t>
            </a:r>
          </a:p>
          <a:p>
            <a:r>
              <a:rPr lang="ar-MA" b="0" i="1" dirty="0"/>
              <a:t>يطرح الأستاذ نفس الأسئلة حول جودة القراءة بعد كل قراءة فردية.</a:t>
            </a:r>
            <a:endParaRPr lang="fr-FR" b="0" i="1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8BB57CE-1749-7048-ABA9-2197C1C153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pic>
        <p:nvPicPr>
          <p:cNvPr id="6" name="Image 5" descr="Une image contenant texte, lettre, Police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7E4CB451-0DB5-556B-AA07-FC8E231773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25" t="37670" r="10295" b="38684"/>
          <a:stretch>
            <a:fillRect/>
          </a:stretch>
        </p:blipFill>
        <p:spPr>
          <a:xfrm>
            <a:off x="405792" y="2521533"/>
            <a:ext cx="12904416" cy="714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43736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211AE5-4B0B-821B-FFC5-1FFF515456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FFA7789-2EFE-2CB3-B914-6F518EAF5CDF}"/>
              </a:ext>
            </a:extLst>
          </p:cNvPr>
          <p:cNvSpPr txBox="1"/>
          <p:nvPr/>
        </p:nvSpPr>
        <p:spPr>
          <a:xfrm>
            <a:off x="1551717" y="821495"/>
            <a:ext cx="1122217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977900" marR="0" lvl="0" indent="0" algn="just" defTabSz="1074738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marL="108000" algn="r"/>
            <a:r>
              <a:rPr lang="ar-MA" dirty="0"/>
              <a:t>خذوا الكراسة ص </a:t>
            </a:r>
            <a:r>
              <a:rPr lang="fr-FR" dirty="0"/>
              <a:t> 24  </a:t>
            </a:r>
            <a:r>
              <a:rPr lang="ar-MA" dirty="0"/>
              <a:t>النشاط 1 ، قوموا بترتيب الكلمات للحصول على جمل مفيدة واكتبوها على الكراسة.</a:t>
            </a:r>
          </a:p>
          <a:p>
            <a:pPr marL="108000" algn="r"/>
            <a:r>
              <a:rPr lang="ar-MA" b="0" i="1" dirty="0"/>
              <a:t>يتجول الأستاذ بين الصفوف.</a:t>
            </a:r>
            <a:endParaRPr lang="fr-FR" b="0" i="1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29D1ACF-686C-CCAC-1348-C651FAE7FE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 descr="Une image contenant texte, lettre, Police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34B8DDCD-B2DA-403C-A072-C3A7BE37D5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2" t="16033" r="11815" b="67095"/>
          <a:stretch>
            <a:fillRect/>
          </a:stretch>
        </p:blipFill>
        <p:spPr>
          <a:xfrm>
            <a:off x="235524" y="4059382"/>
            <a:ext cx="13229855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76849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866F89-96E5-08C5-052D-BBA6A01A7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DDBFE03-47D8-5983-0A99-1B783FE189E5}"/>
              </a:ext>
            </a:extLst>
          </p:cNvPr>
          <p:cNvSpPr txBox="1"/>
          <p:nvPr/>
        </p:nvSpPr>
        <p:spPr>
          <a:xfrm>
            <a:off x="271257" y="861792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108000" marR="0" lvl="0" indent="0" algn="r" defTabSz="1074738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صححوا.</a:t>
            </a:r>
          </a:p>
          <a:p>
            <a:r>
              <a:rPr lang="ar-MA" b="0" i="1" dirty="0"/>
              <a:t>تقبل كل  الصيغ الصحيحة.</a:t>
            </a:r>
            <a:endParaRPr lang="fr-FR" b="0" i="1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462914-9C15-4198-EED3-CDE6F8A72A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7BD6E47A-2588-7D36-A5E7-56B9DC2053D5}"/>
              </a:ext>
            </a:extLst>
          </p:cNvPr>
          <p:cNvGrpSpPr/>
          <p:nvPr/>
        </p:nvGrpSpPr>
        <p:grpSpPr>
          <a:xfrm>
            <a:off x="235524" y="4059382"/>
            <a:ext cx="13229855" cy="3657600"/>
            <a:chOff x="235524" y="4059382"/>
            <a:chExt cx="13229855" cy="3657600"/>
          </a:xfrm>
        </p:grpSpPr>
        <p:pic>
          <p:nvPicPr>
            <p:cNvPr id="5" name="Image 4" descr="Une image contenant texte, lettre, Police, écriture manuscrite&#10;&#10;Le contenu généré par l’IA peut être incorrect.">
              <a:extLst>
                <a:ext uri="{FF2B5EF4-FFF2-40B4-BE49-F238E27FC236}">
                  <a16:creationId xmlns:a16="http://schemas.microsoft.com/office/drawing/2014/main" id="{3CEFF457-0798-E0BA-D9D4-F63697589D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92" t="16033" r="11815" b="67095"/>
            <a:stretch>
              <a:fillRect/>
            </a:stretch>
          </p:blipFill>
          <p:spPr>
            <a:xfrm>
              <a:off x="235524" y="4059382"/>
              <a:ext cx="13229855" cy="3657600"/>
            </a:xfrm>
            <a:prstGeom prst="rect">
              <a:avLst/>
            </a:prstGeom>
          </p:spPr>
        </p:pic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D08269CF-EE2F-1F07-0E30-32028778A651}"/>
                </a:ext>
              </a:extLst>
            </p:cNvPr>
            <p:cNvSpPr/>
            <p:nvPr/>
          </p:nvSpPr>
          <p:spPr>
            <a:xfrm>
              <a:off x="486991" y="4972440"/>
              <a:ext cx="6363460" cy="762443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4400" b="1" dirty="0">
                  <a:solidFill>
                    <a:srgbClr val="10147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كانَ الْوَلَدُ مُسْتَمْتِعاً أَثْناءَ الْقِراءةِ</a:t>
              </a:r>
              <a:endParaRPr lang="es-ES" sz="4400" b="1" dirty="0">
                <a:solidFill>
                  <a:srgbClr val="10147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6AB3FF51-A03D-CAA4-095E-5B892D84DEFF}"/>
                </a:ext>
              </a:extLst>
            </p:cNvPr>
            <p:cNvSpPr/>
            <p:nvPr/>
          </p:nvSpPr>
          <p:spPr>
            <a:xfrm>
              <a:off x="271257" y="6040012"/>
              <a:ext cx="6363460" cy="626691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4400" b="1" dirty="0">
                  <a:solidFill>
                    <a:srgbClr val="10147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أَصْبَحَتِ الطِّفْلَةُ نَشيطَةً بَعْدَ النَّوْمِ</a:t>
              </a:r>
              <a:r>
                <a:rPr lang="ar-MA" sz="4400" dirty="0">
                  <a:solidFill>
                    <a:srgbClr val="10147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  <a:endParaRPr lang="es-ES" sz="4400" dirty="0">
                <a:solidFill>
                  <a:srgbClr val="10147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9DFBDAB0-53FD-0396-B6FB-8EBFD51F2AAA}"/>
                </a:ext>
              </a:extLst>
            </p:cNvPr>
            <p:cNvSpPr/>
            <p:nvPr/>
          </p:nvSpPr>
          <p:spPr>
            <a:xfrm>
              <a:off x="271257" y="6971832"/>
              <a:ext cx="6363460" cy="578896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4400" b="1" dirty="0">
                  <a:solidFill>
                    <a:srgbClr val="10147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أَصْبَحَ الطِّفْلُ عاجِزاً عَنِ الْمَشْيِ بَعْدَ الْحادِثِ.</a:t>
              </a:r>
              <a:endParaRPr lang="es-ES" sz="4400" b="1" dirty="0">
                <a:solidFill>
                  <a:srgbClr val="10147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015053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C93BAD-6636-4568-AAD4-2EDE000E78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6E0501E-2EEF-A76B-5505-F9749BD280FC}"/>
              </a:ext>
            </a:extLst>
          </p:cNvPr>
          <p:cNvSpPr txBox="1"/>
          <p:nvPr/>
        </p:nvSpPr>
        <p:spPr>
          <a:xfrm>
            <a:off x="271257" y="861792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108000" marR="0" lvl="0" indent="0" algn="r" defTabSz="1074738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من يقرأ الجمل؟</a:t>
            </a:r>
          </a:p>
          <a:p>
            <a:r>
              <a:rPr lang="ar-MA" b="0" i="1" dirty="0"/>
              <a:t> يتناوب المتعلمون على قراءة الجمل</a:t>
            </a:r>
            <a:endParaRPr lang="fr-FR" b="0" i="1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740BCDC-CAE1-ECA4-31A3-4F4F25CC7E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F61AF2-7E1B-6919-5CE8-314389F54BB1}"/>
              </a:ext>
            </a:extLst>
          </p:cNvPr>
          <p:cNvGrpSpPr/>
          <p:nvPr/>
        </p:nvGrpSpPr>
        <p:grpSpPr>
          <a:xfrm>
            <a:off x="235524" y="4059382"/>
            <a:ext cx="13229855" cy="3657600"/>
            <a:chOff x="235524" y="4059382"/>
            <a:chExt cx="13229855" cy="3657600"/>
          </a:xfrm>
        </p:grpSpPr>
        <p:pic>
          <p:nvPicPr>
            <p:cNvPr id="6" name="Image 5" descr="Une image contenant texte, lettre, Police, écriture manuscrite&#10;&#10;Le contenu généré par l’IA peut être incorrect.">
              <a:extLst>
                <a:ext uri="{FF2B5EF4-FFF2-40B4-BE49-F238E27FC236}">
                  <a16:creationId xmlns:a16="http://schemas.microsoft.com/office/drawing/2014/main" id="{AE1FF99D-58C2-6153-E302-465CAA65A6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92" t="16033" r="11815" b="67095"/>
            <a:stretch>
              <a:fillRect/>
            </a:stretch>
          </p:blipFill>
          <p:spPr>
            <a:xfrm>
              <a:off x="235524" y="4059382"/>
              <a:ext cx="13229855" cy="3657600"/>
            </a:xfrm>
            <a:prstGeom prst="rect">
              <a:avLst/>
            </a:prstGeom>
          </p:spPr>
        </p:pic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5D0A5FC-EE23-86C7-5CDC-E8A1A3B30D67}"/>
                </a:ext>
              </a:extLst>
            </p:cNvPr>
            <p:cNvSpPr/>
            <p:nvPr/>
          </p:nvSpPr>
          <p:spPr>
            <a:xfrm>
              <a:off x="486991" y="4972440"/>
              <a:ext cx="6363460" cy="762443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4400" b="1" dirty="0">
                  <a:solidFill>
                    <a:srgbClr val="10147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كانَ الْوَلَدُ مُسْتَمْتِعاً أَثْناءَ الْقِراءةِ</a:t>
              </a:r>
              <a:endParaRPr lang="es-ES" sz="4400" b="1" dirty="0">
                <a:solidFill>
                  <a:srgbClr val="10147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5494CB6E-A9EF-0CC5-C926-A8C52B01305D}"/>
                </a:ext>
              </a:extLst>
            </p:cNvPr>
            <p:cNvSpPr/>
            <p:nvPr/>
          </p:nvSpPr>
          <p:spPr>
            <a:xfrm>
              <a:off x="271257" y="6040012"/>
              <a:ext cx="6363460" cy="626691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4400" b="1" dirty="0">
                  <a:solidFill>
                    <a:srgbClr val="10147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أَصْبَحَتِ الطِّفْلَةُ نَشيطَةً بَعْدَ النَّوْمِ</a:t>
              </a:r>
              <a:r>
                <a:rPr lang="ar-MA" sz="4400" dirty="0">
                  <a:solidFill>
                    <a:srgbClr val="10147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  <a:endParaRPr lang="es-ES" sz="4400" dirty="0">
                <a:solidFill>
                  <a:srgbClr val="10147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858E8A69-C93B-8C58-C599-FE9CDDEFBCC6}"/>
                </a:ext>
              </a:extLst>
            </p:cNvPr>
            <p:cNvSpPr/>
            <p:nvPr/>
          </p:nvSpPr>
          <p:spPr>
            <a:xfrm>
              <a:off x="271257" y="6971832"/>
              <a:ext cx="6363460" cy="578896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4400" b="1" dirty="0">
                  <a:solidFill>
                    <a:srgbClr val="10147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أَصْبَحَ الطِّفْلُ عاجِزاً عَنِ الْمَشْيِ بَعْدَ الْحادِثِ.</a:t>
              </a:r>
              <a:endParaRPr lang="es-ES" sz="4400" b="1" dirty="0">
                <a:solidFill>
                  <a:srgbClr val="10147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33715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4F6D5CF-5F7B-F885-FC8F-F3FCAB4DC7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24172" y="2771298"/>
            <a:ext cx="2126561" cy="2669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5F6FE-B30C-E8FA-5D8D-E86AF58BF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4F2E7B4-5B74-02D7-589D-E18C44AEB381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108000" marR="0" lvl="0" indent="0" algn="r" defTabSz="1074738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خذوا الكراسة ص</a:t>
            </a:r>
            <a:r>
              <a:rPr lang="fr-FR" dirty="0"/>
              <a:t>24 </a:t>
            </a:r>
            <a:r>
              <a:rPr lang="ar-MA" dirty="0"/>
              <a:t> النشاط 2، كل متعلم يقرأ لزميله قراءة هامسة. (أصحح لزميلي.)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DFE0C7B-51C0-B69A-F103-84147EFE12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 descr="Une image contenant texte, lettre, Police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562936B0-BFFD-05A7-2F94-185650F12C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25" t="37670" r="10295" b="38684"/>
          <a:stretch>
            <a:fillRect/>
          </a:stretch>
        </p:blipFill>
        <p:spPr>
          <a:xfrm>
            <a:off x="405792" y="2521533"/>
            <a:ext cx="12904416" cy="714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00193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35F79D-ACE0-AF17-13B9-F90B75ACD2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3C5A957-757E-7745-9E43-3F421725B699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108000" marR="0" lvl="0" indent="0" algn="r" defTabSz="1074738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الآن سأعين من يقرأ قراءة جهرية، تابعوا بأصبعكم، لإبداء رأيكم في قراءة زميلكم.</a:t>
            </a: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129CFD3-DB70-C809-95B6-A82C64EE57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 descr="Une image contenant texte, lettre, Police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C4A13384-A2F7-7953-B04E-19BD4C6AA2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25" t="37670" r="10295" b="38684"/>
          <a:stretch>
            <a:fillRect/>
          </a:stretch>
        </p:blipFill>
        <p:spPr>
          <a:xfrm>
            <a:off x="405792" y="2521533"/>
            <a:ext cx="12904416" cy="714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28007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09637-2CED-07CD-0EF7-EF80022BDA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DD83BB0-76B3-F680-896E-B27D1DA87B8C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108000" marR="0" lvl="0" indent="0" algn="r" defTabSz="1074738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b="0" i="1" dirty="0"/>
              <a:t>يطرح القارئ الأسئلة التالية.</a:t>
            </a:r>
            <a:endParaRPr lang="fr-FR" b="0" i="1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8147135-F6C5-8A55-EA1D-B937F4A982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13C8954-3E20-48CE-6130-804E5C8641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3425307"/>
              </p:ext>
            </p:extLst>
          </p:nvPr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كانَتْ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هَلِ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عَلاماتِ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ٱلتَّرْقيمِ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تُريدونَ أَنْ أُعيدَ </a:t>
                      </a:r>
                      <a:r>
                        <a:rPr lang="ar-MA" sz="4000" b="1" kern="100" dirty="0" err="1">
                          <a:solidFill>
                            <a:srgbClr val="000000"/>
                          </a:solidFill>
                          <a:effectLst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ٱ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لْقِراءَةَ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246994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6805BF-01EF-0B43-67EC-814FDDE05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EFCD5B-C41D-B543-E89B-E6335C398651}"/>
              </a:ext>
            </a:extLst>
          </p:cNvPr>
          <p:cNvSpPr txBox="1"/>
          <p:nvPr/>
        </p:nvSpPr>
        <p:spPr>
          <a:xfrm>
            <a:off x="344175" y="748112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108000" marR="0" lvl="0" indent="0" algn="r" defTabSz="1074738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اشتغلوا في ثنائيات للإجابة عن أسئلة الفهم باستعمال استراتيجية الكلمات المفاتيح.</a:t>
            </a:r>
          </a:p>
          <a:p>
            <a:r>
              <a:rPr lang="ar-MA" b="0" i="1" dirty="0"/>
              <a:t>يمنح الأستاذ مهلة للتفكير للمتعلمين.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D4AD19E-8056-702F-2CBB-21807A3FF3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 descr="Une image contenant texte, lettre, Police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18F08D2D-F02D-0162-D2CE-368830AB79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11" t="37670" r="10295" b="38684"/>
          <a:stretch>
            <a:fillRect/>
          </a:stretch>
        </p:blipFill>
        <p:spPr>
          <a:xfrm>
            <a:off x="238014" y="3893127"/>
            <a:ext cx="13239971" cy="4877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30027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8CBCB-DBA7-7067-5615-92AAF39B05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CDE2B2C-42BE-4A09-8B9C-099D4F1DD4F8}"/>
              </a:ext>
            </a:extLst>
          </p:cNvPr>
          <p:cNvSpPr txBox="1"/>
          <p:nvPr/>
        </p:nvSpPr>
        <p:spPr>
          <a:xfrm>
            <a:off x="271257" y="98490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108000" marR="0" lvl="0" indent="0" algn="r" defTabSz="1074738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b="0" i="1" dirty="0"/>
              <a:t>ينتدب الأستاذ  بعض الثنائيات: أحدهم يطرح السؤال و الآخر يجيب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9F04E80-9C49-E16C-A513-4410B45400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 descr="Une image contenant texte, lettre, Police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8793E819-8524-5DEF-A3AA-27BD23B18F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11" t="37670" r="10295" b="38684"/>
          <a:stretch>
            <a:fillRect/>
          </a:stretch>
        </p:blipFill>
        <p:spPr>
          <a:xfrm>
            <a:off x="238014" y="3893127"/>
            <a:ext cx="13239971" cy="4877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25856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609BB4-35CB-2DC3-6E40-D1F5D8A9E2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4A2BB77-CB6C-9844-A9FF-0108C95A48F7}"/>
              </a:ext>
            </a:extLst>
          </p:cNvPr>
          <p:cNvSpPr txBox="1"/>
          <p:nvPr/>
        </p:nvSpPr>
        <p:spPr>
          <a:xfrm>
            <a:off x="464127" y="866553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108000" marR="0" lvl="0" indent="0" algn="r" defTabSz="1074738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خذوا الفقرة الثانية في النشاط 2، كل متعلم يقرأ لزميله قراءة هامسة. (أصحح لزميلي.)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8468ADA-41E9-22DB-AEBC-E2E011E9B9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 descr="Une image contenant texte, lettre, Police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A564CB8A-C7B3-83E8-F0E5-C703ED3853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66" t="61213" r="10354" b="12431"/>
          <a:stretch>
            <a:fillRect/>
          </a:stretch>
        </p:blipFill>
        <p:spPr>
          <a:xfrm>
            <a:off x="615053" y="2309685"/>
            <a:ext cx="12485893" cy="7707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90955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01E49-3291-065E-0D13-02BCA63708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B943BEE-DBAE-E534-0259-7005EF521C4C}"/>
              </a:ext>
            </a:extLst>
          </p:cNvPr>
          <p:cNvSpPr txBox="1"/>
          <p:nvPr/>
        </p:nvSpPr>
        <p:spPr>
          <a:xfrm>
            <a:off x="464127" y="964094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108000" marR="0" lvl="0" indent="0" algn="r" defTabSz="1074738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الآن سأعين من يقرأ قراءة جهرية، تابعوا بأصبعكم، لإبداء رأيكم في قراءة زميلكم.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8E03C22-491C-88C5-0C7F-F3393DB5A3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6" name="Image 5" descr="Une image contenant texte, lettre, Police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5EEB1E64-D271-39FF-22FC-4559D630B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66" t="61213" r="10354" b="12431"/>
          <a:stretch>
            <a:fillRect/>
          </a:stretch>
        </p:blipFill>
        <p:spPr>
          <a:xfrm>
            <a:off x="615053" y="2309685"/>
            <a:ext cx="12485893" cy="7707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87053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D8F162-A828-645A-C68D-0DEA80D3A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E41AB94-BB35-F55E-C54D-06C71A6C9E5F}"/>
              </a:ext>
            </a:extLst>
          </p:cNvPr>
          <p:cNvSpPr txBox="1"/>
          <p:nvPr/>
        </p:nvSpPr>
        <p:spPr>
          <a:xfrm>
            <a:off x="344175" y="909908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108000" marR="0" lvl="0" indent="0" algn="r" defTabSz="1074738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اشتغلوا في ثنائيات للإجابة عن أسئلة الفهم باستعمال استراتيجية الكلمات المفاتيح.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7946F50-8814-228E-5ED8-33E3B2EBE6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 descr="Une image contenant texte, lettre, Police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BA0D0C9D-ADC5-17E4-3781-695EE9F8D7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1" t="61043" r="10125" b="12372"/>
          <a:stretch>
            <a:fillRect/>
          </a:stretch>
        </p:blipFill>
        <p:spPr>
          <a:xfrm>
            <a:off x="238014" y="3560617"/>
            <a:ext cx="13239971" cy="5483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01612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56DD24-1855-A362-7A9B-DFD647C19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D02BF0F-48DB-AF7E-1886-72DDB21A6562}"/>
              </a:ext>
            </a:extLst>
          </p:cNvPr>
          <p:cNvSpPr txBox="1"/>
          <p:nvPr/>
        </p:nvSpPr>
        <p:spPr>
          <a:xfrm>
            <a:off x="530305" y="916435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108000" marR="0" lvl="0" indent="0" algn="r" defTabSz="1074738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b="0" i="1" dirty="0"/>
              <a:t>ينتدب بعض الثنائيات: أحدهم يطرح السؤال و الآخر يجيب.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98B478E-9B9A-C8E9-CA94-7808DD28E9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6" name="Image 5" descr="Une image contenant texte, lettre, Police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5415CD0D-BC5B-83BD-50CA-5F8D87A85B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1" t="61043" r="10125" b="12372"/>
          <a:stretch>
            <a:fillRect/>
          </a:stretch>
        </p:blipFill>
        <p:spPr>
          <a:xfrm>
            <a:off x="238014" y="3560617"/>
            <a:ext cx="13239971" cy="5483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35225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491501" y="839410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108000" marR="0" lvl="0" indent="0" algn="r" defTabSz="1074738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 الآن، ستنجزون النشاط رقم 3 الصفحة  24، انقلوا الفقرة 1 على الدفاتر. </a:t>
            </a:r>
            <a:endParaRPr lang="fr-FR" dirty="0"/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CCF6DB-8998-787B-E269-F4AC61E1654C}"/>
              </a:ext>
            </a:extLst>
          </p:cNvPr>
          <p:cNvSpPr/>
          <p:nvPr/>
        </p:nvSpPr>
        <p:spPr>
          <a:xfrm>
            <a:off x="1176345" y="2346987"/>
            <a:ext cx="11363312" cy="81184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نقل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374C083-DAF1-1B45-C8E8-E24DDF8E89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01" y="578022"/>
            <a:ext cx="1455395" cy="1487714"/>
          </a:xfrm>
          <a:prstGeom prst="rect">
            <a:avLst/>
          </a:prstGeom>
        </p:spPr>
      </p:pic>
      <p:pic>
        <p:nvPicPr>
          <p:cNvPr id="4" name="Image 3" descr="Une image contenant texte, lettre, Police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FB325678-40AB-D260-1F16-33B76D7246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25" t="37670" r="10295" b="38684"/>
          <a:stretch>
            <a:fillRect/>
          </a:stretch>
        </p:blipFill>
        <p:spPr>
          <a:xfrm>
            <a:off x="1176344" y="3416005"/>
            <a:ext cx="11363312" cy="6292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894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722504" y="338681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7816" y="47879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8922543"/>
              </p:ext>
            </p:extLst>
          </p:nvPr>
        </p:nvGraphicFramePr>
        <p:xfrm>
          <a:off x="872836" y="1569563"/>
          <a:ext cx="11970327" cy="7849664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90110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316862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663355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297685">
                <a:tc>
                  <a:txBody>
                    <a:bodyPr/>
                    <a:lstStyle/>
                    <a:p>
                      <a:pPr algn="r" rtl="1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28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391300"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4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28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بصرية بدقة وسرعة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267629"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4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28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الرياضة والصحة.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إنشاء شبكة الكلمة وتكوين فقرة بسيطة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070772"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4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28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  <a:endParaRPr lang="ar-MA" sz="2400" b="0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ترتيب كلمات لتكوين جمل؛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 بطلاقة و الإجابة عن أسئلة الفهم؛</a:t>
                      </a:r>
                    </a:p>
                    <a:p>
                      <a:pPr marL="914400" lvl="1" indent="-45720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نقل فقرة على الدفاتر.</a:t>
                      </a:r>
                    </a:p>
                    <a:p>
                      <a:pPr marL="914400" lvl="1" indent="-45720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تركيب فقرة.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911139"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28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4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نشاط وماذا بعد؟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911139"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28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4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33026" y="2700909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08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33026" y="5524233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40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33026" y="7590777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5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33026" y="1385151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دقيقتين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33026" y="4097425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15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7EB7D6F-5B00-D6C5-3672-5B84FF6BDDC7}"/>
              </a:ext>
            </a:extLst>
          </p:cNvPr>
          <p:cNvSpPr/>
          <p:nvPr/>
        </p:nvSpPr>
        <p:spPr>
          <a:xfrm>
            <a:off x="988877" y="253817"/>
            <a:ext cx="5772605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وماذا بعد؟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AB7EFF4-F181-49F7-8FA9-15B00C341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218" y="1890975"/>
            <a:ext cx="5639264" cy="751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9CA7CD3-699E-D841-42CD-6B0AC225D6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9823" y="1917705"/>
            <a:ext cx="11185451" cy="7856543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81A7414-646D-B520-CCD9-BF15F2EB1D6E}"/>
              </a:ext>
            </a:extLst>
          </p:cNvPr>
          <p:cNvSpPr/>
          <p:nvPr/>
        </p:nvSpPr>
        <p:spPr>
          <a:xfrm>
            <a:off x="4104167" y="512752"/>
            <a:ext cx="6337005" cy="89220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3600" b="1" dirty="0"/>
              <a:t>بطاقة واصفة للنشاط</a:t>
            </a:r>
            <a:endParaRPr lang="es-ES" sz="3600" b="1" dirty="0"/>
          </a:p>
        </p:txBody>
      </p:sp>
    </p:spTree>
    <p:extLst>
      <p:ext uri="{BB962C8B-B14F-4D97-AF65-F5344CB8AC3E}">
        <p14:creationId xmlns:p14="http://schemas.microsoft.com/office/powerpoint/2010/main" val="168683706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7C92F9B-9642-33DF-E259-CD68E1C5E368}"/>
              </a:ext>
            </a:extLst>
          </p:cNvPr>
          <p:cNvSpPr/>
          <p:nvPr/>
        </p:nvSpPr>
        <p:spPr>
          <a:xfrm>
            <a:off x="755234" y="924769"/>
            <a:ext cx="11856214" cy="646986"/>
          </a:xfrm>
          <a:prstGeom prst="round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08000" algn="r" defTabSz="1074738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هل تتذكرون نشاط وماذا بعد؟ كل مجموعة تشتغل على قصة جديدة كتابة على الورقة ؟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252D65-AA97-7B31-0CB6-7C79B4AF83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3097" y="2448768"/>
            <a:ext cx="11229805" cy="691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43212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E2FFB8-B628-E864-C993-2A95C8247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ADDCE2D4-A7EE-F21D-8894-B3190D10D4F8}"/>
              </a:ext>
            </a:extLst>
          </p:cNvPr>
          <p:cNvSpPr/>
          <p:nvPr/>
        </p:nvSpPr>
        <p:spPr>
          <a:xfrm>
            <a:off x="755235" y="897060"/>
            <a:ext cx="11856214" cy="658906"/>
          </a:xfrm>
          <a:prstGeom prst="round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08000" algn="r" defTabSz="1074738" rtl="1"/>
            <a:r>
              <a:rPr lang="ar-MA" sz="32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كل مجموعة عملها، يشجع الأستاذ القصص الأكثر حبكة.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B8CD8E8-3894-052F-EB1B-CAC6400F35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3098" y="2476477"/>
            <a:ext cx="11229805" cy="691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24802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377878" y="903359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108000" marR="0" lvl="0" indent="0" algn="r" defTabSz="1074738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في منازلكم، ستشتغلون على الكراسة الصفحة: 24، سأراقب عملكم بداية الحصة الموالية إن شاء الله.</a:t>
            </a:r>
            <a:endParaRPr lang="fr-FR" dirty="0"/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677247" y="2350874"/>
            <a:ext cx="5639443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أقرأ الجمل (النشاط1 الصفحة 24)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الفقرتين (النشاط 2 الصفحة 24) بدقة وطلاقة؛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أنقل الفقرة 2 (النشاط3) على دفتري وأقرأها 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أركب فقرة حول فطوري المفضل.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9520D20-B131-190E-A2A0-6D9D02C834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136" y="2350874"/>
            <a:ext cx="5422604" cy="6876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368239" y="95877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108000" marR="0" lvl="0" indent="0" algn="r" defTabSz="1074738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أنهينا حصة اللغة العربية لهذا اليوم، شكرا لحسن تفاعلكم.</a:t>
            </a:r>
            <a:endParaRPr lang="fr-FR" dirty="0"/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E6D26C-56E5-302D-1482-DCF4517C2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091FDE7-B174-EC76-649C-D135603002C4}"/>
              </a:ext>
            </a:extLst>
          </p:cNvPr>
          <p:cNvSpPr txBox="1"/>
          <p:nvPr/>
        </p:nvSpPr>
        <p:spPr>
          <a:xfrm>
            <a:off x="2549236" y="752096"/>
            <a:ext cx="9961419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تتذكرون النشاط المنزلي الذي كلفتكم به نهاية الحصة السابقة(الصفحة 23).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سأراقب ما قمتم به، قبل أن نبدأ حصة اليوم.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BBB54254-1AA9-60CD-C620-BF75808A95CF}"/>
              </a:ext>
            </a:extLst>
          </p:cNvPr>
          <p:cNvSpPr txBox="1">
            <a:spLocks/>
          </p:cNvSpPr>
          <p:nvPr/>
        </p:nvSpPr>
        <p:spPr>
          <a:xfrm>
            <a:off x="6677247" y="2350874"/>
            <a:ext cx="5639443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أقرأ الجمل (النشاط1 الصفحة 23)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الفقرتين (النشاط 2 الصفحة 23) بدقة وطلاقة؛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أنقل الفقرة 2 (النشاط3) على دفتري وأقرأها 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أركب فقرة حول فطوري المفضل.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6A876CD-ECC3-760F-EE5D-1CBA21EDEE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074" y="710975"/>
            <a:ext cx="1767993" cy="137781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2BAE2C2-127F-F488-23E0-C654F48884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9310" y="2551814"/>
            <a:ext cx="5107816" cy="6675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9229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مرحبا بكم، سننطلق في حصة اللغة العربية.</a:t>
            </a:r>
            <a:endParaRPr lang="fr-FR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التذكير بضوابط: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العمل في مجموعات</a:t>
            </a:r>
            <a:endParaRPr lang="fr-FR" sz="6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3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3166</TotalTime>
  <Words>1502</Words>
  <Application>Microsoft Office PowerPoint</Application>
  <PresentationFormat>Personnalisé</PresentationFormat>
  <Paragraphs>267</Paragraphs>
  <Slides>67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67</vt:i4>
      </vt:variant>
    </vt:vector>
  </HeadingPairs>
  <TitlesOfParts>
    <vt:vector size="85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2210</cp:revision>
  <dcterms:created xsi:type="dcterms:W3CDTF">2014-10-09T07:32:24Z</dcterms:created>
  <dcterms:modified xsi:type="dcterms:W3CDTF">2025-09-28T09:13:57Z</dcterms:modified>
</cp:coreProperties>
</file>