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72"/>
  </p:notesMasterIdLst>
  <p:handoutMasterIdLst>
    <p:handoutMasterId r:id="rId73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450" r:id="rId13"/>
    <p:sldId id="2134808451" r:id="rId14"/>
    <p:sldId id="2134808688" r:id="rId15"/>
    <p:sldId id="542" r:id="rId16"/>
    <p:sldId id="2134808617" r:id="rId17"/>
    <p:sldId id="2134808620" r:id="rId18"/>
    <p:sldId id="2134808618" r:id="rId19"/>
    <p:sldId id="2134808619" r:id="rId20"/>
    <p:sldId id="988" r:id="rId21"/>
    <p:sldId id="2134808585" r:id="rId22"/>
    <p:sldId id="2134808586" r:id="rId23"/>
    <p:sldId id="2134808587" r:id="rId24"/>
    <p:sldId id="2134808593" r:id="rId25"/>
    <p:sldId id="2134808594" r:id="rId26"/>
    <p:sldId id="2134808595" r:id="rId27"/>
    <p:sldId id="2134808554" r:id="rId28"/>
    <p:sldId id="2134808544" r:id="rId29"/>
    <p:sldId id="2134808553" r:id="rId30"/>
    <p:sldId id="2134808452" r:id="rId31"/>
    <p:sldId id="2134808555" r:id="rId32"/>
    <p:sldId id="2134808556" r:id="rId33"/>
    <p:sldId id="2134808448" r:id="rId34"/>
    <p:sldId id="2134808539" r:id="rId35"/>
    <p:sldId id="2134808474" r:id="rId36"/>
    <p:sldId id="2134808468" r:id="rId37"/>
    <p:sldId id="2134808673" r:id="rId38"/>
    <p:sldId id="2134808469" r:id="rId39"/>
    <p:sldId id="597" r:id="rId40"/>
    <p:sldId id="2134808649" r:id="rId41"/>
    <p:sldId id="2134808674" r:id="rId42"/>
    <p:sldId id="2134808648" r:id="rId43"/>
    <p:sldId id="2134808676" r:id="rId44"/>
    <p:sldId id="2134808675" r:id="rId45"/>
    <p:sldId id="2134808677" r:id="rId46"/>
    <p:sldId id="2134808650" r:id="rId47"/>
    <p:sldId id="2134808651" r:id="rId48"/>
    <p:sldId id="2134808652" r:id="rId49"/>
    <p:sldId id="2134808659" r:id="rId50"/>
    <p:sldId id="2134808653" r:id="rId51"/>
    <p:sldId id="2134808678" r:id="rId52"/>
    <p:sldId id="2134808679" r:id="rId53"/>
    <p:sldId id="2134808661" r:id="rId54"/>
    <p:sldId id="2134808658" r:id="rId55"/>
    <p:sldId id="2134808669" r:id="rId56"/>
    <p:sldId id="2134808680" r:id="rId57"/>
    <p:sldId id="2134808683" r:id="rId58"/>
    <p:sldId id="2134808664" r:id="rId59"/>
    <p:sldId id="2134808665" r:id="rId60"/>
    <p:sldId id="2134808668" r:id="rId61"/>
    <p:sldId id="2134808684" r:id="rId62"/>
    <p:sldId id="2134808547" r:id="rId63"/>
    <p:sldId id="838" r:id="rId64"/>
    <p:sldId id="2134808562" r:id="rId65"/>
    <p:sldId id="2134808670" r:id="rId66"/>
    <p:sldId id="2134808671" r:id="rId67"/>
    <p:sldId id="2134808501" r:id="rId68"/>
    <p:sldId id="2134808561" r:id="rId69"/>
    <p:sldId id="2134808503" r:id="rId70"/>
    <p:sldId id="2134808502" r:id="rId7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688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74"/>
            <p14:sldId id="2134808648"/>
            <p14:sldId id="2134808676"/>
            <p14:sldId id="2134808675"/>
            <p14:sldId id="2134808677"/>
            <p14:sldId id="2134808650"/>
            <p14:sldId id="2134808651"/>
            <p14:sldId id="2134808652"/>
            <p14:sldId id="2134808659"/>
            <p14:sldId id="2134808653"/>
            <p14:sldId id="2134808678"/>
            <p14:sldId id="2134808679"/>
            <p14:sldId id="2134808661"/>
            <p14:sldId id="2134808658"/>
            <p14:sldId id="2134808669"/>
            <p14:sldId id="2134808680"/>
            <p14:sldId id="2134808683"/>
            <p14:sldId id="2134808664"/>
            <p14:sldId id="2134808665"/>
            <p14:sldId id="2134808668"/>
            <p14:sldId id="2134808684"/>
            <p14:sldId id="2134808547"/>
          </p14:sldIdLst>
        </p14:section>
        <p14:section name="ألعاب" id="{66953B43-0502-40BE-9D9D-49C14FC1791C}">
          <p14:sldIdLst>
            <p14:sldId id="838"/>
            <p14:sldId id="2134808562"/>
            <p14:sldId id="2134808670"/>
            <p14:sldId id="213480867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1B1B1B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9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94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commentAuthors" Target="commentAuthor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6.png"/><Relationship Id="rId4" Type="http://schemas.openxmlformats.org/officeDocument/2006/relationships/image" Target="../media/image7.sv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2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325508" y="80637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سنتعاقد على السلوكات المتعلقة بالعمل في مجموعات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937094" y="3075967"/>
            <a:ext cx="9443549" cy="610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أَنْضَمُّ إِلى مَجْموعَتي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ٱلصَّغيرَةَ</a:t>
            </a:r>
            <a:r>
              <a:rPr lang="ar-MA" sz="4400" b="1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بِهُدوءٍ وَسُرْعَةٍ؛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ُبادِرُ إِلى تَشْكيلِ مَجْموعَتي عِنْدَ ظُهورِ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ٱلْأَيْقونَةِ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لِإِنْجازِ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لْمَطْلوبِ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 بِكُلِّ حَماسٍ؛</a:t>
            </a:r>
            <a:endParaRPr lang="fr-M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fr-MA" sz="4400" b="1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لْمُساعَدَةَ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لِزُمَلائي داخِلَ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لْمَجْموعَةِ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َتَبادَلُ الْأَدْوارَ مَعَ زُمَلائي داخِلَ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8" y="4380241"/>
            <a:ext cx="4205223" cy="279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12821" y="103720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بصرية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465214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انتبهوا؛ سأقرأ سلسلة الكلمات، وأنتم ستفعلون مثلي.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4450477-C32C-ABAD-0A31-96FDFB01F2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379615"/>
              </p:ext>
            </p:extLst>
          </p:nvPr>
        </p:nvGraphicFramePr>
        <p:xfrm>
          <a:off x="2319326" y="4584133"/>
          <a:ext cx="9077348" cy="260637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69337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تِلْكَ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هَؤُلَاءِ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اَلَّذي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اَلَّتي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اَلَّذِينَ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هَذَا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312813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كل واحد منكم يقرأ الكلمات قراءة هامسة، سأمر بين الصفوف.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A66337C-0D98-C55C-7246-E0FAA05AB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018372"/>
              </p:ext>
            </p:extLst>
          </p:nvPr>
        </p:nvGraphicFramePr>
        <p:xfrm>
          <a:off x="2319326" y="4584133"/>
          <a:ext cx="9077348" cy="260637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69337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تِلْكَ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هَؤُلَاءِ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اَلَّذي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اَلَّتي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اَلَّذِينَ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هَذَا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382086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24B1CDA-243C-039F-5926-3FE1B3B4E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020871"/>
              </p:ext>
            </p:extLst>
          </p:nvPr>
        </p:nvGraphicFramePr>
        <p:xfrm>
          <a:off x="2319326" y="4584133"/>
          <a:ext cx="9077348" cy="260637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69337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تِلْكَ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هَؤُلَاءِ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اَلَّذي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اَلَّتي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اَلَّذِينَ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هَذَا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437506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FD0378-50D0-94CA-695F-D42E071AF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317694"/>
              </p:ext>
            </p:extLst>
          </p:nvPr>
        </p:nvGraphicFramePr>
        <p:xfrm>
          <a:off x="2319326" y="4584133"/>
          <a:ext cx="9077348" cy="260637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69337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269337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تِلْكَ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هَذِهِ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هَؤُلَاءِ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30318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اَلَّذي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اَلَّتي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اَلَّذِينَ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هَذَا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هذه.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هَذِهِ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هؤلاء.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هَؤُلاءِ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تلك.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تِلكَ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كيف.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898781" y="4244728"/>
            <a:ext cx="545049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اَلَّتي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الصحة والرياضة؛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الصحة و الرياضة</a:t>
            </a:r>
          </a:p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005547" y="97675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أركبه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C3C70F6E-E18D-2AE5-D43E-654546FB0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t="19674" r="9783" b="11930"/>
          <a:stretch>
            <a:fillRect/>
          </a:stretch>
        </p:blipFill>
        <p:spPr>
          <a:xfrm>
            <a:off x="2479963" y="2300821"/>
            <a:ext cx="9074727" cy="801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100034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4693D1A9-8B3B-FEF7-3EFD-B864C77E1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t="19674" r="9783" b="11930"/>
          <a:stretch>
            <a:fillRect/>
          </a:stretch>
        </p:blipFill>
        <p:spPr>
          <a:xfrm>
            <a:off x="2479963" y="2300821"/>
            <a:ext cx="9074727" cy="801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936275" y="91721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3491346" y="896838"/>
            <a:ext cx="91115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 الكلمات  على السبورة، ثم يطلب من المتعلمين تركيبها في جمل</a:t>
            </a:r>
            <a:endParaRPr lang="es-ES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1035779" y="2633513"/>
            <a:ext cx="1876653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مَلْعَبࣱ</a:t>
            </a:r>
            <a:endParaRPr kumimoji="0" lang="fr-FR" sz="2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مَشْروب</a:t>
            </a:r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1035779" y="6055969"/>
            <a:ext cx="1876654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سِباحَةࣱ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b="1" noProof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جَرْي</a:t>
            </a:r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2400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...................................................................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430511" y="4273819"/>
            <a:ext cx="7029712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2400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2400" dirty="0">
                <a:solidFill>
                  <a:schemeClr val="tx1"/>
                </a:solidFill>
              </a:rPr>
              <a:t>...................................................................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430510" y="5906650"/>
            <a:ext cx="7029713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2400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2400" dirty="0">
                <a:solidFill>
                  <a:schemeClr val="tx1"/>
                </a:solidFill>
              </a:rPr>
              <a:t>...................................................................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430510" y="7742916"/>
            <a:ext cx="7029713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2400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2400" dirty="0">
                <a:solidFill>
                  <a:schemeClr val="tx1"/>
                </a:solidFill>
              </a:rPr>
              <a:t>...................................................................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684420" y="967936"/>
            <a:ext cx="1102019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الجمل على السبورة الجانبية و ينتدب بعض المتعلمين لقراءتها..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لتكوين جمل؛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نقل فقرة على الدفاتر.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فقرة.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3311236" y="894302"/>
            <a:ext cx="927561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بتركيب جملة  مفيدة انطلاقا من كلمات مبعثرة شفهيا.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2254AD5-48D5-FD51-6F1C-EA7BE2E47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DA3CD59-13B4-430A-3A5A-AA7BE188221B}"/>
              </a:ext>
            </a:extLst>
          </p:cNvPr>
          <p:cNvSpPr/>
          <p:nvPr/>
        </p:nvSpPr>
        <p:spPr>
          <a:xfrm>
            <a:off x="1783327" y="6408446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6600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........................................................</a:t>
            </a:r>
            <a:endParaRPr kumimoji="0" lang="fr-MA" sz="5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4092C7C-8195-1DED-B726-6000B5CE29F6}"/>
              </a:ext>
            </a:extLst>
          </p:cNvPr>
          <p:cNvSpPr/>
          <p:nvPr/>
        </p:nvSpPr>
        <p:spPr>
          <a:xfrm>
            <a:off x="1783326" y="2969392"/>
            <a:ext cx="10149345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6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يَرْسُمُ - زِيادُ - جَميلَةً - لَوْحَةً</a:t>
            </a:r>
            <a:endParaRPr lang="es-ES" sz="5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1A4A0E55-A8FB-4091-DC40-56FBFAD18C73}"/>
              </a:ext>
            </a:extLst>
          </p:cNvPr>
          <p:cNvSpPr/>
          <p:nvPr/>
        </p:nvSpPr>
        <p:spPr>
          <a:xfrm>
            <a:off x="6215276" y="4649762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  <p:bldP spid="5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B78B7-C55B-8E0E-040C-5AB7108E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B8E103-E477-9086-DCE8-97350706C310}"/>
              </a:ext>
            </a:extLst>
          </p:cNvPr>
          <p:cNvSpPr txBox="1"/>
          <p:nvPr/>
        </p:nvSpPr>
        <p:spPr>
          <a:xfrm>
            <a:off x="2542308" y="858157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الجملة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F676656-F385-DE71-FC85-0C0B2070046C}"/>
              </a:ext>
            </a:extLst>
          </p:cNvPr>
          <p:cNvSpPr/>
          <p:nvPr/>
        </p:nvSpPr>
        <p:spPr>
          <a:xfrm>
            <a:off x="1783327" y="6408446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66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يَرْسُمُ زِيادُ لَوْحَةً جَميلَةً.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589B05F-91DE-668B-C569-E6B8D00CC305}"/>
              </a:ext>
            </a:extLst>
          </p:cNvPr>
          <p:cNvSpPr/>
          <p:nvPr/>
        </p:nvSpPr>
        <p:spPr>
          <a:xfrm>
            <a:off x="1783326" y="2969392"/>
            <a:ext cx="10149345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6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يَرْسُمُ - زِيادُ - جَميلَةً - لَوْحَةً</a:t>
            </a:r>
            <a:endParaRPr lang="es-ES" sz="5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3F16-31FE-171D-2D9F-A5CE5BA1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A8E9BDAF-88AA-55A6-6557-07E534A2E2BD}"/>
              </a:ext>
            </a:extLst>
          </p:cNvPr>
          <p:cNvSpPr/>
          <p:nvPr/>
        </p:nvSpPr>
        <p:spPr>
          <a:xfrm>
            <a:off x="6215276" y="4649762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58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0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AF5F-087F-1872-772F-5BB762D8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6AB488-A944-4BF2-5B54-25074A041DF9}"/>
              </a:ext>
            </a:extLst>
          </p:cNvPr>
          <p:cNvSpPr txBox="1"/>
          <p:nvPr/>
        </p:nvSpPr>
        <p:spPr>
          <a:xfrm>
            <a:off x="267245" y="91135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يركب جملة مفيدة من الكلمات التالية.</a:t>
            </a:r>
          </a:p>
          <a:p>
            <a:r>
              <a:rPr lang="ar-MA" b="0" i="1" dirty="0"/>
              <a:t>يمنح  الأستاذ فرصة للمتعلمين للتفكير و العمل في ثنائيات.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5CFECE-ADFC-F91B-C955-72992759D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312D6FB-E082-E79F-AA88-5188F02F7101}"/>
              </a:ext>
            </a:extLst>
          </p:cNvPr>
          <p:cNvSpPr/>
          <p:nvPr/>
        </p:nvSpPr>
        <p:spPr>
          <a:xfrm>
            <a:off x="2809009" y="7192166"/>
            <a:ext cx="8097981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6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.....................................................</a:t>
            </a:r>
            <a:endParaRPr kumimoji="0" lang="fr-MA" sz="6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9C0794D-064D-E1C7-E227-588B01EFCA5D}"/>
              </a:ext>
            </a:extLst>
          </p:cNvPr>
          <p:cNvSpPr/>
          <p:nvPr/>
        </p:nvSpPr>
        <p:spPr>
          <a:xfrm>
            <a:off x="2809009" y="3421501"/>
            <a:ext cx="8097981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ٱلْعُصْفورِ</a:t>
            </a: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 - صَوْتُ - شَجِيࣱّ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Flèche : bas 8">
            <a:extLst>
              <a:ext uri="{FF2B5EF4-FFF2-40B4-BE49-F238E27FC236}">
                <a16:creationId xmlns:a16="http://schemas.microsoft.com/office/drawing/2014/main" id="{5DBFBE56-5CD3-830A-D48F-D7FED7F6DCD2}"/>
              </a:ext>
            </a:extLst>
          </p:cNvPr>
          <p:cNvSpPr/>
          <p:nvPr/>
        </p:nvSpPr>
        <p:spPr>
          <a:xfrm>
            <a:off x="6230244" y="5133022"/>
            <a:ext cx="1255510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48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FC4E-340E-50C5-9B4B-36FEDAE0E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A3B6A1-188F-584B-3105-81D74A576D26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الجملة؟</a:t>
            </a:r>
            <a:endParaRPr lang="fr-FR" dirty="0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C1185E-0DD2-3652-6155-95F32E501734}"/>
              </a:ext>
            </a:extLst>
          </p:cNvPr>
          <p:cNvSpPr/>
          <p:nvPr/>
        </p:nvSpPr>
        <p:spPr>
          <a:xfrm>
            <a:off x="2809009" y="7192166"/>
            <a:ext cx="8097981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صَوْتُ </a:t>
            </a:r>
            <a:r>
              <a:rPr lang="ar-MA" sz="6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ٱلْعُصْفورِ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شَجِيࣱّ.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8987E7-70A3-11E5-2928-5343BE273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AA0E64F-BF4B-E33B-1BE3-3515873CEFF9}"/>
              </a:ext>
            </a:extLst>
          </p:cNvPr>
          <p:cNvSpPr/>
          <p:nvPr/>
        </p:nvSpPr>
        <p:spPr>
          <a:xfrm>
            <a:off x="2809009" y="3421501"/>
            <a:ext cx="8097981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ٱلْعُصْفورِ</a:t>
            </a: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 - صَوْتُ - شَجِيࣱّ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E984A16D-21FA-0B23-386C-A5EF3920E677}"/>
              </a:ext>
            </a:extLst>
          </p:cNvPr>
          <p:cNvSpPr/>
          <p:nvPr/>
        </p:nvSpPr>
        <p:spPr>
          <a:xfrm>
            <a:off x="6230244" y="5133022"/>
            <a:ext cx="1255510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114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CB427-B47A-1A09-FFE6-517BD14A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4F10300-4511-310E-1FF8-9A07D00B4453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قوموا بتركيب جملة مفيدة من الكلمات المبعثرة.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700765-F4E9-D0EC-0A38-2E1467C38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CCD8531F-8C4F-5E44-A908-08D9ED7B38C4}"/>
              </a:ext>
            </a:extLst>
          </p:cNvPr>
          <p:cNvSpPr/>
          <p:nvPr/>
        </p:nvSpPr>
        <p:spPr>
          <a:xfrm>
            <a:off x="2732359" y="7569728"/>
            <a:ext cx="8251281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...........................................................</a:t>
            </a:r>
            <a:endParaRPr kumimoji="0" lang="fr-MA" sz="6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E56B391-6667-3500-25A5-75409B9368A5}"/>
              </a:ext>
            </a:extLst>
          </p:cNvPr>
          <p:cNvSpPr/>
          <p:nvPr/>
        </p:nvSpPr>
        <p:spPr>
          <a:xfrm>
            <a:off x="2732360" y="3830001"/>
            <a:ext cx="8251281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قِصَّةً - قَرَأَ - مُثيرَةً - رائِدُ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2A26A69A-9A6F-D203-0392-44C351C69A9A}"/>
              </a:ext>
            </a:extLst>
          </p:cNvPr>
          <p:cNvSpPr/>
          <p:nvPr/>
        </p:nvSpPr>
        <p:spPr>
          <a:xfrm>
            <a:off x="6196059" y="5526053"/>
            <a:ext cx="1323885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3685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4B523-27FA-A919-9114-CCB38C1BA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D3A3539-61BE-E8EE-AB39-19D4F2F3163F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الجملة؟</a:t>
            </a:r>
            <a:endParaRPr lang="fr-FR" dirty="0"/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0A279EC-784C-E6B2-3926-622BED59017F}"/>
              </a:ext>
            </a:extLst>
          </p:cNvPr>
          <p:cNvSpPr/>
          <p:nvPr/>
        </p:nvSpPr>
        <p:spPr>
          <a:xfrm>
            <a:off x="2732359" y="7569728"/>
            <a:ext cx="8251281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قَرَأَ رائِدُ قِصَّةً مُثيرَةً.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E3522A4-A130-E217-F7C9-0A7289973853}"/>
              </a:ext>
            </a:extLst>
          </p:cNvPr>
          <p:cNvSpPr/>
          <p:nvPr/>
        </p:nvSpPr>
        <p:spPr>
          <a:xfrm>
            <a:off x="2732360" y="3830001"/>
            <a:ext cx="8251281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قِصَّةً - قَرَأَ - مُثيرَةً - رائِدُ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B7C77BC7-C908-6C90-5EBA-27B5181D39D9}"/>
              </a:ext>
            </a:extLst>
          </p:cNvPr>
          <p:cNvSpPr/>
          <p:nvPr/>
        </p:nvSpPr>
        <p:spPr>
          <a:xfrm>
            <a:off x="6196059" y="5526053"/>
            <a:ext cx="1323885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2CB4D4-0E77-238C-66A5-859F6ED16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067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5F37-B703-48B0-7A9C-D9B50C5B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B05786-F8DC-A4AC-D7B3-05C1E847C42B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 التي ركبناها: يتناوب المتعلمون على قراءة الجمل.</a:t>
            </a:r>
            <a:endParaRPr lang="fr-FR" dirty="0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17D28E-AA90-35C0-C802-2212467EE835}"/>
              </a:ext>
            </a:extLst>
          </p:cNvPr>
          <p:cNvSpPr/>
          <p:nvPr/>
        </p:nvSpPr>
        <p:spPr>
          <a:xfrm>
            <a:off x="1959126" y="7717824"/>
            <a:ext cx="95989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 رائِدُ قِصَّةً مُثيرَةً.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AF54569-2E28-9C0F-9C1F-E2AF58FFFCF1}"/>
              </a:ext>
            </a:extLst>
          </p:cNvPr>
          <p:cNvSpPr/>
          <p:nvPr/>
        </p:nvSpPr>
        <p:spPr>
          <a:xfrm>
            <a:off x="1959127" y="5081529"/>
            <a:ext cx="95989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صَوْتُ الْعُصْفورِ شَجِيٌّ.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699970-39B1-31E2-9707-36D64E0B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0" y="490446"/>
            <a:ext cx="1633870" cy="1426588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A57240-67ED-378D-0A58-FB7DC5BA4A18}"/>
              </a:ext>
            </a:extLst>
          </p:cNvPr>
          <p:cNvSpPr/>
          <p:nvPr/>
        </p:nvSpPr>
        <p:spPr>
          <a:xfrm>
            <a:off x="1959126" y="2718510"/>
            <a:ext cx="9598945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يَرْسُمُ زِيادُ لَوْحَةً جَميلَةً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40445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6937-78F8-45F1-77A4-5D8A2C3E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566F6D0-3106-30BF-4036-6D1ABDAC8972}"/>
              </a:ext>
            </a:extLst>
          </p:cNvPr>
          <p:cNvSpPr txBox="1"/>
          <p:nvPr/>
        </p:nvSpPr>
        <p:spPr>
          <a:xfrm>
            <a:off x="1901461" y="834085"/>
            <a:ext cx="1065075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اِنتبهوا سأقرأ الفقرة.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D9541-5A90-C59D-5E7A-B9AFF390C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F2E8689-4F9C-2AB2-7AE9-D9E924D9F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4" t="39009" r="10039" b="37062"/>
          <a:stretch>
            <a:fillRect/>
          </a:stretch>
        </p:blipFill>
        <p:spPr>
          <a:xfrm>
            <a:off x="955963" y="2452254"/>
            <a:ext cx="11804073" cy="764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89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28BD9-F984-AF91-7F6B-006C151C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61BEFD-C227-72CC-0100-4E6A2C33E825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يطرح الأستاذ الأسئلة التالية:</a:t>
            </a:r>
            <a:endParaRPr lang="fr-FR" b="0" i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C7CE04-A426-A7C1-7955-5391EFE7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A3B2DE2-9A40-0469-0DE3-0260FC1E0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878469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4019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CE68B-B7BE-AA11-CCD7-99BD856D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DCFD71-B4B6-679A-6221-12628867F2F5}"/>
              </a:ext>
            </a:extLst>
          </p:cNvPr>
          <p:cNvSpPr txBox="1"/>
          <p:nvPr/>
        </p:nvSpPr>
        <p:spPr>
          <a:xfrm>
            <a:off x="146566" y="496377"/>
            <a:ext cx="123363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 من يقرأ؟ </a:t>
            </a:r>
          </a:p>
          <a:p>
            <a:r>
              <a:rPr lang="ar-MA" b="0" i="1" dirty="0"/>
              <a:t>يتناوب المتعلمون على القراءة مع الحرص على الدقة والطلاقة.</a:t>
            </a:r>
          </a:p>
          <a:p>
            <a:r>
              <a:rPr lang="ar-MA" b="0" i="1" dirty="0"/>
              <a:t>يطرح الأستاذ نفس الأسئلة حول جودة القراءة بعد كل قراءة فردية</a:t>
            </a:r>
            <a:r>
              <a:rPr lang="ar-MA" dirty="0"/>
              <a:t>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BB57CE-1749-7048-ABA9-2197C1C15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8" name="Image 7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013B29A2-E536-83C6-1CB3-721F680A4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4" t="39009" r="10039" b="37062"/>
          <a:stretch>
            <a:fillRect/>
          </a:stretch>
        </p:blipFill>
        <p:spPr>
          <a:xfrm>
            <a:off x="955963" y="2452254"/>
            <a:ext cx="11804073" cy="764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73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464127" y="766107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خذوا الكراسة ص </a:t>
            </a:r>
            <a:r>
              <a:rPr lang="fr-FR" dirty="0"/>
              <a:t> </a:t>
            </a:r>
            <a:r>
              <a:rPr lang="ar-MA" dirty="0"/>
              <a:t>23</a:t>
            </a:r>
            <a:r>
              <a:rPr lang="fr-FR" dirty="0"/>
              <a:t>  </a:t>
            </a:r>
            <a:r>
              <a:rPr lang="ar-MA" dirty="0"/>
              <a:t>النشاط 1 ، قوموا بترتيب الكلمات للحصول على جمل مفيدة واكتبوها على الكراسة.</a:t>
            </a:r>
          </a:p>
          <a:p>
            <a:r>
              <a:rPr lang="ar-MA" b="0" i="1" dirty="0"/>
              <a:t>يتجول الأستاذ بين الصفوف.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90F7A51-E8F7-6061-FDCC-249BCB6D5D26}"/>
              </a:ext>
            </a:extLst>
          </p:cNvPr>
          <p:cNvGrpSpPr/>
          <p:nvPr/>
        </p:nvGrpSpPr>
        <p:grpSpPr>
          <a:xfrm>
            <a:off x="464127" y="2321487"/>
            <a:ext cx="12787746" cy="7309900"/>
            <a:chOff x="464127" y="2321487"/>
            <a:chExt cx="12787746" cy="730990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141BA648-F3C9-63E3-E14F-2A97EFB40518}"/>
                </a:ext>
              </a:extLst>
            </p:cNvPr>
            <p:cNvSpPr/>
            <p:nvPr/>
          </p:nvSpPr>
          <p:spPr>
            <a:xfrm>
              <a:off x="464127" y="2321487"/>
              <a:ext cx="12787746" cy="73099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49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kumimoji="0" lang="fr-M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42E2D7C1-DEAF-DCC3-2363-C42B364C0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311" t="2748" r="2578" b="3390"/>
            <a:stretch>
              <a:fillRect/>
            </a:stretch>
          </p:blipFill>
          <p:spPr>
            <a:xfrm>
              <a:off x="658091" y="4433455"/>
              <a:ext cx="12399818" cy="36425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صححوا.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B69BA52-EEDE-3E49-FC02-28B1788EFBFD}"/>
              </a:ext>
            </a:extLst>
          </p:cNvPr>
          <p:cNvGrpSpPr/>
          <p:nvPr/>
        </p:nvGrpSpPr>
        <p:grpSpPr>
          <a:xfrm>
            <a:off x="464127" y="2321487"/>
            <a:ext cx="12787746" cy="7309900"/>
            <a:chOff x="464127" y="2321487"/>
            <a:chExt cx="12787746" cy="73099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FF61B7-5808-E53E-1913-1BF96F08D433}"/>
                </a:ext>
              </a:extLst>
            </p:cNvPr>
            <p:cNvGrpSpPr/>
            <p:nvPr/>
          </p:nvGrpSpPr>
          <p:grpSpPr>
            <a:xfrm>
              <a:off x="464127" y="2321487"/>
              <a:ext cx="12787746" cy="7309900"/>
              <a:chOff x="464127" y="2321487"/>
              <a:chExt cx="12787746" cy="7309900"/>
            </a:xfrm>
          </p:grpSpPr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E3C5CE7D-77A2-45D2-F729-608C123F1C09}"/>
                  </a:ext>
                </a:extLst>
              </p:cNvPr>
              <p:cNvSpPr/>
              <p:nvPr/>
            </p:nvSpPr>
            <p:spPr>
              <a:xfrm>
                <a:off x="464127" y="2321487"/>
                <a:ext cx="12787746" cy="730990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10A9D62A-9023-97E6-5BC2-C3900FC03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311" t="2748" r="3055" b="3390"/>
              <a:stretch>
                <a:fillRect/>
              </a:stretch>
            </p:blipFill>
            <p:spPr>
              <a:xfrm>
                <a:off x="658091" y="3962398"/>
                <a:ext cx="12337473" cy="4044334"/>
              </a:xfrm>
              <a:prstGeom prst="rect">
                <a:avLst/>
              </a:prstGeom>
            </p:spPr>
          </p:pic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796FE63-B96C-D3AD-B4D3-2E08B8C3D507}"/>
                </a:ext>
              </a:extLst>
            </p:cNvPr>
            <p:cNvSpPr/>
            <p:nvPr/>
          </p:nvSpPr>
          <p:spPr>
            <a:xfrm>
              <a:off x="969818" y="5157561"/>
              <a:ext cx="5467245" cy="5109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تُساعِدُ الرِّياضَةُ عَلى النَّوْمِ الْجَيِّدِ.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EA03AF4-102C-2619-BE38-85BE4B9CCC3D}"/>
                </a:ext>
              </a:extLst>
            </p:cNvPr>
            <p:cNvSpPr/>
            <p:nvPr/>
          </p:nvSpPr>
          <p:spPr>
            <a:xfrm>
              <a:off x="920380" y="6258792"/>
              <a:ext cx="5799072" cy="5109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اَلْأَصْدِقاءُ يُقْبلونَ عَلى الرِّياضَةِ بِحَماسٍ.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C8FBF8B-B3DA-BDE7-BE9F-5CFB0EF758B4}"/>
                </a:ext>
              </a:extLst>
            </p:cNvPr>
            <p:cNvSpPr/>
            <p:nvPr/>
          </p:nvSpPr>
          <p:spPr>
            <a:xfrm>
              <a:off x="969818" y="7361831"/>
              <a:ext cx="5467245" cy="5109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اَلْعُمّالُ يَعْمَلونَ في الْحَديقَةِ بِجِدٍّ.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44AC7-5136-95C8-F583-AA8BAFAF4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0F3BC7-E384-1E94-84B8-3C366B8F5150}"/>
              </a:ext>
            </a:extLst>
          </p:cNvPr>
          <p:cNvSpPr txBox="1"/>
          <p:nvPr/>
        </p:nvSpPr>
        <p:spPr>
          <a:xfrm>
            <a:off x="271257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الجمل؟</a:t>
            </a:r>
          </a:p>
          <a:p>
            <a:r>
              <a:rPr lang="ar-MA" dirty="0"/>
              <a:t> </a:t>
            </a:r>
            <a:r>
              <a:rPr lang="ar-MA" b="0" i="1" dirty="0"/>
              <a:t>يتناوب المتعلمون على قراءة الجمل.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6A5CA9-8448-6268-E016-FF72F8B80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A0E95C2E-9B78-65D2-EDBE-87D6371DDC9C}"/>
              </a:ext>
            </a:extLst>
          </p:cNvPr>
          <p:cNvGrpSpPr/>
          <p:nvPr/>
        </p:nvGrpSpPr>
        <p:grpSpPr>
          <a:xfrm>
            <a:off x="464127" y="2321487"/>
            <a:ext cx="12787746" cy="7309900"/>
            <a:chOff x="464127" y="2321487"/>
            <a:chExt cx="12787746" cy="73099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CCE63C9-19B3-9C60-BD55-D4534A8B89A0}"/>
                </a:ext>
              </a:extLst>
            </p:cNvPr>
            <p:cNvGrpSpPr/>
            <p:nvPr/>
          </p:nvGrpSpPr>
          <p:grpSpPr>
            <a:xfrm>
              <a:off x="464127" y="2321487"/>
              <a:ext cx="12787746" cy="7309900"/>
              <a:chOff x="464127" y="2321487"/>
              <a:chExt cx="12787746" cy="7309900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3DB8D72D-AA9B-098D-C9A9-2F211A38D164}"/>
                  </a:ext>
                </a:extLst>
              </p:cNvPr>
              <p:cNvSpPr/>
              <p:nvPr/>
            </p:nvSpPr>
            <p:spPr>
              <a:xfrm>
                <a:off x="464127" y="2321487"/>
                <a:ext cx="12787746" cy="730990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73FAF4A2-169F-90B2-26E2-0E59A30A7A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311" t="2748" r="3055" b="3390"/>
              <a:stretch>
                <a:fillRect/>
              </a:stretch>
            </p:blipFill>
            <p:spPr>
              <a:xfrm>
                <a:off x="658091" y="3990106"/>
                <a:ext cx="12337473" cy="3988916"/>
              </a:xfrm>
              <a:prstGeom prst="rect">
                <a:avLst/>
              </a:prstGeom>
            </p:spPr>
          </p:pic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B11DA52-228E-5F34-C143-8170555E79AA}"/>
                </a:ext>
              </a:extLst>
            </p:cNvPr>
            <p:cNvSpPr/>
            <p:nvPr/>
          </p:nvSpPr>
          <p:spPr>
            <a:xfrm>
              <a:off x="969818" y="5157561"/>
              <a:ext cx="5467245" cy="5109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تُساعِدُ الرِّياضَةُ عَلى النَّوْمِ الْجَيِّدِ.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E6A00C8-EE10-8CB4-E957-C12414AF93FB}"/>
                </a:ext>
              </a:extLst>
            </p:cNvPr>
            <p:cNvSpPr/>
            <p:nvPr/>
          </p:nvSpPr>
          <p:spPr>
            <a:xfrm>
              <a:off x="920380" y="6258792"/>
              <a:ext cx="5799072" cy="5109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اَلْأَصْدِقاءُ يُقْبلونَ عَلى الرِّياضَةِ بِحَماسٍ.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92F401E8-CB4E-1241-B415-B75C94C98F73}"/>
                </a:ext>
              </a:extLst>
            </p:cNvPr>
            <p:cNvSpPr/>
            <p:nvPr/>
          </p:nvSpPr>
          <p:spPr>
            <a:xfrm>
              <a:off x="969818" y="7361831"/>
              <a:ext cx="5467245" cy="5109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اَلْعُمّالُ يَعْمَلونَ في الْحَديقَةِ بِجِدٍّ.</a:t>
              </a:r>
              <a:endParaRPr lang="es-ES" sz="4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782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خذوا الكراسة ص23 النشاط 2، كل متعلم يقرأ لزميله قراءة هامسة. (أصحح لزميلي.)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3F6BA2F-EEFF-CCCE-3290-69A89EA16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4" t="39009" r="10039" b="37062"/>
          <a:stretch>
            <a:fillRect/>
          </a:stretch>
        </p:blipFill>
        <p:spPr>
          <a:xfrm>
            <a:off x="955963" y="2452254"/>
            <a:ext cx="11804073" cy="764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F79D-ACE0-AF17-13B9-F90B75AC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C5A957-757E-7745-9E43-3F421725B699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الآن سأعين من يقرأ قراءة جهرية.</a:t>
            </a:r>
          </a:p>
          <a:p>
            <a:r>
              <a:rPr lang="ar-MA" dirty="0"/>
              <a:t>تابعوا بأصبعكم، لإبداء رأيكم في قراءة زميلكم.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29CFD3-DB70-C809-95B6-A82C64EE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F35F0AFB-5AD8-CC9C-C8DD-B84F356A8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4" t="39009" r="10039" b="37062"/>
          <a:stretch>
            <a:fillRect/>
          </a:stretch>
        </p:blipFill>
        <p:spPr>
          <a:xfrm>
            <a:off x="955963" y="2452254"/>
            <a:ext cx="11804073" cy="764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800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يطرح القارئ الأسئلة التالية:</a:t>
            </a:r>
            <a:endParaRPr lang="fr-FR" b="0" i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1993C73-31B7-FAF9-1B85-6E68D09C37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878469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.اشتغلوا في ثنائيات للإجابة عن أسئلة الفهم باستعمال استراتيجية الكلمات المفاتيح.</a:t>
            </a:r>
          </a:p>
          <a:p>
            <a:r>
              <a:rPr lang="ar-MA" b="0" i="1" dirty="0"/>
              <a:t>يمنح الأستاذ مهلة للتفكير للمتعلمين.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21A2F15-7825-9E3D-2AEE-B6C4F0DC7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6" t="38941" r="10039" b="37062"/>
          <a:stretch>
            <a:fillRect/>
          </a:stretch>
        </p:blipFill>
        <p:spPr>
          <a:xfrm>
            <a:off x="235528" y="3754582"/>
            <a:ext cx="13244943" cy="492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8CBCB-DBA7-7067-5615-92AAF39B0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CDE2B2C-42BE-4A09-8B9C-099D4F1DD4F8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ينتدب الأستاذ  بعض الثنائيات: أحدهم يطرح السؤال و الآخر يجيب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F04E80-9C49-E16C-A513-4410B4540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13" name="Image 1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0A8CB2E-DDC7-02F3-43D4-1D8AA8364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6" t="38941" r="10039" b="37062"/>
          <a:stretch>
            <a:fillRect/>
          </a:stretch>
        </p:blipFill>
        <p:spPr>
          <a:xfrm>
            <a:off x="235528" y="3754582"/>
            <a:ext cx="13244943" cy="492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585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خذوا  الفقرة الثانية في النشاط 2، كل متعلم يقرأ لزميله قراءة هامسة. (أصحح لزميلي.)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374AE0BB-F351-D1E5-0C3C-49C91B3D2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5" t="62938" r="9954" b="12741"/>
          <a:stretch>
            <a:fillRect/>
          </a:stretch>
        </p:blipFill>
        <p:spPr>
          <a:xfrm>
            <a:off x="1264774" y="2358155"/>
            <a:ext cx="11186452" cy="734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1E49-3291-065E-0D13-02BCA6370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943BEE-DBAE-E534-0259-7005EF521C4C}"/>
              </a:ext>
            </a:extLst>
          </p:cNvPr>
          <p:cNvSpPr txBox="1"/>
          <p:nvPr/>
        </p:nvSpPr>
        <p:spPr>
          <a:xfrm>
            <a:off x="46412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الآن سأعين من يقرأ قراءة جهرية، تابعوا بأصبعكم، لإبداء رأيكم في قراءة زميلكم.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E03C22-491C-88C5-0C7F-F3393DB5A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B679785E-DAE0-3466-6259-E3D6EBDAE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5" t="62938" r="9954" b="12741"/>
          <a:stretch>
            <a:fillRect/>
          </a:stretch>
        </p:blipFill>
        <p:spPr>
          <a:xfrm>
            <a:off x="1264774" y="2358155"/>
            <a:ext cx="11186452" cy="734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705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F162-A828-645A-C68D-0DEA80D3A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41AB94-BB35-F55E-C54D-06C71A6C9E5F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.اشتغلوا في ثنائيات للإجابة عن أسئلة الفهم باستعمال استراتيجية الكلمات المفاتيح.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946F50-8814-228E-5ED8-33E3B2EB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3C4FDB4-4593-52E3-4DEA-0C10C7DC2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62938" r="9954" b="12741"/>
          <a:stretch>
            <a:fillRect/>
          </a:stretch>
        </p:blipFill>
        <p:spPr>
          <a:xfrm>
            <a:off x="271257" y="3757464"/>
            <a:ext cx="13244943" cy="498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161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6DD24-1855-A362-7A9B-DFD647C1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02BF0F-48DB-AF7E-1886-72DDB21A6562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ينتدب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8B478E-9B9A-C8E9-CA94-7808DD28E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FDD1D8B-9E7A-08D8-178D-98DDA8F1E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62938" r="9954" b="12741"/>
          <a:stretch>
            <a:fillRect/>
          </a:stretch>
        </p:blipFill>
        <p:spPr>
          <a:xfrm>
            <a:off x="271257" y="3757464"/>
            <a:ext cx="13244943" cy="498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522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46567" y="78327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 الآن، ستنجزون النشاط رقم 3 الصفحة  22 انقلوا الفقرة 1 على الدفاتر. </a:t>
            </a:r>
            <a:endParaRPr lang="fr-FR" dirty="0"/>
          </a:p>
          <a:p>
            <a:endParaRPr lang="fr-FR" dirty="0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نقل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F8EF4F55-6138-E824-584C-719D1CA46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4" t="39009" r="10039" b="37062"/>
          <a:stretch>
            <a:fillRect/>
          </a:stretch>
        </p:blipFill>
        <p:spPr>
          <a:xfrm>
            <a:off x="1704109" y="3390170"/>
            <a:ext cx="10377054" cy="671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10780" y="49243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395444"/>
              </p:ext>
            </p:extLst>
          </p:nvPr>
        </p:nvGraphicFramePr>
        <p:xfrm>
          <a:off x="872836" y="1304370"/>
          <a:ext cx="11970327" cy="808358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65578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359207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238389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الرياضة والصحة.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179112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لتكوين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58809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نشاط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58809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32083" y="256103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2083" y="5412973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2083" y="7598036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32083" y="134431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32083" y="405312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CA7CD3-699E-D841-42CD-6B0AC225D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9823" y="1917705"/>
            <a:ext cx="11185451" cy="785654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1A7414-646D-B520-CCD9-BF15F2EB1D6E}"/>
              </a:ext>
            </a:extLst>
          </p:cNvPr>
          <p:cNvSpPr/>
          <p:nvPr/>
        </p:nvSpPr>
        <p:spPr>
          <a:xfrm>
            <a:off x="4104167" y="512752"/>
            <a:ext cx="6337005" cy="8922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/>
              <a:t>بطاقة واصفة للنشاط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8" y="966333"/>
            <a:ext cx="11856214" cy="64698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هل تتذكرون نشاط وماذا بعد؟ كل مجموعة تشتغل على قصة جديدة كتابة على الورقة 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252D65-AA97-7B31-0CB6-7C79B4AF8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2407204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FFB8-B628-E864-C993-2A95C824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DCE2D4-A7EE-F21D-8894-B3190D10D4F8}"/>
              </a:ext>
            </a:extLst>
          </p:cNvPr>
          <p:cNvSpPr/>
          <p:nvPr/>
        </p:nvSpPr>
        <p:spPr>
          <a:xfrm>
            <a:off x="616688" y="808860"/>
            <a:ext cx="11856214" cy="65890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كل مجموعة عملها، يشجع الأستاذ القصص الأكثر حبكة.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8CD8E8-3894-052F-EB1B-CAC6400F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2379495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80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في منازلكم، ستشتغلون على الكراسة الصفحة: 23، سأراقب عملكم بداية الحصة الموالية إن شاء الله.</a:t>
            </a:r>
            <a:endParaRPr lang="fr-FR" dirty="0"/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الجمل (النشاط1 الصفحة 23)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الفقرتين (النشاط 2 الصفحة 23)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CA084D-7D84-359F-BEC1-7D0C156E7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740" y="2350875"/>
            <a:ext cx="4720855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685834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أنهينا حصة اللغة العربية لهذا اليوم، شكرا لحسن تفاعلكم.</a:t>
            </a:r>
            <a:endParaRPr lang="fr-FR" dirty="0"/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2390067" y="710975"/>
            <a:ext cx="101067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السابقة(الصفحة 22).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ما قمتم به، قبل أن نبدأ حصة اليوم.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BB54254-1AA9-60CD-C620-BF75808A95CF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الجمل (النشاط1 الصفحة 22)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الفقرتين (النشاط 2 الصفحة 22)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E7DCD5F-EEB1-2BB4-7DBD-38E4FBE32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556" y="2350874"/>
            <a:ext cx="5391691" cy="68762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710975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مرحبا بكم، سننطلق في حصة اللغة العربية.</a:t>
            </a:r>
            <a:endParaRPr lang="fr-FR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2541</TotalTime>
  <Words>1499</Words>
  <Application>Microsoft Office PowerPoint</Application>
  <PresentationFormat>Personnalisé</PresentationFormat>
  <Paragraphs>267</Paragraphs>
  <Slides>67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67</vt:i4>
      </vt:variant>
    </vt:vector>
  </HeadingPairs>
  <TitlesOfParts>
    <vt:vector size="8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2210</cp:revision>
  <dcterms:created xsi:type="dcterms:W3CDTF">2014-10-09T07:32:24Z</dcterms:created>
  <dcterms:modified xsi:type="dcterms:W3CDTF">2025-09-30T19:22:01Z</dcterms:modified>
</cp:coreProperties>
</file>