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82" r:id="rId2"/>
    <p:sldMasterId id="2147483824" r:id="rId3"/>
    <p:sldMasterId id="2147483934" r:id="rId4"/>
  </p:sldMasterIdLst>
  <p:notesMasterIdLst>
    <p:notesMasterId r:id="rId68"/>
  </p:notesMasterIdLst>
  <p:handoutMasterIdLst>
    <p:handoutMasterId r:id="rId69"/>
  </p:handoutMasterIdLst>
  <p:sldIdLst>
    <p:sldId id="257" r:id="rId5"/>
    <p:sldId id="2134804867" r:id="rId6"/>
    <p:sldId id="2134805101" r:id="rId7"/>
    <p:sldId id="2134808522" r:id="rId8"/>
    <p:sldId id="2134805392" r:id="rId9"/>
    <p:sldId id="2134805155" r:id="rId10"/>
    <p:sldId id="2134808454" r:id="rId11"/>
    <p:sldId id="2134808450" r:id="rId12"/>
    <p:sldId id="2134808451" r:id="rId13"/>
    <p:sldId id="2134808531" r:id="rId14"/>
    <p:sldId id="542" r:id="rId15"/>
    <p:sldId id="2134808617" r:id="rId16"/>
    <p:sldId id="2134808620" r:id="rId17"/>
    <p:sldId id="2134808618" r:id="rId18"/>
    <p:sldId id="2134808619" r:id="rId19"/>
    <p:sldId id="988" r:id="rId20"/>
    <p:sldId id="2134808585" r:id="rId21"/>
    <p:sldId id="2134808586" r:id="rId22"/>
    <p:sldId id="2134808587" r:id="rId23"/>
    <p:sldId id="2134808593" r:id="rId24"/>
    <p:sldId id="2134808594" r:id="rId25"/>
    <p:sldId id="2134808595" r:id="rId26"/>
    <p:sldId id="2134808554" r:id="rId27"/>
    <p:sldId id="2134808544" r:id="rId28"/>
    <p:sldId id="2134808553" r:id="rId29"/>
    <p:sldId id="2134808452" r:id="rId30"/>
    <p:sldId id="2134808555" r:id="rId31"/>
    <p:sldId id="2134808556" r:id="rId32"/>
    <p:sldId id="2134808448" r:id="rId33"/>
    <p:sldId id="2134808539" r:id="rId34"/>
    <p:sldId id="2134808474" r:id="rId35"/>
    <p:sldId id="2134808468" r:id="rId36"/>
    <p:sldId id="2134808540" r:id="rId37"/>
    <p:sldId id="2134808469" r:id="rId38"/>
    <p:sldId id="597" r:id="rId39"/>
    <p:sldId id="2134808649" r:id="rId40"/>
    <p:sldId id="2134808648" r:id="rId41"/>
    <p:sldId id="2134808647" r:id="rId42"/>
    <p:sldId id="2134808650" r:id="rId43"/>
    <p:sldId id="2134808651" r:id="rId44"/>
    <p:sldId id="2134808652" r:id="rId45"/>
    <p:sldId id="2134808659" r:id="rId46"/>
    <p:sldId id="2134808653" r:id="rId47"/>
    <p:sldId id="2134808662" r:id="rId48"/>
    <p:sldId id="2134808663" r:id="rId49"/>
    <p:sldId id="2134808661" r:id="rId50"/>
    <p:sldId id="2134808658" r:id="rId51"/>
    <p:sldId id="2134808669" r:id="rId52"/>
    <p:sldId id="2134808660" r:id="rId53"/>
    <p:sldId id="2134808667" r:id="rId54"/>
    <p:sldId id="2134808664" r:id="rId55"/>
    <p:sldId id="2134808665" r:id="rId56"/>
    <p:sldId id="2134808668" r:id="rId57"/>
    <p:sldId id="2134808666" r:id="rId58"/>
    <p:sldId id="2134808547" r:id="rId59"/>
    <p:sldId id="838" r:id="rId60"/>
    <p:sldId id="2134808562" r:id="rId61"/>
    <p:sldId id="2134808670" r:id="rId62"/>
    <p:sldId id="2134808671" r:id="rId63"/>
    <p:sldId id="2134808501" r:id="rId64"/>
    <p:sldId id="2134808561" r:id="rId65"/>
    <p:sldId id="2134808503" r:id="rId66"/>
    <p:sldId id="2134808502" r:id="rId67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</p14:sldIdLst>
        </p14:section>
        <p14:section name="افتتاح الحصة" id="{B4CCA7F9-F5CC-4171-9420-75CE68236B45}">
          <p14:sldIdLst>
            <p14:sldId id="2134808454"/>
            <p14:sldId id="2134808450"/>
            <p14:sldId id="2134808451"/>
            <p14:sldId id="2134808531"/>
          </p14:sldIdLst>
        </p14:section>
        <p14:section name="نشاط اعتيادي" id="{3822E05A-48B7-466A-9806-AC1514DAD3AF}">
          <p14:sldIdLst>
            <p14:sldId id="542"/>
            <p14:sldId id="2134808617"/>
            <p14:sldId id="2134808620"/>
            <p14:sldId id="2134808618"/>
            <p14:sldId id="2134808619"/>
            <p14:sldId id="988"/>
            <p14:sldId id="2134808585"/>
            <p14:sldId id="2134808586"/>
            <p14:sldId id="2134808587"/>
            <p14:sldId id="2134808593"/>
            <p14:sldId id="2134808594"/>
            <p14:sldId id="2134808595"/>
            <p14:sldId id="2134808554"/>
            <p14:sldId id="2134808544"/>
            <p14:sldId id="2134808553"/>
            <p14:sldId id="2134808452"/>
            <p14:sldId id="2134808555"/>
            <p14:sldId id="2134808556"/>
          </p14:sldIdLst>
        </p14:section>
        <p14:section name="تحدث وإغناء المعجم" id="{5F742C0B-3E93-40E7-BD04-47EA8F843380}">
          <p14:sldIdLst>
            <p14:sldId id="2134808448"/>
            <p14:sldId id="2134808539"/>
            <p14:sldId id="2134808474"/>
            <p14:sldId id="2134808468"/>
            <p14:sldId id="2134808540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649"/>
            <p14:sldId id="2134808648"/>
            <p14:sldId id="2134808647"/>
            <p14:sldId id="2134808650"/>
            <p14:sldId id="2134808651"/>
            <p14:sldId id="2134808652"/>
            <p14:sldId id="2134808659"/>
            <p14:sldId id="2134808653"/>
            <p14:sldId id="2134808662"/>
            <p14:sldId id="2134808663"/>
            <p14:sldId id="2134808661"/>
            <p14:sldId id="2134808658"/>
            <p14:sldId id="2134808669"/>
            <p14:sldId id="2134808660"/>
            <p14:sldId id="2134808667"/>
            <p14:sldId id="2134808664"/>
            <p14:sldId id="2134808665"/>
            <p14:sldId id="2134808668"/>
            <p14:sldId id="2134808666"/>
            <p14:sldId id="2134808547"/>
          </p14:sldIdLst>
        </p14:section>
        <p14:section name="ألعاب" id="{66953B43-0502-40BE-9D9D-49C14FC1791C}">
          <p14:sldIdLst>
            <p14:sldId id="838"/>
            <p14:sldId id="2134808562"/>
            <p14:sldId id="2134808670"/>
            <p14:sldId id="2134808671"/>
          </p14:sldIdLst>
        </p14:section>
        <p14:section name="اختتام الحصة" id="{CFAC160B-4D15-40C5-8575-18C3947DD0CB}">
          <p14:sldIdLst>
            <p14:sldId id="2134808501"/>
            <p14:sldId id="2134808561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1B1B"/>
    <a:srgbClr val="19199B"/>
    <a:srgbClr val="10147E"/>
    <a:srgbClr val="8A0000"/>
    <a:srgbClr val="006DB4"/>
    <a:srgbClr val="E74C3C"/>
    <a:srgbClr val="D4EAF3"/>
    <a:srgbClr val="FFFFFF"/>
    <a:srgbClr val="0A0C4C"/>
    <a:srgbClr val="B4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58" autoAdjust="0"/>
    <p:restoredTop sz="86609" autoAdjust="0"/>
  </p:normalViewPr>
  <p:slideViewPr>
    <p:cSldViewPr snapToGrid="0" showGuides="1">
      <p:cViewPr varScale="1">
        <p:scale>
          <a:sx n="55" d="100"/>
          <a:sy n="55" d="100"/>
        </p:scale>
        <p:origin x="1680" y="53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" Type="http://schemas.openxmlformats.org/officeDocument/2006/relationships/slide" Target="slides/slide3.xml"/><Relationship Id="rId71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6:41:23.573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2644 1 0,'-2644'61'0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7:30:08.942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2744 200 0,'-2644'61'0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7:30:08.943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2744 200 0,'-2644'61'0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7:30:08.944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2744 200 0,'-2644'61'0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6:41:23.574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2846 0 0,'-2845'184'0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6:41:23.575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1708 1 0,'-1708'153'0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6:41:23.576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2744 200 0,'-2644'61'0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6:41:23.577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2744 200 0,'-2644'61'0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6:41:23.578"/>
    </inkml:context>
    <inkml:brush xml:id="br0">
      <inkml:brushProperty name="width" value="0.2" units="cm"/>
      <inkml:brushProperty name="height" value="0.4" units="cm"/>
      <inkml:brushProperty name="color" value="#00B050"/>
      <inkml:brushProperty name="tip" value="rectangle"/>
      <inkml:brushProperty name="rasterOp" value="maskPen"/>
      <inkml:brushProperty name="ignorePressure" value="1"/>
    </inkml:brush>
  </inkml:definitions>
  <inkml:trace contextRef="#ctx0" brushRef="#br0">2744 200 0,'-2644'61'0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7:30:08.939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2644 1 0,'-2644'61'0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7:30:08.940"/>
    </inkml:context>
    <inkml:brush xml:id="br0">
      <inkml:brushProperty name="width" value="0.2" units="cm"/>
      <inkml:brushProperty name="height" value="0.4" units="cm"/>
      <inkml:brushProperty name="color" value="#FFFF00"/>
      <inkml:brushProperty name="tip" value="rectangle"/>
      <inkml:brushProperty name="rasterOp" value="maskPen"/>
      <inkml:brushProperty name="ignorePressure" value="1"/>
    </inkml:brush>
  </inkml:definitions>
  <inkml:trace contextRef="#ctx0" brushRef="#br0">2846 0 0,'-2845'184'0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5-09-28T07:30:08.941"/>
    </inkml:context>
    <inkml:brush xml:id="br0">
      <inkml:brushProperty name="width" value="0.2" units="cm"/>
      <inkml:brushProperty name="height" value="0.4" units="cm"/>
      <inkml:brushProperty name="color" value="#EF0C4D"/>
      <inkml:brushProperty name="tip" value="rectangle"/>
      <inkml:brushProperty name="rasterOp" value="maskPen"/>
      <inkml:brushProperty name="ignorePressure" value="1"/>
    </inkml:brush>
  </inkml:definitions>
  <inkml:trace contextRef="#ctx0" brushRef="#br0">1708 1 0,'-1708'153'0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8617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45885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84647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7628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18" Type="http://schemas.openxmlformats.org/officeDocument/2006/relationships/slideLayout" Target="../slideLayouts/slideLayout51.xml"/><Relationship Id="rId26" Type="http://schemas.openxmlformats.org/officeDocument/2006/relationships/slideLayout" Target="../slideLayouts/slideLayout59.xml"/><Relationship Id="rId3" Type="http://schemas.openxmlformats.org/officeDocument/2006/relationships/slideLayout" Target="../slideLayouts/slideLayout36.xml"/><Relationship Id="rId21" Type="http://schemas.openxmlformats.org/officeDocument/2006/relationships/slideLayout" Target="../slideLayouts/slideLayout54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17" Type="http://schemas.openxmlformats.org/officeDocument/2006/relationships/slideLayout" Target="../slideLayouts/slideLayout50.xml"/><Relationship Id="rId25" Type="http://schemas.openxmlformats.org/officeDocument/2006/relationships/slideLayout" Target="../slideLayouts/slideLayout58.xml"/><Relationship Id="rId2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49.xml"/><Relationship Id="rId20" Type="http://schemas.openxmlformats.org/officeDocument/2006/relationships/slideLayout" Target="../slideLayouts/slideLayout53.xml"/><Relationship Id="rId29" Type="http://schemas.openxmlformats.org/officeDocument/2006/relationships/slideLayout" Target="../slideLayouts/slideLayout62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24" Type="http://schemas.openxmlformats.org/officeDocument/2006/relationships/slideLayout" Target="../slideLayouts/slideLayout57.xml"/><Relationship Id="rId32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15" Type="http://schemas.openxmlformats.org/officeDocument/2006/relationships/slideLayout" Target="../slideLayouts/slideLayout48.xml"/><Relationship Id="rId23" Type="http://schemas.openxmlformats.org/officeDocument/2006/relationships/slideLayout" Target="../slideLayouts/slideLayout56.xml"/><Relationship Id="rId28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43.xml"/><Relationship Id="rId19" Type="http://schemas.openxmlformats.org/officeDocument/2006/relationships/slideLayout" Target="../slideLayouts/slideLayout52.xml"/><Relationship Id="rId31" Type="http://schemas.openxmlformats.org/officeDocument/2006/relationships/slideLayout" Target="../slideLayouts/slideLayout64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slideLayout" Target="../slideLayouts/slideLayout47.xml"/><Relationship Id="rId22" Type="http://schemas.openxmlformats.org/officeDocument/2006/relationships/slideLayout" Target="../slideLayouts/slideLayout55.xml"/><Relationship Id="rId27" Type="http://schemas.openxmlformats.org/officeDocument/2006/relationships/slideLayout" Target="../slideLayouts/slideLayout60.xml"/><Relationship Id="rId30" Type="http://schemas.openxmlformats.org/officeDocument/2006/relationships/slideLayout" Target="../slideLayouts/slideLayout6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7" r:id="rId12"/>
    <p:sldLayoutId id="2147483948" r:id="rId13"/>
    <p:sldLayoutId id="2147483949" r:id="rId14"/>
    <p:sldLayoutId id="2147483844" r:id="rId15"/>
    <p:sldLayoutId id="2147483878" r:id="rId16"/>
    <p:sldLayoutId id="2147483880" r:id="rId17"/>
    <p:sldLayoutId id="2147483881" r:id="rId18"/>
    <p:sldLayoutId id="2147483950" r:id="rId19"/>
    <p:sldLayoutId id="2147483951" r:id="rId20"/>
    <p:sldLayoutId id="2147483838" r:id="rId21"/>
    <p:sldLayoutId id="2147483650" r:id="rId22"/>
    <p:sldLayoutId id="2147483651" r:id="rId23"/>
    <p:sldLayoutId id="2147483652" r:id="rId24"/>
    <p:sldLayoutId id="2147483653" r:id="rId25"/>
    <p:sldLayoutId id="2147483654" r:id="rId26"/>
    <p:sldLayoutId id="2147483655" r:id="rId27"/>
    <p:sldLayoutId id="2147483656" r:id="rId28"/>
    <p:sldLayoutId id="2147483657" r:id="rId29"/>
    <p:sldLayoutId id="2147483658" r:id="rId30"/>
    <p:sldLayoutId id="2147483877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0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6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slideLayout" Target="../slideLayouts/slideLayout40.xml"/><Relationship Id="rId1" Type="http://schemas.openxmlformats.org/officeDocument/2006/relationships/tags" Target="../tags/tag1.xml"/><Relationship Id="rId6" Type="http://schemas.openxmlformats.org/officeDocument/2006/relationships/image" Target="../media/image11.jpe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7.svg"/><Relationship Id="rId9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1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5.xml"/><Relationship Id="rId3" Type="http://schemas.openxmlformats.org/officeDocument/2006/relationships/image" Target="../media/image41.jpeg"/><Relationship Id="rId12" Type="http://schemas.openxmlformats.org/officeDocument/2006/relationships/image" Target="../media/image51.png"/><Relationship Id="rId2" Type="http://schemas.openxmlformats.org/officeDocument/2006/relationships/image" Target="../media/image44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51.xml"/><Relationship Id="rId6" Type="http://schemas.openxmlformats.org/officeDocument/2006/relationships/customXml" Target="../ink/ink2.xml"/><Relationship Id="rId11" Type="http://schemas.openxmlformats.org/officeDocument/2006/relationships/customXml" Target="../ink/ink4.xml"/><Relationship Id="rId5" Type="http://schemas.openxmlformats.org/officeDocument/2006/relationships/image" Target="../media/image46.png"/><Relationship Id="rId15" Type="http://schemas.openxmlformats.org/officeDocument/2006/relationships/customXml" Target="../ink/ink6.xml"/><Relationship Id="rId10" Type="http://schemas.openxmlformats.org/officeDocument/2006/relationships/image" Target="../media/image47.png"/><Relationship Id="rId4" Type="http://schemas.openxmlformats.org/officeDocument/2006/relationships/customXml" Target="../ink/ink1.xml"/><Relationship Id="rId9" Type="http://schemas.openxmlformats.org/officeDocument/2006/relationships/customXml" Target="../ink/ink3.xml"/><Relationship Id="rId1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0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customXml" Target="../ink/ink11.xml"/><Relationship Id="rId3" Type="http://schemas.openxmlformats.org/officeDocument/2006/relationships/image" Target="../media/image41.jpeg"/><Relationship Id="rId12" Type="http://schemas.openxmlformats.org/officeDocument/2006/relationships/image" Target="../media/image51.png"/><Relationship Id="rId2" Type="http://schemas.openxmlformats.org/officeDocument/2006/relationships/image" Target="../media/image44.png"/><Relationship Id="rId16" Type="http://schemas.openxmlformats.org/officeDocument/2006/relationships/image" Target="../media/image52.png"/><Relationship Id="rId1" Type="http://schemas.openxmlformats.org/officeDocument/2006/relationships/slideLayout" Target="../slideLayouts/slideLayout51.xml"/><Relationship Id="rId6" Type="http://schemas.openxmlformats.org/officeDocument/2006/relationships/customXml" Target="../ink/ink8.xml"/><Relationship Id="rId11" Type="http://schemas.openxmlformats.org/officeDocument/2006/relationships/customXml" Target="../ink/ink10.xml"/><Relationship Id="rId5" Type="http://schemas.openxmlformats.org/officeDocument/2006/relationships/image" Target="../media/image46.png"/><Relationship Id="rId15" Type="http://schemas.openxmlformats.org/officeDocument/2006/relationships/customXml" Target="../ink/ink12.xml"/><Relationship Id="rId10" Type="http://schemas.openxmlformats.org/officeDocument/2006/relationships/image" Target="../media/image47.png"/><Relationship Id="rId4" Type="http://schemas.openxmlformats.org/officeDocument/2006/relationships/customXml" Target="../ink/ink7.xml"/><Relationship Id="rId9" Type="http://schemas.openxmlformats.org/officeDocument/2006/relationships/customXml" Target="../ink/ink9.xml"/><Relationship Id="rId1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53.png"/><Relationship Id="rId4" Type="http://schemas.openxmlformats.org/officeDocument/2006/relationships/image" Target="../media/image7.svg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Relationship Id="rId6" Type="http://schemas.microsoft.com/office/2007/relationships/hdphoto" Target="../media/hdphoto1.wdp"/><Relationship Id="rId5" Type="http://schemas.openxmlformats.org/officeDocument/2006/relationships/image" Target="../media/image21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328161" y="9202937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52293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fr-FR" sz="5400" b="1" dirty="0">
                  <a:solidFill>
                    <a:srgbClr val="FF00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4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43400" y="666750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391604" y="6232200"/>
              <a:ext cx="3418547" cy="813494"/>
              <a:chOff x="5366709" y="6759892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66709" y="6759892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</a:t>
                </a:r>
                <a:r>
                  <a:rPr lang="ar-MA" sz="4400" b="1" dirty="0">
                    <a:solidFill>
                      <a:srgbClr val="FFFF00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1</a:t>
                </a:r>
                <a:endParaRPr lang="en-US" sz="4400" b="1" dirty="0">
                  <a:solidFill>
                    <a:srgbClr val="FFFF00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فقرة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 </a:t>
              </a:r>
              <a:r>
                <a:rPr lang="ar-MA" sz="5400" b="1" dirty="0">
                  <a:solidFill>
                    <a:srgbClr val="FFFF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FF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12821" y="103720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حصة اليوم ستتدربون على قراءة فقرة بسيطة وفهمها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6634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96BEAF4-96E1-F8D9-0C6D-65C59AE793AB}"/>
              </a:ext>
            </a:extLst>
          </p:cNvPr>
          <p:cNvSpPr/>
          <p:nvPr/>
        </p:nvSpPr>
        <p:spPr>
          <a:xfrm>
            <a:off x="648212" y="2147777"/>
            <a:ext cx="6549307" cy="412565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قراءة كلمات بصرية</a:t>
            </a: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إملاء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C144F-0CA0-07AB-DFEC-0B36A48632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5A840B5-9D49-6F25-FD5A-F9F6572B9945}"/>
              </a:ext>
            </a:extLst>
          </p:cNvPr>
          <p:cNvSpPr txBox="1"/>
          <p:nvPr/>
        </p:nvSpPr>
        <p:spPr>
          <a:xfrm>
            <a:off x="1887608" y="898663"/>
            <a:ext cx="1067846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انتبهوا؛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سأقرأ سلسلة الكلمات، وأنتم ستفعلون مثلي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7DA63CA-C580-3B75-784F-3E14DA575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A6CA974-944B-16CA-994E-0A2B631BC1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8274777"/>
              </p:ext>
            </p:extLst>
          </p:nvPr>
        </p:nvGraphicFramePr>
        <p:xfrm>
          <a:off x="3281376" y="4348606"/>
          <a:ext cx="7547958" cy="302201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هَلْ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مَساءَ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ثُمَّ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663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صَباحَ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قَليلࣱ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0765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89E9A9-610B-22BF-B67B-CFCFCC102E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414ECBB3-7FA3-C939-8DB4-72EA90F3AC41}"/>
              </a:ext>
            </a:extLst>
          </p:cNvPr>
          <p:cNvSpPr txBox="1"/>
          <p:nvPr/>
        </p:nvSpPr>
        <p:spPr>
          <a:xfrm>
            <a:off x="1379620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واحد منكم يقرأ الكلمات قراءة هامسة، سأمر بين الصفوف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00A022C-DD2E-F5F0-CE66-33EE005341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135" y="668398"/>
            <a:ext cx="1767993" cy="1377815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D9F31B7-5869-F9F2-6543-C0C6D89F29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9941007"/>
              </p:ext>
            </p:extLst>
          </p:nvPr>
        </p:nvGraphicFramePr>
        <p:xfrm>
          <a:off x="3281376" y="4348606"/>
          <a:ext cx="7547958" cy="302201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هَلْ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مَساءَ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ثُمَّ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663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صَباحَ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قَليلࣱ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155996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F623-CF5F-7733-2CA6-B03687FB35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0F2CCC0-0D96-BF03-4B06-DCEE466650B7}"/>
              </a:ext>
            </a:extLst>
          </p:cNvPr>
          <p:cNvSpPr txBox="1"/>
          <p:nvPr/>
        </p:nvSpPr>
        <p:spPr>
          <a:xfrm>
            <a:off x="1379620" y="83408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لنقرأ الكلمات قراءة مشتركة: اقرأوا معي عند الإشارة 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E956ACA-6ABB-69E3-E234-71E30928C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859" y="717170"/>
            <a:ext cx="1676545" cy="1280271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5E0E02E-0731-4D2C-5C0A-42A09C0FC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532004"/>
              </p:ext>
            </p:extLst>
          </p:nvPr>
        </p:nvGraphicFramePr>
        <p:xfrm>
          <a:off x="3281376" y="4348606"/>
          <a:ext cx="7547958" cy="302201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هَلْ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مَساءَ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ثُمَّ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663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صَباحَ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قَليلࣱ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9819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B7C7B-C28A-0DB6-EE88-5B32769C7D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04BD7AE-769A-DD1C-D18F-F1E01EF51F5B}"/>
              </a:ext>
            </a:extLst>
          </p:cNvPr>
          <p:cNvSpPr txBox="1"/>
          <p:nvPr/>
        </p:nvSpPr>
        <p:spPr>
          <a:xfrm>
            <a:off x="881770" y="94413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القراءة: كل متعلم يقرأ سطرا واحدا، بالترتيب وبدونه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45D31E-3BB7-FCB2-23ED-939F51BEFF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" y="523225"/>
            <a:ext cx="1633870" cy="1426588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DF4C01-D20E-0899-A1C8-1CB3E05CC9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532004"/>
              </p:ext>
            </p:extLst>
          </p:nvPr>
        </p:nvGraphicFramePr>
        <p:xfrm>
          <a:off x="3281376" y="4348606"/>
          <a:ext cx="7547958" cy="3022012"/>
        </p:xfrm>
        <a:graphic>
          <a:graphicData uri="http://schemas.openxmlformats.org/drawingml/2006/table">
            <a:tbl>
              <a:tblPr rtl="1" firstRow="1" bandRow="1">
                <a:tableStyleId>{BDBED569-4797-4DF1-A0F4-6AAB3CD982D8}</a:tableStyleId>
              </a:tblPr>
              <a:tblGrid>
                <a:gridCol w="2515986">
                  <a:extLst>
                    <a:ext uri="{9D8B030D-6E8A-4147-A177-3AD203B41FA5}">
                      <a16:colId xmlns:a16="http://schemas.microsoft.com/office/drawing/2014/main" val="540014386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2799844"/>
                    </a:ext>
                  </a:extLst>
                </a:gridCol>
                <a:gridCol w="2515986">
                  <a:extLst>
                    <a:ext uri="{9D8B030D-6E8A-4147-A177-3AD203B41FA5}">
                      <a16:colId xmlns:a16="http://schemas.microsoft.com/office/drawing/2014/main" val="1091952986"/>
                    </a:ext>
                  </a:extLst>
                </a:gridCol>
              </a:tblGrid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ماذا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هَلْ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كَيْفَ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817953490"/>
                  </a:ext>
                </a:extLst>
              </a:tr>
              <a:tr h="1007688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آمِنَةࣱ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مَساءَ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ثُمَّ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64416891"/>
                  </a:ext>
                </a:extLst>
              </a:tr>
              <a:tr h="1006636"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كَثيرࣱ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صَباحَ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6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قَليلࣱ</a:t>
                      </a:r>
                      <a:endParaRPr lang="fr-MA" sz="6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150362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99304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DD16698-7E65-6CA8-7D3E-6147EB5AEFF0}"/>
              </a:ext>
            </a:extLst>
          </p:cNvPr>
          <p:cNvSpPr txBox="1"/>
          <p:nvPr/>
        </p:nvSpPr>
        <p:spPr>
          <a:xfrm>
            <a:off x="2190749" y="929337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ألواحكم والطبشور، سأملي عليكم كلمات.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D4EC4459-B464-C6E2-8673-651C242462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5" name="Image 4" descr="Une image contenant texte, capture d’écran, ordinateur, Ordinateur tablette&#10;&#10;Description générée automatiquement">
            <a:extLst>
              <a:ext uri="{FF2B5EF4-FFF2-40B4-BE49-F238E27FC236}">
                <a16:creationId xmlns:a16="http://schemas.microsoft.com/office/drawing/2014/main" id="{D3A7419B-DC05-EFFB-230E-1427CB4BB61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451195" y="3454443"/>
            <a:ext cx="6813609" cy="565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126067-B1FD-D361-911F-212722ABCB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D2F16AE-E9F3-56E1-1DB0-58DDAD2D9E87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مساء.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C347D90-30C0-D128-E2A5-86D4925470E5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BB1822A3-BDE0-2452-11BC-AAFD4359381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823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35A03E-6384-4D3A-6F8B-DE805A89B8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F4454B8-4E57-1F59-20AA-6119F56951CF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BC1A435-C29D-0000-9BFA-5FF1D9A75CA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83F5173-07FA-4DF5-AF97-CE1BFCDD92E3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786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9A65E8-B938-90A1-4897-5F4ADF2FBD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90FBAD2-3843-51EC-400F-F175ED365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D6AC89F-2D1A-D03E-6F4E-A227496CE0D7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6908932D-E637-37DD-C36E-362655EC7C13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مَساءࣱ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9246D0FE-4DB7-1058-1DB9-CE52CD14C31D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</p:spTree>
    <p:extLst>
      <p:ext uri="{BB962C8B-B14F-4D97-AF65-F5344CB8AC3E}">
        <p14:creationId xmlns:p14="http://schemas.microsoft.com/office/powerpoint/2010/main" val="33330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على التوجيهات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54A179-0070-C82A-F123-D536E22517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FF570AF-2D28-7B13-5EEE-8D9C8CB44AEC}"/>
              </a:ext>
            </a:extLst>
          </p:cNvPr>
          <p:cNvSpPr txBox="1"/>
          <p:nvPr/>
        </p:nvSpPr>
        <p:spPr>
          <a:xfrm>
            <a:off x="2176895" y="1019391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ماذا.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79DBA28-E04F-CDB3-4E07-E2B6346DB66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E9468774-8091-9364-7ECC-723CF67D074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462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D30DE5-B05A-C018-EC38-391BBF6D0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9BB4280-3D77-A15D-E0FB-5E563B44F811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7C27AAD-859F-F3B4-B375-D37D548D222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8B6BF495-D4FC-BA2C-CBB1-5A21AB0BB72E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1152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A0CA9B-E37F-18C1-F0EF-306F64151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A5BA99D6-D48D-B6AE-46F4-F7C15532D0E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7315B0-91A2-8BB2-8450-5CE6379DA1B3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8BA9CEC-F68F-4D19-93CF-CC8A8CA14AA5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97A87433-023F-4BC2-095B-DCBA0F19881A}"/>
              </a:ext>
            </a:extLst>
          </p:cNvPr>
          <p:cNvSpPr/>
          <p:nvPr/>
        </p:nvSpPr>
        <p:spPr>
          <a:xfrm>
            <a:off x="4253345" y="4207406"/>
            <a:ext cx="4973781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416028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FE3DB9-3771-77E1-2BF0-C980BEE3B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572548F-71FF-B03C-0AD8-FE91FC4541EA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كلمة: هاتفٌ.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C8EEB46-17AC-34D0-726E-EB843BF0A23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036401A-E4AB-6B46-60DB-9751FF154D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45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E7F653-319A-1B1B-8CF0-E13D3A3C1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4F2F77-5E73-706A-7281-95239E41246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6F2CA085-756C-9761-1025-FA53AD7DC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4F679B60-B297-0A7A-B6AE-8A8059B03E85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8450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BB6B49-2370-DD6F-FBA6-65EC6ABDB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7D3FB4E9-B207-B161-1E2C-D0AC723B642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8B10495-6537-5892-1334-3A69970C8AA2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46BEC34-5B06-4574-8566-08B53D65B886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 ثم يتم 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5D3A4EF6-AEF6-E6BC-85AD-6A5CE1373F48}"/>
              </a:ext>
            </a:extLst>
          </p:cNvPr>
          <p:cNvSpPr/>
          <p:nvPr/>
        </p:nvSpPr>
        <p:spPr>
          <a:xfrm>
            <a:off x="3925082" y="4318242"/>
            <a:ext cx="5865835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هاتِفࣱ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1663854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7EF368-75B3-15A6-9F87-D3BEEACEFC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4C8888F-59D7-AADE-EE48-3408DB0E2D76}"/>
              </a:ext>
            </a:extLst>
          </p:cNvPr>
          <p:cNvSpPr txBox="1"/>
          <p:nvPr/>
        </p:nvSpPr>
        <p:spPr>
          <a:xfrm>
            <a:off x="2176895" y="1005536"/>
            <a:ext cx="1030605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اكتبوا على ألواحكم الكلمة التي ستسمعونها: كيف.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5742D5B-65E0-B3B6-3E9A-51E1B8F248E9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3795" y="3378536"/>
            <a:ext cx="6368410" cy="3529928"/>
          </a:xfrm>
          <a:prstGeom prst="rect">
            <a:avLst/>
          </a:prstGeom>
        </p:spPr>
      </p:pic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408A4F97-52C9-A184-7899-21F3C5235AD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263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040341-C0DF-A6D5-379D-C499E56681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7833C4-3EB9-B418-A189-52E6D4A9CEFE}"/>
              </a:ext>
            </a:extLst>
          </p:cNvPr>
          <p:cNvSpPr txBox="1"/>
          <p:nvPr/>
        </p:nvSpPr>
        <p:spPr>
          <a:xfrm>
            <a:off x="2190749" y="683116"/>
            <a:ext cx="1030605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الإشارة، الكل يرفع الألواح دفعة واحدة.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يحرص الأستاذ على أن يرفع الجميع ألواحهم في آن واحد.</a:t>
            </a:r>
          </a:p>
        </p:txBody>
      </p:sp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5931772E-070E-B4EA-117D-F3F22D2698F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6F0F556-7355-B289-CF8F-28FB676839B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5159" y="3148926"/>
            <a:ext cx="8017229" cy="5499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6829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2C023A-F508-3AFC-D329-B6887ED1D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9" descr="A cartoon of a person teaching a group of children&#10;&#10;Description automatically generated">
            <a:extLst>
              <a:ext uri="{FF2B5EF4-FFF2-40B4-BE49-F238E27FC236}">
                <a16:creationId xmlns:a16="http://schemas.microsoft.com/office/drawing/2014/main" id="{03A601EF-908F-A8E6-58B5-45DDF6DC86B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747" y="704658"/>
            <a:ext cx="1638880" cy="126852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AF6F32BE-DFAA-115B-CA8C-41B719B90456}"/>
              </a:ext>
            </a:extLst>
          </p:cNvPr>
          <p:cNvSpPr/>
          <p:nvPr/>
        </p:nvSpPr>
        <p:spPr>
          <a:xfrm>
            <a:off x="12593782" y="649237"/>
            <a:ext cx="955963" cy="888615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MA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B07ED140-AEF2-0E4C-69AF-5C4EA13D51EB}"/>
              </a:ext>
            </a:extLst>
          </p:cNvPr>
          <p:cNvSpPr txBox="1"/>
          <p:nvPr/>
        </p:nvSpPr>
        <p:spPr>
          <a:xfrm>
            <a:off x="2355273" y="704658"/>
            <a:ext cx="110199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يعطي الأستاذ الإشارة لمن أجاب بشكل صحيح  ليضع لوحته على الطاولة. الآن سنقوم بالتصحيح.</a:t>
            </a:r>
          </a:p>
          <a:p>
            <a:pPr algn="r" rtl="1"/>
            <a:r>
              <a:rPr lang="ar-MA" sz="32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يجري الأستاذ تصحيح جماعيا تفاعليا مع جماعة الفصل، مع إشراك المتعلمين و الإشارة إلى الأخطاء المرتكبة.</a:t>
            </a: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234C253-6D6D-DEA3-BD25-8E6673FB6FE7}"/>
              </a:ext>
            </a:extLst>
          </p:cNvPr>
          <p:cNvSpPr/>
          <p:nvPr/>
        </p:nvSpPr>
        <p:spPr>
          <a:xfrm>
            <a:off x="3898781" y="4244728"/>
            <a:ext cx="5450492" cy="2570931"/>
          </a:xfrm>
          <a:prstGeom prst="flowChartAlternateProcess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457200" rtl="1">
              <a:defRPr/>
            </a:pPr>
            <a:r>
              <a:rPr lang="ar-MA" sz="19900" dirty="0">
                <a:ln w="0"/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كَيْفَ</a:t>
            </a:r>
            <a:endParaRPr kumimoji="0" lang="fr-FR" sz="3200" b="0" i="0" u="none" strike="noStrike" kern="1200" cap="none" spc="0" normalizeH="0" baseline="0" noProof="0" dirty="0">
              <a:ln w="0"/>
              <a:solidFill>
                <a:schemeClr val="tx1"/>
              </a:solidFill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2586197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26BD78D-56AC-37E2-50C1-209C3F746608}"/>
              </a:ext>
            </a:extLst>
          </p:cNvPr>
          <p:cNvSpPr/>
          <p:nvPr/>
        </p:nvSpPr>
        <p:spPr>
          <a:xfrm>
            <a:off x="249382" y="2036618"/>
            <a:ext cx="7509163" cy="393469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85834" rtl="1">
              <a:lnSpc>
                <a:spcPts val="11099"/>
              </a:lnSpc>
            </a:pP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الصورة: لوحة </a:t>
            </a:r>
            <a:r>
              <a:rPr lang="ar-MA" sz="600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الصحة والرياضة</a:t>
            </a:r>
          </a:p>
          <a:p>
            <a:pPr algn="ctr" defTabSz="685834" rtl="1">
              <a:lnSpc>
                <a:spcPts val="11099"/>
              </a:lnSpc>
            </a:pPr>
            <a:r>
              <a:rPr lang="ar-MA" sz="600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إنشاء 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الخريطة الذهنية للكلمة</a:t>
            </a:r>
            <a:endParaRPr lang="ar-SA" sz="60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2191897" y="5143500"/>
            <a:ext cx="9344906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مرتبط بالمدينة والقرية؛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قراءة فقرة بسيطة وفهمها؛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إكمال فقرة ونقلها.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FF298197-ED65-321A-257C-E57D4E4F9314}"/>
              </a:ext>
            </a:extLst>
          </p:cNvPr>
          <p:cNvSpPr/>
          <p:nvPr/>
        </p:nvSpPr>
        <p:spPr>
          <a:xfrm>
            <a:off x="4218682" y="1688821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005547" y="976758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r" defTabSz="1074738" rtl="1"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سألاحظ الصورة، ثم أشير إلى عنصر منها، وأعبر عنه بكلمة واحدة، ثم أركبه في جملة.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C3C70F6E-E18D-2AE5-D43E-654546FB0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  <p:sp>
        <p:nvSpPr>
          <p:cNvPr id="8" name="Flèche : bas 7">
            <a:extLst>
              <a:ext uri="{FF2B5EF4-FFF2-40B4-BE49-F238E27FC236}">
                <a16:creationId xmlns:a16="http://schemas.microsoft.com/office/drawing/2014/main" id="{F3978A99-67D2-D7A1-2491-B02FE732ECBA}"/>
              </a:ext>
            </a:extLst>
          </p:cNvPr>
          <p:cNvSpPr/>
          <p:nvPr/>
        </p:nvSpPr>
        <p:spPr>
          <a:xfrm>
            <a:off x="4267199" y="6310584"/>
            <a:ext cx="304801" cy="604336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142147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1000341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كل واحد منكم سيعبر عن عنصر من عناصر الصورة بكلمة واحدة، ويركب الكلمة في جملة.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50C8D25-A61C-37D3-D755-6C51465E7D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191" y="765501"/>
            <a:ext cx="1681065" cy="1284972"/>
          </a:xfrm>
          <a:prstGeom prst="rect">
            <a:avLst/>
          </a:prstGeom>
        </p:spPr>
      </p:pic>
      <p:pic>
        <p:nvPicPr>
          <p:cNvPr id="3" name="Image 2" descr="Une image contenant texte, personne, habits, garçon&#10;&#10;Le contenu généré par l’IA peut être incorrect.">
            <a:extLst>
              <a:ext uri="{FF2B5EF4-FFF2-40B4-BE49-F238E27FC236}">
                <a16:creationId xmlns:a16="http://schemas.microsoft.com/office/drawing/2014/main" id="{4693D1A9-8B3B-FEF7-3EFD-B864C77E10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69" t="19674" r="9783" b="11930"/>
          <a:stretch>
            <a:fillRect/>
          </a:stretch>
        </p:blipFill>
        <p:spPr>
          <a:xfrm>
            <a:off x="2479963" y="2300821"/>
            <a:ext cx="9074727" cy="8019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936275" y="91721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يشجع الأستاذ المتعثرين على التحدث، ويساعدهم على صياغة الجمل.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39807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4848BD-803F-E619-9BFC-782E4C157B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7D62742-39AC-2537-7AB6-D9BB6703BE70}"/>
              </a:ext>
            </a:extLst>
          </p:cNvPr>
          <p:cNvSpPr txBox="1"/>
          <p:nvPr/>
        </p:nvSpPr>
        <p:spPr>
          <a:xfrm>
            <a:off x="2604653" y="852414"/>
            <a:ext cx="1003069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 على السبورة  الكلمات والجمل التي توصل إليها المتعلمون، ثم ينتدب بعض المتعلمين للقراءة . مثلا: </a:t>
            </a:r>
            <a:endParaRPr kumimoji="0" lang="fr-FR" sz="32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3A9B1CD-AD2E-A9F7-3E89-6C2E9362B3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0511" y="689461"/>
            <a:ext cx="1676545" cy="1280271"/>
          </a:xfrm>
          <a:prstGeom prst="rect">
            <a:avLst/>
          </a:prstGeom>
        </p:spPr>
      </p:pic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001A39F4-5367-DC71-E5A5-303F933B2EA7}"/>
              </a:ext>
            </a:extLst>
          </p:cNvPr>
          <p:cNvSpPr/>
          <p:nvPr/>
        </p:nvSpPr>
        <p:spPr>
          <a:xfrm>
            <a:off x="11035779" y="8009900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4400" b="1" noProof="0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.......</a:t>
            </a:r>
            <a:endParaRPr kumimoji="0" lang="fr-FR" sz="4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E559E63E-6D0E-C4E9-25F6-CD8525E4019D}"/>
              </a:ext>
            </a:extLst>
          </p:cNvPr>
          <p:cNvSpPr/>
          <p:nvPr/>
        </p:nvSpPr>
        <p:spPr>
          <a:xfrm>
            <a:off x="11035779" y="6055969"/>
            <a:ext cx="1876654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غِذاء</a:t>
            </a:r>
            <a:r>
              <a:rPr lang="ar-MA" sz="54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759412E6-117E-B405-C5FC-4CE07767F6B0}"/>
              </a:ext>
            </a:extLst>
          </p:cNvPr>
          <p:cNvSpPr/>
          <p:nvPr/>
        </p:nvSpPr>
        <p:spPr>
          <a:xfrm>
            <a:off x="11035779" y="4445724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رِياضَة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54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CC6E666E-1EC1-9407-EE81-04DBDE0DEBD2}"/>
              </a:ext>
            </a:extLst>
          </p:cNvPr>
          <p:cNvSpPr/>
          <p:nvPr/>
        </p:nvSpPr>
        <p:spPr>
          <a:xfrm>
            <a:off x="430510" y="4230558"/>
            <a:ext cx="6995525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>
              <a:defRPr/>
            </a:pP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تُحافِظُ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r>
              <a:rPr lang="ar-MA" sz="5400" b="1" dirty="0" err="1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ؐ</a:t>
            </a:r>
            <a:r>
              <a:rPr lang="ar-MA" sz="5400" b="1" dirty="0" err="1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لرِّياضَةُ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عَلى لِياقَةِ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ٱلْجِسْمِ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C667FED6-D36C-D53E-8DBF-DA970F53A144}"/>
              </a:ext>
            </a:extLst>
          </p:cNvPr>
          <p:cNvSpPr/>
          <p:nvPr/>
        </p:nvSpPr>
        <p:spPr>
          <a:xfrm>
            <a:off x="430510" y="5808107"/>
            <a:ext cx="6995525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اَلْغِذاءُ</a:t>
            </a:r>
            <a:r>
              <a:rPr lang="ar-MA" sz="54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اؐلْمُتَوازِنُ</a:t>
            </a:r>
            <a:r>
              <a:rPr lang="ar-MA" sz="5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ضَرورِيࣱّ لِلصِّحَةِ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473526E-4CF5-EE62-FC40-F99C0A8D3323}"/>
              </a:ext>
            </a:extLst>
          </p:cNvPr>
          <p:cNvSpPr/>
          <p:nvPr/>
        </p:nvSpPr>
        <p:spPr>
          <a:xfrm>
            <a:off x="430510" y="7682170"/>
            <a:ext cx="6995525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.............................................................</a:t>
            </a:r>
            <a:endParaRPr kumimoji="0" lang="fr-M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1A1253C-FE91-2A7B-CB80-0FCCEDE129BE}"/>
              </a:ext>
            </a:extLst>
          </p:cNvPr>
          <p:cNvSpPr/>
          <p:nvPr/>
        </p:nvSpPr>
        <p:spPr>
          <a:xfrm>
            <a:off x="11035779" y="2633513"/>
            <a:ext cx="1876653" cy="80203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صِحَّة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ࣱ</a:t>
            </a:r>
            <a:endParaRPr kumimoji="0" lang="fr-FR" sz="5400" b="0" i="0" u="none" strike="noStrike" kern="1200" cap="none" spc="0" normalizeH="0" baseline="0" noProof="0" dirty="0">
              <a:ln w="0"/>
              <a:solidFill>
                <a:srgbClr val="C0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lèche : gauche 7">
            <a:extLst>
              <a:ext uri="{FF2B5EF4-FFF2-40B4-BE49-F238E27FC236}">
                <a16:creationId xmlns:a16="http://schemas.microsoft.com/office/drawing/2014/main" id="{68901505-8556-C038-066E-4B8788608905}"/>
              </a:ext>
            </a:extLst>
          </p:cNvPr>
          <p:cNvSpPr/>
          <p:nvPr/>
        </p:nvSpPr>
        <p:spPr>
          <a:xfrm>
            <a:off x="8126007" y="2742645"/>
            <a:ext cx="2209800" cy="609600"/>
          </a:xfrm>
          <a:prstGeom prst="leftArrow">
            <a:avLst/>
          </a:prstGeom>
          <a:solidFill>
            <a:schemeClr val="accent1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5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026287DB-FC49-7B2E-ABF3-6C5F31A520BA}"/>
              </a:ext>
            </a:extLst>
          </p:cNvPr>
          <p:cNvSpPr/>
          <p:nvPr/>
        </p:nvSpPr>
        <p:spPr>
          <a:xfrm>
            <a:off x="430510" y="2539938"/>
            <a:ext cx="7029713" cy="1129761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يَجِبُ أَنْ نُ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حافِظَ </a:t>
            </a:r>
            <a:r>
              <a:rPr kumimoji="0" lang="ar-MA" sz="5400" b="1" i="0" u="none" strike="noStrike" kern="1200" cap="none" spc="0" normalizeH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عَلى </a:t>
            </a:r>
            <a:r>
              <a:rPr lang="ar-MA" sz="5400" b="1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صِحَّتِنا</a:t>
            </a:r>
            <a:r>
              <a:rPr kumimoji="0" lang="ar-MA" sz="5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MA" sz="5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lèche : gauche 2">
            <a:extLst>
              <a:ext uri="{FF2B5EF4-FFF2-40B4-BE49-F238E27FC236}">
                <a16:creationId xmlns:a16="http://schemas.microsoft.com/office/drawing/2014/main" id="{D0761CFC-614E-BA18-5093-378225DA0447}"/>
              </a:ext>
            </a:extLst>
          </p:cNvPr>
          <p:cNvSpPr/>
          <p:nvPr/>
        </p:nvSpPr>
        <p:spPr>
          <a:xfrm>
            <a:off x="8126007" y="4608456"/>
            <a:ext cx="2209800" cy="609600"/>
          </a:xfrm>
          <a:prstGeom prst="leftArrow">
            <a:avLst/>
          </a:prstGeom>
          <a:solidFill>
            <a:schemeClr val="accent1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5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CFD4DCB2-E6F1-9008-9BE5-034E77289CF3}"/>
              </a:ext>
            </a:extLst>
          </p:cNvPr>
          <p:cNvSpPr/>
          <p:nvPr/>
        </p:nvSpPr>
        <p:spPr>
          <a:xfrm>
            <a:off x="8126007" y="6068187"/>
            <a:ext cx="2209800" cy="609600"/>
          </a:xfrm>
          <a:prstGeom prst="leftArrow">
            <a:avLst/>
          </a:prstGeom>
          <a:solidFill>
            <a:schemeClr val="accent1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5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Flèche : gauche 4">
            <a:extLst>
              <a:ext uri="{FF2B5EF4-FFF2-40B4-BE49-F238E27FC236}">
                <a16:creationId xmlns:a16="http://schemas.microsoft.com/office/drawing/2014/main" id="{109FBFB1-019A-9998-5B65-5CD6321A11AF}"/>
              </a:ext>
            </a:extLst>
          </p:cNvPr>
          <p:cNvSpPr/>
          <p:nvPr/>
        </p:nvSpPr>
        <p:spPr>
          <a:xfrm>
            <a:off x="8126007" y="7942250"/>
            <a:ext cx="2209800" cy="609600"/>
          </a:xfrm>
          <a:prstGeom prst="leftArrow">
            <a:avLst/>
          </a:prstGeom>
          <a:solidFill>
            <a:schemeClr val="accent1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54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4345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7" grpId="0" animBg="1"/>
      <p:bldP spid="8" grpId="0" animBg="1"/>
      <p:bldP spid="9" grpId="0" animBg="1"/>
      <p:bldP spid="3" grpId="0" animBg="1"/>
      <p:bldP spid="4" grpId="0" animBg="1"/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721715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واحد منكم يختار جملة  يقرأها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هامسة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، وينقلها على دفتره.</a:t>
            </a:r>
          </a:p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لمراقبة عملكم.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8F8AA649-3FA1-7CDD-C2C0-CDAD3FD7DF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574" y="547030"/>
            <a:ext cx="1633870" cy="1426588"/>
          </a:xfrm>
          <a:prstGeom prst="rect">
            <a:avLst/>
          </a:prstGeom>
        </p:spPr>
      </p:pic>
      <p:pic>
        <p:nvPicPr>
          <p:cNvPr id="5" name="Image 4" descr="Une image contenant dessin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DB5D2825-DF3C-14C7-8BB4-54C9EED31C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618" y="2658024"/>
            <a:ext cx="8880764" cy="6907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Freeform 2">
            <a:extLst>
              <a:ext uri="{FF2B5EF4-FFF2-40B4-BE49-F238E27FC236}">
                <a16:creationId xmlns:a16="http://schemas.microsoft.com/office/drawing/2014/main" id="{89346D30-016F-CFBB-423D-ECDE8F11DB6B}"/>
              </a:ext>
            </a:extLst>
          </p:cNvPr>
          <p:cNvSpPr/>
          <p:nvPr/>
        </p:nvSpPr>
        <p:spPr>
          <a:xfrm>
            <a:off x="720436" y="2208114"/>
            <a:ext cx="7025070" cy="540292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ترتيب كلمات لتكوين جمل؛</a:t>
            </a:r>
          </a:p>
          <a:p>
            <a:pPr marL="742950" lvl="1" indent="-28575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قراءة فقرة  بطلاقة و الإجابة عن أسئلة الفهم؛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نقل فقرة على الدفاتر.</a:t>
            </a:r>
          </a:p>
          <a:p>
            <a:pPr marL="914400" lvl="1" indent="-457200" algn="r" rtl="1">
              <a:buFontTx/>
              <a:buChar char="-"/>
            </a:pPr>
            <a:r>
              <a:rPr lang="ar-MA" sz="5400" dirty="0">
                <a:latin typeface="Adobe Arabic" panose="02040503050201020203" pitchFamily="18" charset="-78"/>
                <a:cs typeface="Adobe Arabic" panose="02040503050201020203" pitchFamily="18" charset="-78"/>
              </a:rPr>
              <a:t>تركيب فقرة.</a:t>
            </a:r>
          </a:p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6498AB-52D2-63FE-A7B3-447B8C238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96EA6FE4-3F83-8742-68E2-4556B7046100}"/>
              </a:ext>
            </a:extLst>
          </p:cNvPr>
          <p:cNvSpPr txBox="1"/>
          <p:nvPr/>
        </p:nvSpPr>
        <p:spPr>
          <a:xfrm>
            <a:off x="215839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سأقوم بتركيب جملة  مفيدة انطلاقا من كلمات مبعثرة. ستفعلون مثلي.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1DC71BB8-1ED6-A506-0920-0F37EBC649AB}"/>
              </a:ext>
            </a:extLst>
          </p:cNvPr>
          <p:cNvSpPr/>
          <p:nvPr/>
        </p:nvSpPr>
        <p:spPr>
          <a:xfrm>
            <a:off x="2696770" y="2969392"/>
            <a:ext cx="8322459" cy="1217940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</a:t>
            </a:r>
            <a:r>
              <a:rPr lang="ar-MA" sz="6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ٱلْحَيِّ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- كَريم</a:t>
            </a:r>
            <a:r>
              <a:rPr lang="ar-MA" sz="6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ࣱ  -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مَلْعَبِ </a:t>
            </a:r>
            <a:r>
              <a:rPr lang="ar-MA" sz="6000" b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</a:t>
            </a:r>
            <a:r>
              <a:rPr lang="ar-MA" sz="60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إِلى</a:t>
            </a:r>
            <a:endParaRPr lang="fr-MA" sz="60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62254AD5-48D5-FD51-6F1C-EA7BE2E476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351" y="619034"/>
            <a:ext cx="1475360" cy="1353429"/>
          </a:xfrm>
          <a:prstGeom prst="rect">
            <a:avLst/>
          </a:prstGeom>
        </p:spPr>
      </p:pic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7C2A1021-F260-BAD1-BB5A-0F9D98B6F3C6}"/>
              </a:ext>
            </a:extLst>
          </p:cNvPr>
          <p:cNvSpPr/>
          <p:nvPr/>
        </p:nvSpPr>
        <p:spPr>
          <a:xfrm>
            <a:off x="6215277" y="4923362"/>
            <a:ext cx="1285444" cy="1449907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B3D496C5-93CC-C28D-FE6D-488ADAA7DEA2}"/>
              </a:ext>
            </a:extLst>
          </p:cNvPr>
          <p:cNvSpPr txBox="1"/>
          <p:nvPr/>
        </p:nvSpPr>
        <p:spPr>
          <a:xfrm>
            <a:off x="2696771" y="7109300"/>
            <a:ext cx="8322458" cy="1123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كَريمࣱ  إِلى مَلْعَبِ الْحَيِّ. </a:t>
            </a:r>
          </a:p>
        </p:txBody>
      </p:sp>
    </p:spTree>
    <p:extLst>
      <p:ext uri="{BB962C8B-B14F-4D97-AF65-F5344CB8AC3E}">
        <p14:creationId xmlns:p14="http://schemas.microsoft.com/office/powerpoint/2010/main" val="284153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6AF5F-087F-1872-772F-5BB762D83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56AB488-A944-4BF2-5B54-25074A041DF9}"/>
              </a:ext>
            </a:extLst>
          </p:cNvPr>
          <p:cNvSpPr txBox="1"/>
          <p:nvPr/>
        </p:nvSpPr>
        <p:spPr>
          <a:xfrm>
            <a:off x="215839" y="725623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دوركم الآن، كل ثنائي يركب جملتين: عليكم قراءة الكلمات والبحث عن المعنى. </a:t>
            </a:r>
          </a:p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يمر  الأستاذ بين الصفوف و يقدم المساعدة اللازمة.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D5CFECE-ADFC-F91B-C955-72992759D7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71359"/>
            <a:ext cx="1896020" cy="1255885"/>
          </a:xfrm>
          <a:prstGeom prst="rect">
            <a:avLst/>
          </a:prstGeom>
        </p:spPr>
      </p:pic>
      <p:sp>
        <p:nvSpPr>
          <p:cNvPr id="3" name="Flèche : bas 2">
            <a:extLst>
              <a:ext uri="{FF2B5EF4-FFF2-40B4-BE49-F238E27FC236}">
                <a16:creationId xmlns:a16="http://schemas.microsoft.com/office/drawing/2014/main" id="{963FCC36-DED0-4D02-58F4-3A30A988FB31}"/>
              </a:ext>
            </a:extLst>
          </p:cNvPr>
          <p:cNvSpPr/>
          <p:nvPr/>
        </p:nvSpPr>
        <p:spPr>
          <a:xfrm>
            <a:off x="10154027" y="4728053"/>
            <a:ext cx="1233695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56E6D49-82C5-B2B5-E3AD-BFAE27116675}"/>
              </a:ext>
            </a:extLst>
          </p:cNvPr>
          <p:cNvSpPr/>
          <p:nvPr/>
        </p:nvSpPr>
        <p:spPr>
          <a:xfrm>
            <a:off x="8021782" y="2992704"/>
            <a:ext cx="5500484" cy="1021556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أَصْدِقائِهِ - كَريمࣱ  - يَمْرَحُ - مَعَ 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B767CC10-8F90-58D9-ACFB-7E6776100A7F}"/>
              </a:ext>
            </a:extLst>
          </p:cNvPr>
          <p:cNvSpPr/>
          <p:nvPr/>
        </p:nvSpPr>
        <p:spPr>
          <a:xfrm>
            <a:off x="267245" y="2992704"/>
            <a:ext cx="7307181" cy="1021556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ٱلْإِصْغاءَ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كَريمࣱ  - يُحِبُّ - إِلى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6C46D2C1-9B6D-CB3B-002F-28254A25C844}"/>
              </a:ext>
            </a:extLst>
          </p:cNvPr>
          <p:cNvSpPr txBox="1"/>
          <p:nvPr/>
        </p:nvSpPr>
        <p:spPr>
          <a:xfrm>
            <a:off x="8020633" y="6814448"/>
            <a:ext cx="5500484" cy="1021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649C9F4-5F42-BD28-81FE-2441B2DFC84B}"/>
              </a:ext>
            </a:extLst>
          </p:cNvPr>
          <p:cNvSpPr txBox="1"/>
          <p:nvPr/>
        </p:nvSpPr>
        <p:spPr>
          <a:xfrm>
            <a:off x="267245" y="6814448"/>
            <a:ext cx="7307181" cy="1021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...................................................</a:t>
            </a:r>
          </a:p>
        </p:txBody>
      </p:sp>
      <p:sp>
        <p:nvSpPr>
          <p:cNvPr id="15" name="Flèche : bas 14">
            <a:extLst>
              <a:ext uri="{FF2B5EF4-FFF2-40B4-BE49-F238E27FC236}">
                <a16:creationId xmlns:a16="http://schemas.microsoft.com/office/drawing/2014/main" id="{986E28B9-984B-3101-5343-FEA299AD8749}"/>
              </a:ext>
            </a:extLst>
          </p:cNvPr>
          <p:cNvSpPr/>
          <p:nvPr/>
        </p:nvSpPr>
        <p:spPr>
          <a:xfrm>
            <a:off x="3303987" y="4728053"/>
            <a:ext cx="1233695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1754880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0B2A71-E303-259E-DE7A-9BF01E9C4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B9C87A1-65B6-E7E8-1A5A-8B85670578C0}"/>
              </a:ext>
            </a:extLst>
          </p:cNvPr>
          <p:cNvSpPr txBox="1"/>
          <p:nvPr/>
        </p:nvSpPr>
        <p:spPr>
          <a:xfrm>
            <a:off x="267245" y="91135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عرض الجملتين، والتصحيح جماعيا:</a:t>
            </a:r>
            <a:endParaRPr kumimoji="0" lang="fr-FR" sz="32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lèche : bas 11">
            <a:extLst>
              <a:ext uri="{FF2B5EF4-FFF2-40B4-BE49-F238E27FC236}">
                <a16:creationId xmlns:a16="http://schemas.microsoft.com/office/drawing/2014/main" id="{64D93E0B-84F7-4EA0-CE33-086F8F70E51E}"/>
              </a:ext>
            </a:extLst>
          </p:cNvPr>
          <p:cNvSpPr/>
          <p:nvPr/>
        </p:nvSpPr>
        <p:spPr>
          <a:xfrm>
            <a:off x="10154027" y="4728053"/>
            <a:ext cx="1233695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B9F6C9D-A16F-88A9-F595-B5A1ABBED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7245" y="732881"/>
            <a:ext cx="1682642" cy="1280271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5AD52342-6833-8623-03D4-CD76611A02EE}"/>
              </a:ext>
            </a:extLst>
          </p:cNvPr>
          <p:cNvSpPr/>
          <p:nvPr/>
        </p:nvSpPr>
        <p:spPr>
          <a:xfrm>
            <a:off x="8021782" y="2992704"/>
            <a:ext cx="5500484" cy="1021556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أَصْدِقائِهِ - كَريمࣱ  - يَمْرَحُ - مَعَ 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D1D7CDA8-1040-962D-029A-9C96ED600C63}"/>
              </a:ext>
            </a:extLst>
          </p:cNvPr>
          <p:cNvSpPr/>
          <p:nvPr/>
        </p:nvSpPr>
        <p:spPr>
          <a:xfrm>
            <a:off x="267245" y="2992704"/>
            <a:ext cx="7307181" cy="1021556"/>
          </a:xfrm>
          <a:prstGeom prst="flowChartAlternateProcess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</a:t>
            </a:r>
            <a:r>
              <a:rPr lang="ar-MA" sz="5400" b="1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ٱلْإِصْغاءَ</a:t>
            </a:r>
            <a:r>
              <a:rPr lang="ar-MA" sz="5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 كَريمࣱ  - يُحِبُّ - إِلى</a:t>
            </a:r>
            <a:endParaRPr lang="fr-MA" sz="54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C692E74-8B30-6439-5303-D7C08E467A7D}"/>
              </a:ext>
            </a:extLst>
          </p:cNvPr>
          <p:cNvSpPr txBox="1"/>
          <p:nvPr/>
        </p:nvSpPr>
        <p:spPr>
          <a:xfrm>
            <a:off x="8020633" y="6814448"/>
            <a:ext cx="5500484" cy="1021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يَمْرَحُ كَريمࣱ  مَعَ أَصْدِقائِهِ.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121F7454-EC93-2364-DFE6-97E08EFD9DA9}"/>
              </a:ext>
            </a:extLst>
          </p:cNvPr>
          <p:cNvSpPr txBox="1"/>
          <p:nvPr/>
        </p:nvSpPr>
        <p:spPr>
          <a:xfrm>
            <a:off x="267245" y="6814448"/>
            <a:ext cx="7307181" cy="102155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يُحِبُّ كَريمࣱ 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ٱلْإِصْغاءَ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5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r>
              <a:rPr lang="ar-MA" sz="5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  <p:sp>
        <p:nvSpPr>
          <p:cNvPr id="13" name="Flèche : bas 12">
            <a:extLst>
              <a:ext uri="{FF2B5EF4-FFF2-40B4-BE49-F238E27FC236}">
                <a16:creationId xmlns:a16="http://schemas.microsoft.com/office/drawing/2014/main" id="{8FFF7A2F-CDB7-C8D0-96CC-F7234DE6C763}"/>
              </a:ext>
            </a:extLst>
          </p:cNvPr>
          <p:cNvSpPr/>
          <p:nvPr/>
        </p:nvSpPr>
        <p:spPr>
          <a:xfrm>
            <a:off x="3303987" y="4728053"/>
            <a:ext cx="1233695" cy="1565563"/>
          </a:xfrm>
          <a:prstGeom prst="downArrow">
            <a:avLst/>
          </a:prstGeom>
          <a:solidFill>
            <a:srgbClr val="FF0000"/>
          </a:solidFill>
          <a:ln w="19050" cap="flat" cmpd="sng" algn="ctr">
            <a:solidFill>
              <a:srgbClr val="156082">
                <a:shade val="15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473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605F37-B703-48B0-7A9C-D9B50C5B6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6B05786-F8DC-A4AC-D7B3-05C1E847C42B}"/>
              </a:ext>
            </a:extLst>
          </p:cNvPr>
          <p:cNvSpPr txBox="1"/>
          <p:nvPr/>
        </p:nvSpPr>
        <p:spPr>
          <a:xfrm>
            <a:off x="114845" y="911354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الجمل التي ركبناها: كل متعلم يقرأ جملة.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699970-39B1-31E2-9707-36D64E0B69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40" y="490446"/>
            <a:ext cx="1633870" cy="142658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28446FF6-492D-4EEB-BF4A-752761C48B29}"/>
              </a:ext>
            </a:extLst>
          </p:cNvPr>
          <p:cNvSpPr txBox="1"/>
          <p:nvPr/>
        </p:nvSpPr>
        <p:spPr>
          <a:xfrm>
            <a:off x="2696771" y="3590244"/>
            <a:ext cx="8322458" cy="1123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ذَهَبَ كَريمࣱ  إِلى مَلْعَبِ الْحَيِّ.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5D3A19-33FB-19FB-ECC9-AE07BF438AAB}"/>
              </a:ext>
            </a:extLst>
          </p:cNvPr>
          <p:cNvSpPr txBox="1"/>
          <p:nvPr/>
        </p:nvSpPr>
        <p:spPr>
          <a:xfrm>
            <a:off x="2696771" y="5725013"/>
            <a:ext cx="8322458" cy="1123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يَمْرَحُ كَريمࣱ  مَعَ أَصْدِقائِهِ. 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BC23CCB-10E3-2ECE-BEB3-C42C21BBB8D1}"/>
              </a:ext>
            </a:extLst>
          </p:cNvPr>
          <p:cNvSpPr txBox="1"/>
          <p:nvPr/>
        </p:nvSpPr>
        <p:spPr>
          <a:xfrm>
            <a:off x="2696771" y="7859783"/>
            <a:ext cx="8322458" cy="112371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 anchor="ctr">
            <a:spAutoFit/>
          </a:bodyPr>
          <a:lstStyle/>
          <a:p>
            <a:pPr algn="ctr" rtl="1"/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يُحِبُّ كَريمࣱ 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ٱلْإِصْغاءَ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إِلى </a:t>
            </a:r>
            <a:r>
              <a:rPr lang="ar-MA" sz="60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ٱلْقِصَصِ</a:t>
            </a:r>
            <a:r>
              <a:rPr lang="ar-MA" sz="6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594044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416937-78F8-45F1-77A4-5D8A2C3EEB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566F6D0-3106-30BF-4036-6D1ABDAC8972}"/>
              </a:ext>
            </a:extLst>
          </p:cNvPr>
          <p:cNvSpPr txBox="1"/>
          <p:nvPr/>
        </p:nvSpPr>
        <p:spPr>
          <a:xfrm>
            <a:off x="215839" y="100336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اِنتبهوا سأقرأ الفقرة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6D9541-5A90-C59D-5E7A-B9AFF390CE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8" name="Image 7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B101CF5D-54B9-B0BE-3FC4-2B626CFEA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1" t="38118" r="10125" b="40981"/>
          <a:stretch>
            <a:fillRect/>
          </a:stretch>
        </p:blipFill>
        <p:spPr>
          <a:xfrm>
            <a:off x="1424101" y="2356791"/>
            <a:ext cx="10867797" cy="75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489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128BD9-F984-AF91-7F6B-006C151C0E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D61BEFD-C227-72CC-0100-4E6A2C33E825}"/>
              </a:ext>
            </a:extLst>
          </p:cNvPr>
          <p:cNvSpPr txBox="1"/>
          <p:nvPr/>
        </p:nvSpPr>
        <p:spPr>
          <a:xfrm>
            <a:off x="215839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الأسئلة التالية: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BC7CE04-A426-A7C1-7955-5391EFE793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D024F67-1188-109B-37E9-89ABE48A9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93386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44019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ACE68B-B7BE-AA11-CCD7-99BD856DE3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DCFD71-B4B6-679A-6221-12628867F2F5}"/>
              </a:ext>
            </a:extLst>
          </p:cNvPr>
          <p:cNvSpPr txBox="1"/>
          <p:nvPr/>
        </p:nvSpPr>
        <p:spPr>
          <a:xfrm>
            <a:off x="215839" y="510919"/>
            <a:ext cx="1233638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يقرأ مثلي؟ 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القراءة مع الحرص على الدقة والطلاقة.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الأستاذ نفس الأسئلة حول جودة القراءة بعد كل قراءة فردية.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E8BB57CE-1749-7048-ABA9-2197C1C153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101" y="619034"/>
            <a:ext cx="1475360" cy="1353429"/>
          </a:xfrm>
          <a:prstGeom prst="rect">
            <a:avLst/>
          </a:prstGeom>
        </p:spPr>
      </p:pic>
      <p:pic>
        <p:nvPicPr>
          <p:cNvPr id="5" name="Image 4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1DA61BD-8418-670F-7B74-1A9E197176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1" t="38118" r="10125" b="40981"/>
          <a:stretch>
            <a:fillRect/>
          </a:stretch>
        </p:blipFill>
        <p:spPr>
          <a:xfrm>
            <a:off x="1424101" y="2356791"/>
            <a:ext cx="10867797" cy="75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43736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211AE5-4B0B-821B-FFC5-1FFF51545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FFA7789-2EFE-2CB3-B914-6F518EAF5CDF}"/>
              </a:ext>
            </a:extLst>
          </p:cNvPr>
          <p:cNvSpPr txBox="1"/>
          <p:nvPr/>
        </p:nvSpPr>
        <p:spPr>
          <a:xfrm>
            <a:off x="271257" y="82149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 </a:t>
            </a: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22  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النشاط 1 ، قوموا بترتيب الكلمات للحصول على جمل مفيدة واكتبوها على الكراسة.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 بين الصفوف.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29D1ACF-686C-CCAC-1348-C651FAE7FE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AA75801-93D7-A05D-4B91-76E45B6F048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52" t="1804" r="901"/>
          <a:stretch>
            <a:fillRect/>
          </a:stretch>
        </p:blipFill>
        <p:spPr>
          <a:xfrm>
            <a:off x="173182" y="3810421"/>
            <a:ext cx="13369636" cy="3877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7684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3692F6-474A-2DD1-A26B-F11199108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01642E9-A986-28C5-0A7F-B66964D1A332}"/>
              </a:ext>
            </a:extLst>
          </p:cNvPr>
          <p:cNvSpPr txBox="1"/>
          <p:nvPr/>
        </p:nvSpPr>
        <p:spPr>
          <a:xfrm>
            <a:off x="271257" y="984903"/>
            <a:ext cx="12336380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صححوا.</a:t>
            </a:r>
            <a:endParaRPr kumimoji="0" lang="fr-FR" sz="36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D4C41587-2C00-7079-1BC2-4E1D7D3701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10" name="Groupe 9">
            <a:extLst>
              <a:ext uri="{FF2B5EF4-FFF2-40B4-BE49-F238E27FC236}">
                <a16:creationId xmlns:a16="http://schemas.microsoft.com/office/drawing/2014/main" id="{2F9BB995-4D95-F20D-7112-08DFC1456351}"/>
              </a:ext>
            </a:extLst>
          </p:cNvPr>
          <p:cNvGrpSpPr/>
          <p:nvPr/>
        </p:nvGrpSpPr>
        <p:grpSpPr>
          <a:xfrm>
            <a:off x="173182" y="3810421"/>
            <a:ext cx="13369636" cy="3877874"/>
            <a:chOff x="173182" y="3810421"/>
            <a:chExt cx="13369636" cy="3877874"/>
          </a:xfrm>
        </p:grpSpPr>
        <p:pic>
          <p:nvPicPr>
            <p:cNvPr id="6" name="Image 5">
              <a:extLst>
                <a:ext uri="{FF2B5EF4-FFF2-40B4-BE49-F238E27FC236}">
                  <a16:creationId xmlns:a16="http://schemas.microsoft.com/office/drawing/2014/main" id="{F4A32929-B448-DB25-E231-4962CAD00DE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752" t="1804" r="901"/>
            <a:stretch>
              <a:fillRect/>
            </a:stretch>
          </p:blipFill>
          <p:spPr>
            <a:xfrm>
              <a:off x="173182" y="3810421"/>
              <a:ext cx="13369636" cy="3877874"/>
            </a:xfrm>
            <a:prstGeom prst="rect">
              <a:avLst/>
            </a:prstGeom>
          </p:spPr>
        </p:pic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0C2A4B59-D977-B3DC-3E81-88E6378DCA31}"/>
                </a:ext>
              </a:extLst>
            </p:cNvPr>
            <p:cNvSpPr/>
            <p:nvPr/>
          </p:nvSpPr>
          <p:spPr>
            <a:xfrm>
              <a:off x="1800212" y="4875589"/>
              <a:ext cx="4639235" cy="48409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وَجْبَةُ </a:t>
              </a:r>
              <a:r>
                <a:rPr lang="ar-MA" sz="5400" b="1" dirty="0" err="1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ٱلْفُطورِ</a:t>
              </a:r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مُفيدَةٌ.</a:t>
              </a:r>
              <a:endParaRPr lang="es-ES" sz="5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D85E5853-134F-03C9-4CCA-3140CA75183C}"/>
                </a:ext>
              </a:extLst>
            </p:cNvPr>
            <p:cNvSpPr/>
            <p:nvPr/>
          </p:nvSpPr>
          <p:spPr>
            <a:xfrm>
              <a:off x="1800211" y="5859207"/>
              <a:ext cx="4639235" cy="48409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ألْوانُ </a:t>
              </a:r>
              <a:r>
                <a:rPr lang="ar-MA" sz="5400" b="1" dirty="0" err="1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ٱلْخُضْرَواتِ</a:t>
              </a:r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زاهِيَةٌ.</a:t>
              </a:r>
              <a:endParaRPr lang="es-ES" sz="5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B58A8462-4B07-6E77-03AA-77B47521DE4F}"/>
                </a:ext>
              </a:extLst>
            </p:cNvPr>
            <p:cNvSpPr/>
            <p:nvPr/>
          </p:nvSpPr>
          <p:spPr>
            <a:xfrm>
              <a:off x="1800211" y="6856880"/>
              <a:ext cx="4639235" cy="48409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رائِحَةُ </a:t>
              </a:r>
              <a:r>
                <a:rPr lang="ar-MA" sz="5400" b="1" dirty="0" err="1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ٱلْفَطائِرِ</a:t>
              </a:r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شَهِيّةٌ.</a:t>
              </a:r>
              <a:endParaRPr lang="es-ES" sz="5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00416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EFBE12-F5D7-3F65-68B0-6C4A8EE9D2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202A696-BCEA-BB56-738F-5826CC71293A}"/>
              </a:ext>
            </a:extLst>
          </p:cNvPr>
          <p:cNvSpPr txBox="1"/>
          <p:nvPr/>
        </p:nvSpPr>
        <p:spPr>
          <a:xfrm>
            <a:off x="271257" y="821496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من يقرأ الجمل؟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يتناوب المتعلمون على قراءة الجمل.</a:t>
            </a:r>
            <a:endParaRPr kumimoji="0" lang="fr-FR" sz="600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7BE27A17-27C5-335A-16A7-8DF75CB567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B4EA4A7E-C36E-4663-748A-22BCBDBD8A84}"/>
              </a:ext>
            </a:extLst>
          </p:cNvPr>
          <p:cNvGrpSpPr/>
          <p:nvPr/>
        </p:nvGrpSpPr>
        <p:grpSpPr>
          <a:xfrm>
            <a:off x="173182" y="3810421"/>
            <a:ext cx="13369636" cy="3877874"/>
            <a:chOff x="173182" y="3810421"/>
            <a:chExt cx="13369636" cy="3877874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EF162978-3AB2-C7FD-1FB8-C5A587989C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1752" t="1804" r="901"/>
            <a:stretch>
              <a:fillRect/>
            </a:stretch>
          </p:blipFill>
          <p:spPr>
            <a:xfrm>
              <a:off x="173182" y="3810421"/>
              <a:ext cx="13369636" cy="3877874"/>
            </a:xfrm>
            <a:prstGeom prst="rect">
              <a:avLst/>
            </a:prstGeom>
          </p:spPr>
        </p:pic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C7C65509-9B3B-D3EB-B541-5F45D612FB62}"/>
                </a:ext>
              </a:extLst>
            </p:cNvPr>
            <p:cNvSpPr/>
            <p:nvPr/>
          </p:nvSpPr>
          <p:spPr>
            <a:xfrm>
              <a:off x="1800212" y="4875589"/>
              <a:ext cx="4639235" cy="48409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وَجْبَةُ </a:t>
              </a:r>
              <a:r>
                <a:rPr lang="ar-MA" sz="5400" b="1" dirty="0" err="1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ٱلْفُطورِ</a:t>
              </a:r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مُفيدَةٌ.</a:t>
              </a:r>
              <a:endParaRPr lang="es-ES" sz="5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0CD549A2-B255-C2E3-A9A5-AB30248873C8}"/>
                </a:ext>
              </a:extLst>
            </p:cNvPr>
            <p:cNvSpPr/>
            <p:nvPr/>
          </p:nvSpPr>
          <p:spPr>
            <a:xfrm>
              <a:off x="1800211" y="5859207"/>
              <a:ext cx="4639235" cy="48409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ألْوانُ </a:t>
              </a:r>
              <a:r>
                <a:rPr lang="ar-MA" sz="5400" b="1" dirty="0" err="1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ٱلْخُضْرَواتِ</a:t>
              </a:r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زاهِيَةٌ.</a:t>
              </a:r>
              <a:endParaRPr lang="es-ES" sz="5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13" name="Rectangle : coins arrondis 12">
              <a:extLst>
                <a:ext uri="{FF2B5EF4-FFF2-40B4-BE49-F238E27FC236}">
                  <a16:creationId xmlns:a16="http://schemas.microsoft.com/office/drawing/2014/main" id="{806EA0FF-F80D-0739-AAEF-D948B6CFF86A}"/>
                </a:ext>
              </a:extLst>
            </p:cNvPr>
            <p:cNvSpPr/>
            <p:nvPr/>
          </p:nvSpPr>
          <p:spPr>
            <a:xfrm>
              <a:off x="1800211" y="6856880"/>
              <a:ext cx="4639235" cy="484094"/>
            </a:xfrm>
            <a:prstGeom prst="roundRect">
              <a:avLst/>
            </a:prstGeom>
            <a:no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رائِحَةُ </a:t>
              </a:r>
              <a:r>
                <a:rPr lang="ar-MA" sz="5400" b="1" dirty="0" err="1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ٱلْفَطائِرِ</a:t>
              </a:r>
              <a:r>
                <a:rPr lang="ar-MA" sz="5400" b="1" dirty="0">
                  <a:solidFill>
                    <a:srgbClr val="10147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شَهِيّةٌ.</a:t>
              </a:r>
              <a:endParaRPr lang="es-ES" sz="5400" b="1" dirty="0">
                <a:solidFill>
                  <a:srgbClr val="10147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143098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F5F6FE-B30C-E8FA-5D8D-E86AF58BF5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4F2E7B4-5B74-02D7-589D-E18C44AEB381}"/>
              </a:ext>
            </a:extLst>
          </p:cNvPr>
          <p:cNvSpPr txBox="1"/>
          <p:nvPr/>
        </p:nvSpPr>
        <p:spPr>
          <a:xfrm>
            <a:off x="3519055" y="1001464"/>
            <a:ext cx="8831180" cy="59180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الكراسة ص22 النشاط 2، كل متعلم يقرأ لزميله قراءة هامسة. (أصحح لزميلي.)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DFE0C7B-51C0-B69A-F103-84147EFE1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C3D67572-0DC7-7D8B-B8A0-0883D63F34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1" t="38118" r="10125" b="40981"/>
          <a:stretch>
            <a:fillRect/>
          </a:stretch>
        </p:blipFill>
        <p:spPr>
          <a:xfrm>
            <a:off x="1424101" y="2356791"/>
            <a:ext cx="10867797" cy="75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00193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35F79D-ACE0-AF17-13B9-F90B75ACD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3C5A957-757E-7745-9E43-3F421725B699}"/>
              </a:ext>
            </a:extLst>
          </p:cNvPr>
          <p:cNvSpPr txBox="1"/>
          <p:nvPr/>
        </p:nvSpPr>
        <p:spPr>
          <a:xfrm>
            <a:off x="271257" y="86179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129CFD3-DB70-C809-95B6-A82C64EE57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2E0DBDD7-E1E8-D05A-2933-5D67126FA7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1" t="38118" r="10125" b="40981"/>
          <a:stretch>
            <a:fillRect/>
          </a:stretch>
        </p:blipFill>
        <p:spPr>
          <a:xfrm>
            <a:off x="1424101" y="2356791"/>
            <a:ext cx="10867797" cy="7538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2800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709637-2CED-07CD-0EF7-EF80022BDA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DD83BB0-76B3-F680-896E-B27D1DA87B8C}"/>
              </a:ext>
            </a:extLst>
          </p:cNvPr>
          <p:cNvSpPr txBox="1"/>
          <p:nvPr/>
        </p:nvSpPr>
        <p:spPr>
          <a:xfrm>
            <a:off x="215839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يطرح القارئ الأسئلة التالية.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8147135-F6C5-8A55-EA1D-B937F4A982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460" y="729989"/>
            <a:ext cx="1682642" cy="1280271"/>
          </a:xfrm>
          <a:prstGeom prst="rect">
            <a:avLst/>
          </a:prstGeom>
        </p:spPr>
      </p:pic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2B0FA77E-6762-2D70-7BA5-2B018A2B8C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6933864"/>
              </p:ext>
            </p:extLst>
          </p:nvPr>
        </p:nvGraphicFramePr>
        <p:xfrm>
          <a:off x="625493" y="3156155"/>
          <a:ext cx="12416651" cy="5760720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1721059">
                  <a:extLst>
                    <a:ext uri="{9D8B030D-6E8A-4147-A177-3AD203B41FA5}">
                      <a16:colId xmlns:a16="http://schemas.microsoft.com/office/drawing/2014/main" val="2628182876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2320669012"/>
                    </a:ext>
                  </a:extLst>
                </a:gridCol>
                <a:gridCol w="1721059">
                  <a:extLst>
                    <a:ext uri="{9D8B030D-6E8A-4147-A177-3AD203B41FA5}">
                      <a16:colId xmlns:a16="http://schemas.microsoft.com/office/drawing/2014/main" val="4213699004"/>
                    </a:ext>
                  </a:extLst>
                </a:gridCol>
                <a:gridCol w="7253474">
                  <a:extLst>
                    <a:ext uri="{9D8B030D-6E8A-4147-A177-3AD203B41FA5}">
                      <a16:colId xmlns:a16="http://schemas.microsoft.com/office/drawing/2014/main" val="372084414"/>
                    </a:ext>
                  </a:extLst>
                </a:gridCol>
              </a:tblGrid>
              <a:tr h="702333">
                <a:tc>
                  <a:txBody>
                    <a:bodyPr/>
                    <a:lstStyle/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متوسط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لا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ctr" rtl="1"/>
                      <a:r>
                        <a:rPr lang="ar-MA" sz="4800" b="1" kern="1200" dirty="0">
                          <a:solidFill>
                            <a:srgbClr val="106585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نعم</a:t>
                      </a:r>
                      <a:endParaRPr lang="fr-FR" sz="4800" b="1" kern="1200" dirty="0">
                        <a:solidFill>
                          <a:srgbClr val="106585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1945663403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 صَوْتي مَسْموعاً وَواضِحاً؟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93105032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هَلْ كانَتْ قِراءَتي مُسْتَرْسَلَةً؟</a:t>
                      </a:r>
                      <a:endParaRPr lang="ar-MA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59695494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/>
                        </a:defRPr>
                      </a:lvl9pPr>
                    </a:lstStyle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- هَلِ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ٱحْتَرَمْتُ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 عَلاماتِ 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ٱلتَّرْقيمِ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155058931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كُنْتُ مُسْرِعاً في قِراءَتي؟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426224777"/>
                  </a:ext>
                </a:extLst>
              </a:tr>
              <a:tr h="960120"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endParaRPr lang="fr-FR" sz="54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- هَلْ تُريدونَ أَنْ أُعيدَ </a:t>
                      </a:r>
                      <a:r>
                        <a:rPr lang="ar-MA" sz="4000" b="1" kern="100" dirty="0" err="1">
                          <a:solidFill>
                            <a:srgbClr val="000000"/>
                          </a:solidFill>
                          <a:effectLst/>
                          <a:latin typeface="Microsoft Uighur" panose="02000000000000000000" pitchFamily="2" charset="-78"/>
                          <a:ea typeface="Calibri" panose="020F0502020204030204" pitchFamily="34" charset="0"/>
                          <a:cs typeface="Microsoft Uighur" panose="02000000000000000000" pitchFamily="2" charset="-78"/>
                        </a:rPr>
                        <a:t>ٱ</a:t>
                      </a:r>
                      <a:r>
                        <a:rPr lang="ar-MA" sz="4000" b="1" kern="1200" dirty="0" err="1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لْقِراءَةَ</a:t>
                      </a:r>
                      <a:r>
                        <a:rPr lang="ar-MA" sz="40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مَرَّةً ثانِيَةً؟</a:t>
                      </a:r>
                      <a:endParaRPr lang="fr-FR" sz="40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37160" marR="137160" marT="68580" marB="68580"/>
                </a:tc>
                <a:extLst>
                  <a:ext uri="{0D108BD9-81ED-4DB2-BD59-A6C34878D82A}">
                    <a16:rowId xmlns:a16="http://schemas.microsoft.com/office/drawing/2014/main" val="28374932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1246994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0AC70-E604-4F62-6549-166789EB0D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57C0677-F37A-4C06-9014-2F4BF04DF1A5}"/>
              </a:ext>
            </a:extLst>
          </p:cNvPr>
          <p:cNvSpPr txBox="1"/>
          <p:nvPr/>
        </p:nvSpPr>
        <p:spPr>
          <a:xfrm>
            <a:off x="271257" y="784850"/>
            <a:ext cx="12336380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سنجيب عن أسئلة الفهم.</a:t>
            </a: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يوضح الأستاذ استراتيجية الكلمات المفاتيح للإجابة عن أسئلة الفهم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kumimoji="0" lang="fr-FR" sz="6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4284422F-6165-4450-7417-2AFC563FF7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6130D731-5FBE-85B5-288A-A207DA916746}"/>
              </a:ext>
            </a:extLst>
          </p:cNvPr>
          <p:cNvGrpSpPr/>
          <p:nvPr/>
        </p:nvGrpSpPr>
        <p:grpSpPr>
          <a:xfrm>
            <a:off x="158528" y="3948545"/>
            <a:ext cx="13398944" cy="4391891"/>
            <a:chOff x="158528" y="3948545"/>
            <a:chExt cx="13398944" cy="4391891"/>
          </a:xfrm>
        </p:grpSpPr>
        <p:pic>
          <p:nvPicPr>
            <p:cNvPr id="3" name="Image 2" descr="Une image contenant texte, lettre, Polic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EDDA6732-24B0-4212-EAE8-5BBB72EAAF4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40" t="38203" r="10125" b="40981"/>
            <a:stretch>
              <a:fillRect/>
            </a:stretch>
          </p:blipFill>
          <p:spPr>
            <a:xfrm>
              <a:off x="158528" y="3948545"/>
              <a:ext cx="13398944" cy="4391891"/>
            </a:xfrm>
            <a:prstGeom prst="rect">
              <a:avLst/>
            </a:prstGeom>
          </p:spPr>
        </p:pic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6E39FF84-8E4D-8508-197D-70937469A852}"/>
                </a:ext>
              </a:extLst>
            </p:cNvPr>
            <p:cNvGrpSpPr/>
            <p:nvPr/>
          </p:nvGrpSpPr>
          <p:grpSpPr>
            <a:xfrm>
              <a:off x="4641272" y="5296076"/>
              <a:ext cx="8603673" cy="2296215"/>
              <a:chOff x="3440734" y="4499471"/>
              <a:chExt cx="9600039" cy="2801538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3" name="Encre 12">
                    <a:extLst>
                      <a:ext uri="{FF2B5EF4-FFF2-40B4-BE49-F238E27FC236}">
                        <a16:creationId xmlns:a16="http://schemas.microsoft.com/office/drawing/2014/main" id="{BBF8B07B-EFC1-BF11-99FC-38CDC4D6B8F4}"/>
                      </a:ext>
                    </a:extLst>
                  </p14:cNvPr>
                  <p14:cNvContentPartPr/>
                  <p14:nvPr/>
                </p14:nvContentPartPr>
                <p14:xfrm>
                  <a:off x="3440734" y="4499471"/>
                  <a:ext cx="1062360" cy="27000"/>
                </p14:xfrm>
              </p:contentPart>
            </mc:Choice>
            <mc:Fallback xmlns="">
              <p:pic>
                <p:nvPicPr>
                  <p:cNvPr id="13" name="Encre 12">
                    <a:extLst>
                      <a:ext uri="{FF2B5EF4-FFF2-40B4-BE49-F238E27FC236}">
                        <a16:creationId xmlns:a16="http://schemas.microsoft.com/office/drawing/2014/main" id="{BBF8B07B-EFC1-BF11-99FC-38CDC4D6B8F4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400569" y="4412374"/>
                    <a:ext cx="1142288" cy="2007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5" name="Encre 14">
                    <a:extLst>
                      <a:ext uri="{FF2B5EF4-FFF2-40B4-BE49-F238E27FC236}">
                        <a16:creationId xmlns:a16="http://schemas.microsoft.com/office/drawing/2014/main" id="{D6E9D845-9C4D-E3CB-9C1C-FA5A66280482}"/>
                      </a:ext>
                    </a:extLst>
                  </p14:cNvPr>
                  <p14:cNvContentPartPr/>
                  <p14:nvPr/>
                </p14:nvContentPartPr>
                <p14:xfrm>
                  <a:off x="11897413" y="4614511"/>
                  <a:ext cx="1143360" cy="81000"/>
                </p14:xfrm>
              </p:contentPart>
            </mc:Choice>
            <mc:Fallback xmlns="">
              <p:pic>
                <p:nvPicPr>
                  <p:cNvPr id="15" name="Encre 14">
                    <a:extLst>
                      <a:ext uri="{FF2B5EF4-FFF2-40B4-BE49-F238E27FC236}">
                        <a16:creationId xmlns:a16="http://schemas.microsoft.com/office/drawing/2014/main" id="{D6E9D845-9C4D-E3CB-9C1C-FA5A66280482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1861413" y="4542511"/>
                    <a:ext cx="1215000" cy="224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6" name="Encre 15">
                    <a:extLst>
                      <a:ext uri="{FF2B5EF4-FFF2-40B4-BE49-F238E27FC236}">
                        <a16:creationId xmlns:a16="http://schemas.microsoft.com/office/drawing/2014/main" id="{5E13FA1A-7B21-8118-4FF4-41C7F795E5A7}"/>
                      </a:ext>
                    </a:extLst>
                  </p14:cNvPr>
                  <p14:cNvContentPartPr/>
                  <p14:nvPr/>
                </p14:nvContentPartPr>
                <p14:xfrm>
                  <a:off x="3972278" y="5693623"/>
                  <a:ext cx="686520" cy="67680"/>
                </p14:xfrm>
              </p:contentPart>
            </mc:Choice>
            <mc:Fallback xmlns="">
              <p:pic>
                <p:nvPicPr>
                  <p:cNvPr id="16" name="Encre 15">
                    <a:extLst>
                      <a:ext uri="{FF2B5EF4-FFF2-40B4-BE49-F238E27FC236}">
                        <a16:creationId xmlns:a16="http://schemas.microsoft.com/office/drawing/2014/main" id="{5E13FA1A-7B21-8118-4FF4-41C7F795E5A7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932107" y="5605727"/>
                    <a:ext cx="766460" cy="2430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17" name="Encre 16">
                    <a:extLst>
                      <a:ext uri="{FF2B5EF4-FFF2-40B4-BE49-F238E27FC236}">
                        <a16:creationId xmlns:a16="http://schemas.microsoft.com/office/drawing/2014/main" id="{13EAF1B2-F597-BD59-39CB-2A0102D01F3F}"/>
                      </a:ext>
                    </a:extLst>
                  </p14:cNvPr>
                  <p14:cNvContentPartPr/>
                  <p14:nvPr/>
                </p14:nvContentPartPr>
                <p14:xfrm>
                  <a:off x="10038390" y="7274022"/>
                  <a:ext cx="1062037" cy="26987"/>
                </p14:xfrm>
              </p:contentPart>
            </mc:Choice>
            <mc:Fallback xmlns="">
              <p:pic>
                <p:nvPicPr>
                  <p:cNvPr id="17" name="Encre 16">
                    <a:extLst>
                      <a:ext uri="{FF2B5EF4-FFF2-40B4-BE49-F238E27FC236}">
                        <a16:creationId xmlns:a16="http://schemas.microsoft.com/office/drawing/2014/main" id="{13EAF1B2-F597-BD59-39CB-2A0102D01F3F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002401" y="7202057"/>
                    <a:ext cx="1133655" cy="1705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18" name="Encre 17">
                    <a:extLst>
                      <a:ext uri="{FF2B5EF4-FFF2-40B4-BE49-F238E27FC236}">
                        <a16:creationId xmlns:a16="http://schemas.microsoft.com/office/drawing/2014/main" id="{D1CC5F6A-2863-C3BE-5632-162444B7A825}"/>
                      </a:ext>
                    </a:extLst>
                  </p14:cNvPr>
                  <p14:cNvContentPartPr/>
                  <p14:nvPr/>
                </p14:nvContentPartPr>
                <p14:xfrm>
                  <a:off x="4315538" y="7077994"/>
                  <a:ext cx="1062037" cy="26987"/>
                </p14:xfrm>
              </p:contentPart>
            </mc:Choice>
            <mc:Fallback xmlns="">
              <p:pic>
                <p:nvPicPr>
                  <p:cNvPr id="18" name="Encre 17">
                    <a:extLst>
                      <a:ext uri="{FF2B5EF4-FFF2-40B4-BE49-F238E27FC236}">
                        <a16:creationId xmlns:a16="http://schemas.microsoft.com/office/drawing/2014/main" id="{D1CC5F6A-2863-C3BE-5632-162444B7A825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4275385" y="6990939"/>
                    <a:ext cx="1141941" cy="20066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19" name="Encre 18">
                    <a:extLst>
                      <a:ext uri="{FF2B5EF4-FFF2-40B4-BE49-F238E27FC236}">
                        <a16:creationId xmlns:a16="http://schemas.microsoft.com/office/drawing/2014/main" id="{FB55752B-2839-B2BD-DD2B-610628C57C6C}"/>
                      </a:ext>
                    </a:extLst>
                  </p14:cNvPr>
                  <p14:cNvContentPartPr/>
                  <p14:nvPr/>
                </p14:nvContentPartPr>
                <p14:xfrm>
                  <a:off x="10038391" y="6364305"/>
                  <a:ext cx="1062037" cy="26987"/>
                </p14:xfrm>
              </p:contentPart>
            </mc:Choice>
            <mc:Fallback xmlns="">
              <p:pic>
                <p:nvPicPr>
                  <p:cNvPr id="19" name="Encre 18">
                    <a:extLst>
                      <a:ext uri="{FF2B5EF4-FFF2-40B4-BE49-F238E27FC236}">
                        <a16:creationId xmlns:a16="http://schemas.microsoft.com/office/drawing/2014/main" id="{FB55752B-2839-B2BD-DD2B-610628C57C6C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10002402" y="6292340"/>
                    <a:ext cx="1133655" cy="170558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06956260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العدة اللازمة للحصة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3938155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اللوحة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7072746" y="6339564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الكراسة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بطاقات الكلمات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84925A2-4CD5-AA63-73E4-A05029ED27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5752" y="2487525"/>
            <a:ext cx="6358679" cy="3121423"/>
          </a:xfrm>
          <a:prstGeom prst="rect">
            <a:avLst/>
          </a:prstGeom>
        </p:spPr>
      </p:pic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23B504-77A3-9A9E-444A-750C06F4C3D9}"/>
              </a:ext>
            </a:extLst>
          </p:cNvPr>
          <p:cNvSpPr/>
          <p:nvPr/>
        </p:nvSpPr>
        <p:spPr>
          <a:xfrm>
            <a:off x="803564" y="6337354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الدفتر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4F6D5CF-5F7B-F885-FC8F-F3FCAB4DC7C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24172" y="2771298"/>
            <a:ext cx="2126561" cy="2669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A19DF-F6C3-8580-6D9E-FA4B1C8EFB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904C8BC-52B5-D7F9-30D7-3EC736DA724B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يجيب الأستاذ عن الأسئلة شفهيا .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31590ACE-4ED7-0A53-0484-E8CC3FDCF7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grpSp>
        <p:nvGrpSpPr>
          <p:cNvPr id="6" name="Groupe 5">
            <a:extLst>
              <a:ext uri="{FF2B5EF4-FFF2-40B4-BE49-F238E27FC236}">
                <a16:creationId xmlns:a16="http://schemas.microsoft.com/office/drawing/2014/main" id="{DABDC19A-FC05-9D86-F97B-BF52A6290596}"/>
              </a:ext>
            </a:extLst>
          </p:cNvPr>
          <p:cNvGrpSpPr/>
          <p:nvPr/>
        </p:nvGrpSpPr>
        <p:grpSpPr>
          <a:xfrm>
            <a:off x="158528" y="3948545"/>
            <a:ext cx="13398944" cy="4391891"/>
            <a:chOff x="158528" y="3948545"/>
            <a:chExt cx="13398944" cy="4391891"/>
          </a:xfrm>
        </p:grpSpPr>
        <p:pic>
          <p:nvPicPr>
            <p:cNvPr id="7" name="Image 6" descr="Une image contenant texte, lettre, Police, capture d’écran&#10;&#10;Le contenu généré par l’IA peut être incorrect.">
              <a:extLst>
                <a:ext uri="{FF2B5EF4-FFF2-40B4-BE49-F238E27FC236}">
                  <a16:creationId xmlns:a16="http://schemas.microsoft.com/office/drawing/2014/main" id="{86D222D4-FF45-4E8A-F4C0-382242759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40" t="38203" r="10125" b="40981"/>
            <a:stretch>
              <a:fillRect/>
            </a:stretch>
          </p:blipFill>
          <p:spPr>
            <a:xfrm>
              <a:off x="158528" y="3948545"/>
              <a:ext cx="13398944" cy="4391891"/>
            </a:xfrm>
            <a:prstGeom prst="rect">
              <a:avLst/>
            </a:prstGeom>
          </p:spPr>
        </p:pic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CF70E44-0653-D625-DF31-A1C06541070C}"/>
                </a:ext>
              </a:extLst>
            </p:cNvPr>
            <p:cNvGrpSpPr/>
            <p:nvPr/>
          </p:nvGrpSpPr>
          <p:grpSpPr>
            <a:xfrm>
              <a:off x="4641272" y="5296076"/>
              <a:ext cx="8603673" cy="2296215"/>
              <a:chOff x="3440734" y="4499471"/>
              <a:chExt cx="9600039" cy="2801538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4">
                <p14:nvContentPartPr>
                  <p14:cNvPr id="12" name="Encre 11">
                    <a:extLst>
                      <a:ext uri="{FF2B5EF4-FFF2-40B4-BE49-F238E27FC236}">
                        <a16:creationId xmlns:a16="http://schemas.microsoft.com/office/drawing/2014/main" id="{346102CD-41D9-C483-F439-8B68654B62B2}"/>
                      </a:ext>
                    </a:extLst>
                  </p14:cNvPr>
                  <p14:cNvContentPartPr/>
                  <p14:nvPr/>
                </p14:nvContentPartPr>
                <p14:xfrm>
                  <a:off x="3440734" y="4499471"/>
                  <a:ext cx="1062360" cy="27000"/>
                </p14:xfrm>
              </p:contentPart>
            </mc:Choice>
            <mc:Fallback xmlns="">
              <p:pic>
                <p:nvPicPr>
                  <p:cNvPr id="12" name="Encre 11">
                    <a:extLst>
                      <a:ext uri="{FF2B5EF4-FFF2-40B4-BE49-F238E27FC236}">
                        <a16:creationId xmlns:a16="http://schemas.microsoft.com/office/drawing/2014/main" id="{346102CD-41D9-C483-F439-8B68654B62B2}"/>
                      </a:ext>
                    </a:extLst>
                  </p:cNvPr>
                  <p:cNvPicPr/>
                  <p:nvPr/>
                </p:nvPicPr>
                <p:blipFill>
                  <a:blip r:embed="rId5"/>
                  <a:stretch>
                    <a:fillRect/>
                  </a:stretch>
                </p:blipFill>
                <p:spPr>
                  <a:xfrm>
                    <a:off x="3400569" y="4412374"/>
                    <a:ext cx="1142288" cy="2007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">
                <p14:nvContentPartPr>
                  <p14:cNvPr id="14" name="Encre 13">
                    <a:extLst>
                      <a:ext uri="{FF2B5EF4-FFF2-40B4-BE49-F238E27FC236}">
                        <a16:creationId xmlns:a16="http://schemas.microsoft.com/office/drawing/2014/main" id="{1E47C2CB-27A1-D9A2-C0F1-FC53B6A81D41}"/>
                      </a:ext>
                    </a:extLst>
                  </p14:cNvPr>
                  <p14:cNvContentPartPr/>
                  <p14:nvPr/>
                </p14:nvContentPartPr>
                <p14:xfrm>
                  <a:off x="11897413" y="4614511"/>
                  <a:ext cx="1143360" cy="81000"/>
                </p14:xfrm>
              </p:contentPart>
            </mc:Choice>
            <mc:Fallback xmlns="">
              <p:pic>
                <p:nvPicPr>
                  <p:cNvPr id="15" name="Encre 14">
                    <a:extLst>
                      <a:ext uri="{FF2B5EF4-FFF2-40B4-BE49-F238E27FC236}">
                        <a16:creationId xmlns:a16="http://schemas.microsoft.com/office/drawing/2014/main" id="{D6E9D845-9C4D-E3CB-9C1C-FA5A66280482}"/>
                      </a:ext>
                    </a:extLst>
                  </p:cNvPr>
                  <p:cNvPicPr/>
                  <p:nvPr/>
                </p:nvPicPr>
                <p:blipFill>
                  <a:blip r:embed="rId8"/>
                  <a:stretch>
                    <a:fillRect/>
                  </a:stretch>
                </p:blipFill>
                <p:spPr>
                  <a:xfrm>
                    <a:off x="11861413" y="4542511"/>
                    <a:ext cx="1215000" cy="2246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">
                <p14:nvContentPartPr>
                  <p14:cNvPr id="19" name="Encre 18">
                    <a:extLst>
                      <a:ext uri="{FF2B5EF4-FFF2-40B4-BE49-F238E27FC236}">
                        <a16:creationId xmlns:a16="http://schemas.microsoft.com/office/drawing/2014/main" id="{22155F4C-8313-2931-64AC-B4DE7E4F11F6}"/>
                      </a:ext>
                    </a:extLst>
                  </p14:cNvPr>
                  <p14:cNvContentPartPr/>
                  <p14:nvPr/>
                </p14:nvContentPartPr>
                <p14:xfrm>
                  <a:off x="3972278" y="5693623"/>
                  <a:ext cx="686520" cy="67680"/>
                </p14:xfrm>
              </p:contentPart>
            </mc:Choice>
            <mc:Fallback xmlns="">
              <p:pic>
                <p:nvPicPr>
                  <p:cNvPr id="19" name="Encre 18">
                    <a:extLst>
                      <a:ext uri="{FF2B5EF4-FFF2-40B4-BE49-F238E27FC236}">
                        <a16:creationId xmlns:a16="http://schemas.microsoft.com/office/drawing/2014/main" id="{22155F4C-8313-2931-64AC-B4DE7E4F11F6}"/>
                      </a:ext>
                    </a:extLst>
                  </p:cNvPr>
                  <p:cNvPicPr/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3932107" y="5605727"/>
                    <a:ext cx="766460" cy="24303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">
                <p14:nvContentPartPr>
                  <p14:cNvPr id="20" name="Encre 19">
                    <a:extLst>
                      <a:ext uri="{FF2B5EF4-FFF2-40B4-BE49-F238E27FC236}">
                        <a16:creationId xmlns:a16="http://schemas.microsoft.com/office/drawing/2014/main" id="{CC0EE6CC-C62B-A89F-8F93-DBF24BBA9C5F}"/>
                      </a:ext>
                    </a:extLst>
                  </p14:cNvPr>
                  <p14:cNvContentPartPr/>
                  <p14:nvPr/>
                </p14:nvContentPartPr>
                <p14:xfrm>
                  <a:off x="10038390" y="7274022"/>
                  <a:ext cx="1062037" cy="26987"/>
                </p14:xfrm>
              </p:contentPart>
            </mc:Choice>
            <mc:Fallback xmlns="">
              <p:pic>
                <p:nvPicPr>
                  <p:cNvPr id="17" name="Encre 16">
                    <a:extLst>
                      <a:ext uri="{FF2B5EF4-FFF2-40B4-BE49-F238E27FC236}">
                        <a16:creationId xmlns:a16="http://schemas.microsoft.com/office/drawing/2014/main" id="{13EAF1B2-F597-BD59-39CB-2A0102D01F3F}"/>
                      </a:ext>
                    </a:extLst>
                  </p:cNvPr>
                  <p:cNvPicPr/>
                  <p:nvPr/>
                </p:nvPicPr>
                <p:blipFill>
                  <a:blip r:embed="rId12"/>
                  <a:stretch>
                    <a:fillRect/>
                  </a:stretch>
                </p:blipFill>
                <p:spPr>
                  <a:xfrm>
                    <a:off x="10002401" y="7202057"/>
                    <a:ext cx="1133655" cy="17055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">
                <p14:nvContentPartPr>
                  <p14:cNvPr id="21" name="Encre 20">
                    <a:extLst>
                      <a:ext uri="{FF2B5EF4-FFF2-40B4-BE49-F238E27FC236}">
                        <a16:creationId xmlns:a16="http://schemas.microsoft.com/office/drawing/2014/main" id="{558CBFAB-04D1-DA73-061D-682487C8B21E}"/>
                      </a:ext>
                    </a:extLst>
                  </p14:cNvPr>
                  <p14:cNvContentPartPr/>
                  <p14:nvPr/>
                </p14:nvContentPartPr>
                <p14:xfrm>
                  <a:off x="4315538" y="7077994"/>
                  <a:ext cx="1062037" cy="26987"/>
                </p14:xfrm>
              </p:contentPart>
            </mc:Choice>
            <mc:Fallback xmlns="">
              <p:pic>
                <p:nvPicPr>
                  <p:cNvPr id="21" name="Encre 20">
                    <a:extLst>
                      <a:ext uri="{FF2B5EF4-FFF2-40B4-BE49-F238E27FC236}">
                        <a16:creationId xmlns:a16="http://schemas.microsoft.com/office/drawing/2014/main" id="{558CBFAB-04D1-DA73-061D-682487C8B21E}"/>
                      </a:ext>
                    </a:extLst>
                  </p:cNvPr>
                  <p:cNvPicPr/>
                  <p:nvPr/>
                </p:nvPicPr>
                <p:blipFill>
                  <a:blip r:embed="rId14"/>
                  <a:stretch>
                    <a:fillRect/>
                  </a:stretch>
                </p:blipFill>
                <p:spPr>
                  <a:xfrm>
                    <a:off x="4275385" y="6990939"/>
                    <a:ext cx="1141941" cy="20066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">
                <p14:nvContentPartPr>
                  <p14:cNvPr id="22" name="Encre 21">
                    <a:extLst>
                      <a:ext uri="{FF2B5EF4-FFF2-40B4-BE49-F238E27FC236}">
                        <a16:creationId xmlns:a16="http://schemas.microsoft.com/office/drawing/2014/main" id="{887AD2E3-CEC2-B305-A4CE-26DCABBB4758}"/>
                      </a:ext>
                    </a:extLst>
                  </p14:cNvPr>
                  <p14:cNvContentPartPr/>
                  <p14:nvPr/>
                </p14:nvContentPartPr>
                <p14:xfrm>
                  <a:off x="10038391" y="6364305"/>
                  <a:ext cx="1062037" cy="26987"/>
                </p14:xfrm>
              </p:contentPart>
            </mc:Choice>
            <mc:Fallback xmlns="">
              <p:pic>
                <p:nvPicPr>
                  <p:cNvPr id="19" name="Encre 18">
                    <a:extLst>
                      <a:ext uri="{FF2B5EF4-FFF2-40B4-BE49-F238E27FC236}">
                        <a16:creationId xmlns:a16="http://schemas.microsoft.com/office/drawing/2014/main" id="{FB55752B-2839-B2BD-DD2B-610628C57C6C}"/>
                      </a:ext>
                    </a:extLst>
                  </p:cNvPr>
                  <p:cNvPicPr/>
                  <p:nvPr/>
                </p:nvPicPr>
                <p:blipFill>
                  <a:blip r:embed="rId16"/>
                  <a:stretch>
                    <a:fillRect/>
                  </a:stretch>
                </p:blipFill>
                <p:spPr>
                  <a:xfrm>
                    <a:off x="10002402" y="6292340"/>
                    <a:ext cx="1133655" cy="170558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1797387397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09BB4-35CB-2DC3-6E40-D1F5D8A9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4A2BB77-CB6C-9844-A9FF-0108C95A48F7}"/>
              </a:ext>
            </a:extLst>
          </p:cNvPr>
          <p:cNvSpPr txBox="1"/>
          <p:nvPr/>
        </p:nvSpPr>
        <p:spPr>
          <a:xfrm>
            <a:off x="3449782" y="850612"/>
            <a:ext cx="91456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 الكراسة ص22 النشاط 2، كل متعلم يقرأ لزميله قراءة هامسة. (أصحح لزميلي.)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8468ADA-41E9-22DB-AEBC-E2E011E9B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732162"/>
            <a:ext cx="1896020" cy="1255885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DAAE87C6-3F70-F0C6-BE00-779C5FEB25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8" t="58915" r="10168" b="12166"/>
          <a:stretch>
            <a:fillRect/>
          </a:stretch>
        </p:blipFill>
        <p:spPr>
          <a:xfrm>
            <a:off x="2720959" y="2345833"/>
            <a:ext cx="8274081" cy="794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90955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501E49-3291-065E-0D13-02BCA6370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B943BEE-DBAE-E534-0259-7005EF521C4C}"/>
              </a:ext>
            </a:extLst>
          </p:cNvPr>
          <p:cNvSpPr txBox="1"/>
          <p:nvPr/>
        </p:nvSpPr>
        <p:spPr>
          <a:xfrm>
            <a:off x="46412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سأعين من يقرأ قراءة جهرية، تابعوا بأصبعكم، لإبداء رأيكم في قراءة زميلكم</a:t>
            </a: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88E03C22-491C-88C5-0C7F-F3393DB5A3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4" name="Image 3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6A9A24B-8D50-98BA-039A-33EC6A792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68" t="58915" r="10168" b="12166"/>
          <a:stretch>
            <a:fillRect/>
          </a:stretch>
        </p:blipFill>
        <p:spPr>
          <a:xfrm>
            <a:off x="2720959" y="2345833"/>
            <a:ext cx="8274081" cy="794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70537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D8F162-A828-645A-C68D-0DEA80D3A9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E41AB94-BB35-F55E-C54D-06C71A6C9E5F}"/>
              </a:ext>
            </a:extLst>
          </p:cNvPr>
          <p:cNvSpPr txBox="1"/>
          <p:nvPr/>
        </p:nvSpPr>
        <p:spPr>
          <a:xfrm>
            <a:off x="271257" y="861793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.اشتغلوا في ثنائيات للإجابة عن أسئلة الفهم باستعمال استراتيجية الكلمات المفاتيح.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7946F50-8814-228E-5ED8-33E3B2EBE6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3" name="Image 2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FADD9B84-DB0D-8D30-13B8-47F88D77B2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" t="58786" r="10532" b="12124"/>
          <a:stretch>
            <a:fillRect/>
          </a:stretch>
        </p:blipFill>
        <p:spPr>
          <a:xfrm>
            <a:off x="342500" y="3008723"/>
            <a:ext cx="13030999" cy="596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01612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D020BE-F071-D87B-4781-149812B34C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EE23522-8F34-51FB-3711-78B595C04B55}"/>
              </a:ext>
            </a:extLst>
          </p:cNvPr>
          <p:cNvSpPr txBox="1"/>
          <p:nvPr/>
        </p:nvSpPr>
        <p:spPr>
          <a:xfrm>
            <a:off x="344175" y="885452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ينتدب بعض الثنائيات: أحدهم يطرح السؤال و الآخر يجيب.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29EE35C-9E0F-14D1-2F1F-20D47AA171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257" y="610164"/>
            <a:ext cx="1633870" cy="1426588"/>
          </a:xfrm>
          <a:prstGeom prst="rect">
            <a:avLst/>
          </a:prstGeom>
        </p:spPr>
      </p:pic>
      <p:pic>
        <p:nvPicPr>
          <p:cNvPr id="7" name="Image 6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E478A77B-0BB2-4087-C039-1C9A80889A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4" t="58786" r="10532" b="12124"/>
          <a:stretch>
            <a:fillRect/>
          </a:stretch>
        </p:blipFill>
        <p:spPr>
          <a:xfrm>
            <a:off x="342500" y="3008723"/>
            <a:ext cx="13030999" cy="5969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81352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48D6D-8E2A-056A-F751-5F47ECB472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20E8DE7-764D-2B58-87A9-5D702FEDCE6A}"/>
              </a:ext>
            </a:extLst>
          </p:cNvPr>
          <p:cNvSpPr txBox="1"/>
          <p:nvPr/>
        </p:nvSpPr>
        <p:spPr>
          <a:xfrm>
            <a:off x="326675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 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الآن: ستنجزون النشاط رقم 3 الصفحة  22 انقلوا الفقرة 1 على الدفاتر. </a:t>
            </a:r>
            <a:endParaRPr lang="fr-FR" sz="3200" b="1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0CCF6DB-8998-787B-E269-F4AC61E1654C}"/>
              </a:ext>
            </a:extLst>
          </p:cNvPr>
          <p:cNvSpPr/>
          <p:nvPr/>
        </p:nvSpPr>
        <p:spPr>
          <a:xfrm>
            <a:off x="1814216" y="2453611"/>
            <a:ext cx="9954886" cy="81184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نقل</a:t>
            </a:r>
            <a:endParaRPr kumimoji="0" lang="fr-FR" sz="48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374C083-DAF1-1B45-C8E8-E24DDF8E89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1501" y="578022"/>
            <a:ext cx="1455395" cy="1487714"/>
          </a:xfrm>
          <a:prstGeom prst="rect">
            <a:avLst/>
          </a:prstGeom>
        </p:spPr>
      </p:pic>
      <p:pic>
        <p:nvPicPr>
          <p:cNvPr id="4" name="Image 3" descr="Une image contenant texte, lettre, Polic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9076AB0E-DE75-DFEB-9046-DF06C0FD6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711" t="38118" r="10125" b="40981"/>
          <a:stretch>
            <a:fillRect/>
          </a:stretch>
        </p:blipFill>
        <p:spPr>
          <a:xfrm>
            <a:off x="1814216" y="3265460"/>
            <a:ext cx="10087567" cy="6997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88948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27EB7D6F-5B00-D6C5-3672-5B84FF6BDDC7}"/>
              </a:ext>
            </a:extLst>
          </p:cNvPr>
          <p:cNvSpPr/>
          <p:nvPr/>
        </p:nvSpPr>
        <p:spPr>
          <a:xfrm>
            <a:off x="988877" y="253817"/>
            <a:ext cx="5772605" cy="1173201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6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  <a:cs typeface="Arial" panose="020B0604020202020204" pitchFamily="34" charset="0"/>
              </a:rPr>
              <a:t>وماذا بعد؟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Arial" panose="020B0604020202020204" pitchFamily="34" charset="0"/>
              </a:rPr>
              <a:t> </a:t>
            </a:r>
            <a:endParaRPr kumimoji="0" lang="fr-FR" sz="18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7AB7EFF4-F181-49F7-8FA9-15B00C3412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2218" y="1890975"/>
            <a:ext cx="5639264" cy="7519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9CA7CD3-699E-D841-42CD-6B0AC225D6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9823" y="1917705"/>
            <a:ext cx="11185451" cy="7856543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1A7414-646D-B520-CCD9-BF15F2EB1D6E}"/>
              </a:ext>
            </a:extLst>
          </p:cNvPr>
          <p:cNvSpPr/>
          <p:nvPr/>
        </p:nvSpPr>
        <p:spPr>
          <a:xfrm>
            <a:off x="4104167" y="512752"/>
            <a:ext cx="6337005" cy="892201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MA" sz="3600" b="1" dirty="0"/>
              <a:t>بطاقة واصفة للنشاط</a:t>
            </a:r>
            <a:endParaRPr lang="es-ES" sz="3600" b="1" dirty="0"/>
          </a:p>
        </p:txBody>
      </p:sp>
    </p:spTree>
    <p:extLst>
      <p:ext uri="{BB962C8B-B14F-4D97-AF65-F5344CB8AC3E}">
        <p14:creationId xmlns:p14="http://schemas.microsoft.com/office/powerpoint/2010/main" val="168683706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7C92F9B-9642-33DF-E259-CD68E1C5E368}"/>
              </a:ext>
            </a:extLst>
          </p:cNvPr>
          <p:cNvSpPr/>
          <p:nvPr/>
        </p:nvSpPr>
        <p:spPr>
          <a:xfrm>
            <a:off x="616688" y="702128"/>
            <a:ext cx="11856214" cy="119181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انتبهوا سنقوم بنشاط ممتع بعنوان : وماذا بعد؟ </a:t>
            </a:r>
            <a:r>
              <a:rPr lang="ar-MA" sz="3200" b="1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ينمذج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الأستاذ النشاط معية المتعلمين شفهيا .</a:t>
            </a:r>
          </a:p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أنا أبدأ أولا: أستيقظ باكرا كل صباح ...... من يتمم؟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252D65-AA97-7B31-0CB6-7C79B4AF83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2310222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432126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E2FFB8-B628-E864-C993-2A95C8247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ADDCE2D4-A7EE-F21D-8894-B3190D10D4F8}"/>
              </a:ext>
            </a:extLst>
          </p:cNvPr>
          <p:cNvSpPr/>
          <p:nvPr/>
        </p:nvSpPr>
        <p:spPr>
          <a:xfrm>
            <a:off x="616688" y="708660"/>
            <a:ext cx="11856214" cy="1191816"/>
          </a:xfrm>
          <a:prstGeom prst="round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اشتغلوا بالمجموعات على مواضيع أخرى</a:t>
            </a:r>
          </a:p>
          <a:p>
            <a:pPr algn="r" rtl="1"/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يراقب الأستاذ عمل المجموعات ويقدم التوجيهات. 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8CD8E8-3894-052F-EB1B-CAC6400F3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3097" y="2518041"/>
            <a:ext cx="11229805" cy="6913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248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722504" y="338681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0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97816" y="423589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ts val="41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400" b="1" i="0" u="none" strike="noStrike" kern="1200" cap="none" spc="0" normalizeH="0" baseline="0" noProof="0" dirty="0">
                <a:ln>
                  <a:noFill/>
                </a:ln>
                <a:solidFill>
                  <a:srgbClr val="1F497D"/>
                </a:solidFill>
                <a:effectLst/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هيكلة الحصة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1F497D"/>
              </a:solidFill>
              <a:effectLst/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3701990"/>
              </p:ext>
            </p:extLst>
          </p:nvPr>
        </p:nvGraphicFramePr>
        <p:xfrm>
          <a:off x="872836" y="1569563"/>
          <a:ext cx="11970327" cy="7872213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990110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316862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663355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312734">
                <a:tc>
                  <a:txBody>
                    <a:bodyPr/>
                    <a:lstStyle/>
                    <a:p>
                      <a:pPr algn="r" rtl="1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267987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كلمات بصرية بدقة وسرعة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168537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الرياضة والصحة.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إنشاء شبكة الكلمة وتكوين فقرة بسيطة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094787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  <a:endParaRPr lang="ar-MA" sz="24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ترتيب كلمات لتكوين جمل؛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فقرة  بطلاقة و الإجابة عن أسئلة الفهم؛</a:t>
                      </a:r>
                    </a:p>
                    <a:p>
                      <a:pPr marL="914400" lvl="1" indent="-457200" algn="r" rtl="1">
                        <a:buFontTx/>
                        <a:buChar char="-"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نقل فقرة على الدفاتر.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92170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28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نشاط وماذا بعد؟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921706"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4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28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4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4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406969" y="2755604"/>
            <a:ext cx="201062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08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406969" y="5395806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40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406969" y="7998413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05 دقائق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406969" y="144149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دقيقتين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406969" y="4164460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858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MA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106585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Arial" panose="020B0604020202020204" pitchFamily="34" charset="0"/>
                </a:rPr>
                <a:t>15  دقيقة</a:t>
              </a:r>
              <a:endParaRPr kumimoji="0" lang="fr-MA" sz="2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L="342900" marR="0" lvl="0" indent="-34290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34086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en-US"/>
            </a:defPPr>
            <a:lvl1pPr marR="0" lvl="0" indent="0" algn="r" rtl="1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3200" b="1" i="0" u="none" strike="noStrike" cap="none" spc="0" normalizeH="0" baseline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defRPr>
            </a:lvl1pPr>
          </a:lstStyle>
          <a:p>
            <a:r>
              <a:rPr lang="ar-MA" dirty="0"/>
              <a:t>في منازلكم، ستشتغلون على الكراسة الصفحة: 22، سأراقب عملكم بداية الحصة الموالية إن شاء الله.</a:t>
            </a:r>
            <a:endParaRPr lang="fr-FR" dirty="0"/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677247" y="2350874"/>
            <a:ext cx="5639443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800" b="1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1- </a:t>
            </a: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أقرأ الجمل (النشاط1 الصفحة 22) بدقة وسرعة على أحد أفراد عائلتي؛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 أقرأ الفقرتين (النشاط 2 الصفحة 22) بدقة وطلاقة؛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3- أنقل الفقرة 2 (النشاط3) على دفتري وأقرأها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4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4- أركب فقرة حول فطوري المفضل.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2FF6F7-C601-CFBC-78D7-2C1B89ECD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78" y="714122"/>
            <a:ext cx="1682642" cy="12863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3B049DA-A2A1-D636-BE61-EC3176F0AB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5556" y="2350874"/>
            <a:ext cx="5391691" cy="687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256227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429491" y="986487"/>
            <a:ext cx="1206731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931235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080656" y="6511634"/>
            <a:ext cx="92409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rtl="1"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العمل في مجموعات</a:t>
            </a:r>
            <a:endParaRPr lang="fr-FR" sz="60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0D42A93-6B1E-5187-0EB6-29B39AC197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592" y="742174"/>
            <a:ext cx="1710864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33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325508" y="806377"/>
            <a:ext cx="1233638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سنتعاقد على السلوكات المتعلقة بالعمل في مجموعات</a:t>
            </a:r>
            <a:r>
              <a:rPr lang="ar-MA" sz="32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1989D0E-6C5B-56AB-232F-70DC720C2D89}"/>
              </a:ext>
            </a:extLst>
          </p:cNvPr>
          <p:cNvSpPr txBox="1"/>
          <p:nvPr/>
        </p:nvSpPr>
        <p:spPr>
          <a:xfrm>
            <a:off x="3937094" y="3075967"/>
            <a:ext cx="9443549" cy="61016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4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أَنْضَمُّ إِلى مَجْموعَتي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ٱلصَّغيرَةَ</a:t>
            </a:r>
            <a:r>
              <a:rPr lang="ar-MA" sz="4400" b="1" dirty="0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بِهُدوءٍ وَسُرْعَةٍ؛</a:t>
            </a:r>
            <a:endParaRPr kumimoji="0" lang="ar-MA" sz="4000" b="0" i="0" u="none" strike="noStrike" kern="1200" cap="none" spc="0" normalizeH="0" baseline="0" noProof="0" dirty="0">
              <a:ln>
                <a:noFill/>
              </a:ln>
              <a:solidFill>
                <a:srgbClr val="1B1B1B"/>
              </a:solidFill>
              <a:effectLst/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ُبادِرُ إِلى تَشْكيلِ مَجْموعَتي عِنْدَ ظُهورِ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ٱلْأَيْقونَةِ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أُشارِكُ مَعَ زُمَلائي لِإِنْجازِ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لْمَطْلوبِ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مِنْ مَجْموعَتي بِكُلِّ حَماسٍ؛</a:t>
            </a:r>
            <a:endParaRPr lang="fr-MA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lvl="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أَحْتَرِمُ آراءَ زُمَلائي داخِلَ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  <a:endParaRPr lang="fr-MA" sz="4400" b="1" dirty="0">
              <a:solidFill>
                <a:srgbClr val="19199B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أُقَدِّمُ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لْمُساعَدَةَ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لِزُمَلائي داخِلَ </a:t>
            </a:r>
            <a:r>
              <a:rPr lang="ar-MA" sz="4400" b="1" dirty="0" err="1">
                <a:solidFill>
                  <a:srgbClr val="1B1B1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</a:t>
            </a:r>
            <a:r>
              <a:rPr lang="ar-MA" sz="4400" b="1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لْمَجْموعَةِ</a:t>
            </a:r>
            <a:r>
              <a:rPr lang="ar-M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؛</a:t>
            </a:r>
          </a:p>
          <a:p>
            <a:pPr marL="285750" indent="-285750" algn="r" rtl="1">
              <a:lnSpc>
                <a:spcPct val="150000"/>
              </a:lnSpc>
              <a:buFont typeface="Wingdings" panose="05000000000000000000" pitchFamily="2" charset="2"/>
              <a:buChar char="§"/>
            </a:pPr>
            <a:r>
              <a:rPr lang="ar-MA" sz="440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َتَبادَلُ الْأَدْوارَ مَعَ زُمَلائي داخِلَ </a:t>
            </a:r>
            <a:r>
              <a:rPr lang="ar-MA" sz="4400" b="1" dirty="0" err="1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ٱلْمَجْموعَةِ</a:t>
            </a:r>
            <a:r>
              <a:rPr lang="ar-MA" sz="4400" b="1" dirty="0">
                <a:solidFill>
                  <a:srgbClr val="19199B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AFCE5DF-406A-0980-724C-592B362468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508" y="689461"/>
            <a:ext cx="1676545" cy="128027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D7B7E7E-AEBD-8512-33CF-E46DC5DA4E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5508" y="4380241"/>
            <a:ext cx="4205223" cy="2799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2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2461</TotalTime>
  <Words>1465</Words>
  <Application>Microsoft Office PowerPoint</Application>
  <PresentationFormat>Personnalisé</PresentationFormat>
  <Paragraphs>258</Paragraphs>
  <Slides>63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4</vt:i4>
      </vt:variant>
      <vt:variant>
        <vt:lpstr>Titres des diapositives</vt:lpstr>
      </vt:variant>
      <vt:variant>
        <vt:i4>63</vt:i4>
      </vt:variant>
    </vt:vector>
  </HeadingPairs>
  <TitlesOfParts>
    <vt:vector size="81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1_Conception personnalisée</vt:lpstr>
      <vt:lpstr>Conception personnalisée</vt:lpstr>
      <vt:lpstr>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MADHOUM OUADIA</cp:lastModifiedBy>
  <cp:revision>2210</cp:revision>
  <dcterms:created xsi:type="dcterms:W3CDTF">2014-10-09T07:32:24Z</dcterms:created>
  <dcterms:modified xsi:type="dcterms:W3CDTF">2025-09-30T19:22:27Z</dcterms:modified>
</cp:coreProperties>
</file>