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comments/comment1.xml" ContentType="application/vnd.openxmlformats-officedocument.presentationml.comments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43"/>
  </p:notesMasterIdLst>
  <p:handoutMasterIdLst>
    <p:handoutMasterId r:id="rId44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454" r:id="rId12"/>
    <p:sldId id="2134808611" r:id="rId13"/>
    <p:sldId id="2134808582" r:id="rId14"/>
    <p:sldId id="2134808513" r:id="rId15"/>
    <p:sldId id="542" r:id="rId16"/>
    <p:sldId id="2134808535" r:id="rId17"/>
    <p:sldId id="2134808609" r:id="rId18"/>
    <p:sldId id="2134808448" r:id="rId19"/>
    <p:sldId id="2134808532" r:id="rId20"/>
    <p:sldId id="2134808474" r:id="rId21"/>
    <p:sldId id="2134808538" r:id="rId22"/>
    <p:sldId id="2134808599" r:id="rId23"/>
    <p:sldId id="597" r:id="rId24"/>
    <p:sldId id="2134808445" r:id="rId25"/>
    <p:sldId id="2134808554" r:id="rId26"/>
    <p:sldId id="2134808499" r:id="rId27"/>
    <p:sldId id="2134808547" r:id="rId28"/>
    <p:sldId id="2134808564" r:id="rId29"/>
    <p:sldId id="2134808548" r:id="rId30"/>
    <p:sldId id="2134808579" r:id="rId31"/>
    <p:sldId id="2134808607" r:id="rId32"/>
    <p:sldId id="2134808565" r:id="rId33"/>
    <p:sldId id="2134808591" r:id="rId34"/>
    <p:sldId id="2134808610" r:id="rId35"/>
    <p:sldId id="2134808510" r:id="rId36"/>
    <p:sldId id="2134808580" r:id="rId37"/>
    <p:sldId id="2134808581" r:id="rId38"/>
    <p:sldId id="2134808501" r:id="rId39"/>
    <p:sldId id="2134808447" r:id="rId40"/>
    <p:sldId id="2134808553" r:id="rId41"/>
    <p:sldId id="2134808502" r:id="rId4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454"/>
            <p14:sldId id="2134808611"/>
            <p14:sldId id="2134808582"/>
            <p14:sldId id="2134808513"/>
          </p14:sldIdLst>
        </p14:section>
        <p14:section name="نشاط اعتيادي" id="{3822E05A-48B7-466A-9806-AC1514DAD3AF}">
          <p14:sldIdLst>
            <p14:sldId id="542"/>
            <p14:sldId id="2134808535"/>
            <p14:sldId id="2134808609"/>
          </p14:sldIdLst>
        </p14:section>
        <p14:section name="تحدث وإغناء المعجم" id="{5F742C0B-3E93-40E7-BD04-47EA8F843380}">
          <p14:sldIdLst>
            <p14:sldId id="2134808448"/>
            <p14:sldId id="2134808532"/>
            <p14:sldId id="2134808474"/>
            <p14:sldId id="2134808538"/>
            <p14:sldId id="213480859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54"/>
            <p14:sldId id="2134808499"/>
            <p14:sldId id="2134808547"/>
            <p14:sldId id="2134808564"/>
            <p14:sldId id="2134808548"/>
            <p14:sldId id="2134808579"/>
            <p14:sldId id="2134808607"/>
            <p14:sldId id="2134808565"/>
            <p14:sldId id="2134808591"/>
            <p14:sldId id="2134808610"/>
            <p14:sldId id="2134808510"/>
          </p14:sldIdLst>
        </p14:section>
        <p14:section name="ألعاب" id="{66953B43-0502-40BE-9D9D-49C14FC1791C}">
          <p14:sldIdLst>
            <p14:sldId id="2134808580"/>
            <p14:sldId id="2134808581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5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  <p:cmAuthor id="2" name="OMKELTOUM EL MADANI" initials="OE" lastIdx="1" clrIdx="1">
    <p:extLst>
      <p:ext uri="{19B8F6BF-5375-455C-9EA6-DF929625EA0E}">
        <p15:presenceInfo xmlns:p15="http://schemas.microsoft.com/office/powerpoint/2012/main" userId="dacd0b67ec2b3d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FFFFFF"/>
    <a:srgbClr val="19199B"/>
    <a:srgbClr val="006DB4"/>
    <a:srgbClr val="E74C3C"/>
    <a:srgbClr val="D4EAF3"/>
    <a:srgbClr val="10147E"/>
    <a:srgbClr val="0A0C4C"/>
    <a:srgbClr val="B4000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0C9CEE-E5A4-4CD5-BBFA-1F06C09AE1F3}" v="60" dt="2025-09-04T08:42:57.827"/>
    <p1510:client id="{831FFCF3-F27B-4C06-ADEA-801BA8C9EBC3}" v="178" dt="2025-09-03T09:54:00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99" autoAdjust="0"/>
    <p:restoredTop sz="86609" autoAdjust="0"/>
  </p:normalViewPr>
  <p:slideViewPr>
    <p:cSldViewPr snapToGrid="0" showGuides="1">
      <p:cViewPr varScale="1">
        <p:scale>
          <a:sx n="36" d="100"/>
          <a:sy n="36" d="100"/>
        </p:scale>
        <p:origin x="514" y="4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5-09-15T22:08:51.104" idx="1">
    <p:pos x="8435" y="1842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0,-4 0 0,-1-1 0,-4-2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0,-4 2 0,-1 1 0,-4 0 0,-3 2 0,-3 1 0,-4 0 0,-3 1 0,-3 1 0,-3 1 0,-4 0 0,-4 1 0,-3 0 0,-3 0 0,-5 1 0,-3 1 0,-4-1 0,-3 0 0,-4 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0,-4 0 0,-1-1 0,-4-2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0,-4 2 0,-1 1 0,-4 0 0,-3 2 0,-3 1 0,-4 0 0,-3 1 0,-3 1 0,-3 1 0,-4 0 0,-4 1 0,-3 0 0,-3 0 0,-5 1 0,-3 1 0,-4-1 0,-3 0 0,-4 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4T21:59:23.1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1288 24504,'-2'50'0,"-4"-2"0,-3 1 0,-4 1 0,-3-2 0,-5 0 0,-3-1 0,-3 1 0,-4-2 0,-4 0 0,-3-1 0,-3 0 0,-3-3 0,-4 1 0,-3-1 0,-3-2 0,-3-1 0,-3 0 0,-3-3 0,-3 0 0,-2-2 0,-3-1 0,-2-2 0,-2-1 0,-2-2 0,-3-2 0,-2-1 0,-1-1 0,-2-3 0,-2-1 0,-1-3 0,-1 0 0,-2-3 0,0-2 0,-2-1 0,0-3 0,0-1 0,-2-1 0,1-4 0,0-1 0,-1-2 0,1-1 0,-1-4 0,2-1 0,0-1 0,1-3 0,0-1 0,1-2 0,2-3 0,1 0 0,1-3 0,3-1 0,0-3 0,3-1 0,1-1 0,2-2 0,3-2 0,1-1 0,4-2 0,2-1 0,3-2 0,2 0 0,2-3 0,4 0 0,3-1 0,3-2 0,4-1 0,2 1 0,4-3 0,3 0 0,3-1 0,5 0 0,2-2 0,4 1 0,4-1 0,3 0 0,4-2 0,4 1 0,4 1 0,3-2 0,4 0 0,3 2 0,4-1 0,4 0 0,4 0 0,3 1 0,4 1 0,4 0 0,2 0 0,5 1 0,3 1 0,3 1 0,4 1 0,2 0 0,4 1 0,3 2 0,3 1 0,4 1 0,2 1 0,2 1 0,3 2 0,2 2 0,4 0 0,1 3 0,3 0 0,2 3 0,1 1 0,3 2 0,0 1 0,3 2 0,1 3 0,1 0 0,2 3 0,1 2 0,0 1 0,1 3 0,0 1 0,2 1 0,-1 4 0,1 1 0,-1 2 0,0 1 0,1 4 0,-2 1 0,0 1 0,0 3 0,-2 1 0,0 2 0,-2 3 0,-1 0 0,-1 3 0,-2 2 0,-2 1 0,-1 2 0,-2 1 0,-3 3 0,-2 0 0,-2 3 0,-2 0 0,-3 2 0,-2 2 0,-3 1 0,-3 1 0,-3 1 0,-3 1 0,-3 2 0,-3 1 0,-4 0 0,-3 1 0,-3 1 0,-3 1 0,-4 1 0,-4 0 0,-3 0 0,-3 1 0,-5 1 0,-3 0 0,-4 0 0,-3-1 0,-4 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41.png"/><Relationship Id="rId18" Type="http://schemas.openxmlformats.org/officeDocument/2006/relationships/customXml" Target="../ink/ink10.xml"/><Relationship Id="rId3" Type="http://schemas.openxmlformats.org/officeDocument/2006/relationships/customXml" Target="../ink/ink1.xml"/><Relationship Id="rId21" Type="http://schemas.openxmlformats.org/officeDocument/2006/relationships/comments" Target="../comments/comment1.xml"/><Relationship Id="rId7" Type="http://schemas.openxmlformats.org/officeDocument/2006/relationships/image" Target="../media/image39.png"/><Relationship Id="rId12" Type="http://schemas.openxmlformats.org/officeDocument/2006/relationships/customXml" Target="../ink/ink6.xml"/><Relationship Id="rId17" Type="http://schemas.openxmlformats.org/officeDocument/2006/relationships/customXml" Target="../ink/ink9.xml"/><Relationship Id="rId2" Type="http://schemas.openxmlformats.org/officeDocument/2006/relationships/image" Target="../media/image36.png"/><Relationship Id="rId16" Type="http://schemas.openxmlformats.org/officeDocument/2006/relationships/customXml" Target="../ink/ink8.xml"/><Relationship Id="rId20" Type="http://schemas.openxmlformats.org/officeDocument/2006/relationships/customXml" Target="../ink/ink12.xml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2.xml"/><Relationship Id="rId11" Type="http://schemas.openxmlformats.org/officeDocument/2006/relationships/customXml" Target="../ink/ink5.xml"/><Relationship Id="rId5" Type="http://schemas.openxmlformats.org/officeDocument/2006/relationships/image" Target="../media/image380.png"/><Relationship Id="rId15" Type="http://schemas.openxmlformats.org/officeDocument/2006/relationships/image" Target="../media/image42.png"/><Relationship Id="rId10" Type="http://schemas.openxmlformats.org/officeDocument/2006/relationships/customXml" Target="../ink/ink4.xml"/><Relationship Id="rId19" Type="http://schemas.openxmlformats.org/officeDocument/2006/relationships/customXml" Target="../ink/ink11.xml"/><Relationship Id="rId9" Type="http://schemas.openxmlformats.org/officeDocument/2006/relationships/image" Target="../media/image40.png"/><Relationship Id="rId14" Type="http://schemas.openxmlformats.org/officeDocument/2006/relationships/customXml" Target="../ink/ink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5.xml"/><Relationship Id="rId13" Type="http://schemas.openxmlformats.org/officeDocument/2006/relationships/image" Target="../media/image43.png"/><Relationship Id="rId18" Type="http://schemas.openxmlformats.org/officeDocument/2006/relationships/customXml" Target="../ink/ink22.xml"/><Relationship Id="rId3" Type="http://schemas.openxmlformats.org/officeDocument/2006/relationships/customXml" Target="../ink/ink13.xml"/><Relationship Id="rId7" Type="http://schemas.openxmlformats.org/officeDocument/2006/relationships/image" Target="../media/image39.png"/><Relationship Id="rId12" Type="http://schemas.openxmlformats.org/officeDocument/2006/relationships/customXml" Target="../ink/ink18.xml"/><Relationship Id="rId17" Type="http://schemas.openxmlformats.org/officeDocument/2006/relationships/customXml" Target="../ink/ink21.xml"/><Relationship Id="rId2" Type="http://schemas.openxmlformats.org/officeDocument/2006/relationships/image" Target="../media/image36.png"/><Relationship Id="rId16" Type="http://schemas.openxmlformats.org/officeDocument/2006/relationships/customXml" Target="../ink/ink20.xml"/><Relationship Id="rId20" Type="http://schemas.openxmlformats.org/officeDocument/2006/relationships/customXml" Target="../ink/ink24.xml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14.xml"/><Relationship Id="rId11" Type="http://schemas.openxmlformats.org/officeDocument/2006/relationships/customXml" Target="../ink/ink17.xml"/><Relationship Id="rId5" Type="http://schemas.openxmlformats.org/officeDocument/2006/relationships/image" Target="../media/image380.png"/><Relationship Id="rId15" Type="http://schemas.openxmlformats.org/officeDocument/2006/relationships/image" Target="../media/image42.png"/><Relationship Id="rId10" Type="http://schemas.openxmlformats.org/officeDocument/2006/relationships/customXml" Target="../ink/ink16.xml"/><Relationship Id="rId19" Type="http://schemas.openxmlformats.org/officeDocument/2006/relationships/customXml" Target="../ink/ink23.xml"/><Relationship Id="rId9" Type="http://schemas.openxmlformats.org/officeDocument/2006/relationships/image" Target="../media/image40.png"/><Relationship Id="rId14" Type="http://schemas.openxmlformats.org/officeDocument/2006/relationships/customXml" Target="../ink/ink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5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1935126" y="839934"/>
            <a:ext cx="10699253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 </a:t>
            </a: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توظيف معجم بسيط المهن والحرف و قراءة كلمات وجمل بدقة وسرعة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.</a:t>
            </a:r>
            <a:endParaRPr lang="fr-FR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Adobe Arabic" panose="02040503050201020203" pitchFamily="18" charset="-78"/>
            </a:endParaRPr>
          </a:p>
        </p:txBody>
      </p:sp>
      <p:pic>
        <p:nvPicPr>
          <p:cNvPr id="5" name="Image 4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BBF1E39-51BB-057E-00E4-61FC539785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58" y="615065"/>
            <a:ext cx="1637126" cy="1773175"/>
          </a:xfrm>
          <a:prstGeom prst="rect">
            <a:avLst/>
          </a:prstGeom>
        </p:spPr>
      </p:pic>
      <p:pic>
        <p:nvPicPr>
          <p:cNvPr id="2" name="Image 1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1DAE7F0A-103D-F261-46BF-D8CD3AC09E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067" y="2388240"/>
            <a:ext cx="6223122" cy="7881996"/>
          </a:xfrm>
          <a:prstGeom prst="rect">
            <a:avLst/>
          </a:prstGeom>
        </p:spPr>
      </p:pic>
      <p:pic>
        <p:nvPicPr>
          <p:cNvPr id="8" name="Image 7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8994D233-0AB1-FE27-D969-80E99B95C3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27" y="2388238"/>
            <a:ext cx="6223123" cy="788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DE520F-2AFB-1700-34C5-D78D310FE3CE}"/>
              </a:ext>
            </a:extLst>
          </p:cNvPr>
          <p:cNvSpPr txBox="1"/>
          <p:nvPr/>
        </p:nvSpPr>
        <p:spPr>
          <a:xfrm>
            <a:off x="988876" y="4099395"/>
            <a:ext cx="6858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فقرة بسيطة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72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C73C7-F007-8560-7D59-4AC76C23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2BEE52D-28C8-3ED8-FF3D-F79FB8DC33EA}"/>
              </a:ext>
            </a:extLst>
          </p:cNvPr>
          <p:cNvSpPr txBox="1"/>
          <p:nvPr/>
        </p:nvSpPr>
        <p:spPr>
          <a:xfrm>
            <a:off x="1451769" y="951614"/>
            <a:ext cx="109670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 سوف أقرأ الفقرة ، و انتم ستقرؤون مثلي.</a:t>
            </a:r>
          </a:p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بعد القراءة يطرح الأستاذ الأسئلة التالية: هل قرأت بصوت مسموع؟ هل كانت قراءتي سليمة ومسترسلة؟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66D8154-7C1E-0FF5-969B-1AEA5DB9994C}"/>
              </a:ext>
            </a:extLst>
          </p:cNvPr>
          <p:cNvSpPr/>
          <p:nvPr/>
        </p:nvSpPr>
        <p:spPr>
          <a:xfrm>
            <a:off x="2672653" y="3593805"/>
            <a:ext cx="8370693" cy="50823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MA" sz="4400" dirty="0"/>
              <a:t>  </a:t>
            </a:r>
          </a:p>
          <a:p>
            <a:pPr algn="r"/>
            <a:r>
              <a:rPr lang="ar-MA" sz="5400" dirty="0"/>
              <a:t>اَلطَّبِيبُ يُعَالِجُ ٱلْمَرْضَى.</a:t>
            </a:r>
          </a:p>
          <a:p>
            <a:pPr algn="r"/>
            <a:r>
              <a:rPr lang="ar-MA" sz="5400" dirty="0"/>
              <a:t>يَعْمَلُ فِي ٱلْمُسْتَشْفَى أَوِ ٱلْعِيَادَةِ.</a:t>
            </a:r>
          </a:p>
          <a:p>
            <a:pPr algn="r"/>
            <a:r>
              <a:rPr lang="ar-MA" sz="5400" dirty="0"/>
              <a:t>يَسْتَخْدِمُ ٱلسَّمَّاعَةَ وَٱلْمِحْقَنَةَ.</a:t>
            </a:r>
          </a:p>
          <a:p>
            <a:pPr algn="r"/>
            <a:r>
              <a:rPr lang="ar-MA" sz="5400" dirty="0"/>
              <a:t>اَلطَّبِيبُ يُحَافِظُ عَلَى صِحَّتِنَا.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3688378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6520A-D00C-6788-C819-E7198CEEE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CA735581-7952-1C8B-D4DC-E2F3198A5A25}"/>
              </a:ext>
            </a:extLst>
          </p:cNvPr>
          <p:cNvSpPr txBox="1"/>
          <p:nvPr/>
        </p:nvSpPr>
        <p:spPr>
          <a:xfrm>
            <a:off x="1451769" y="951614"/>
            <a:ext cx="109670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من يقرأ الفقرة؟</a:t>
            </a:r>
          </a:p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يتناوب المتعلمون على قراءة الفقرة مع الحرص على القراءة  بطلاقة وتصحيح الأخطاء.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2036008-F009-0574-E7DD-16CB2853144F}"/>
              </a:ext>
            </a:extLst>
          </p:cNvPr>
          <p:cNvSpPr/>
          <p:nvPr/>
        </p:nvSpPr>
        <p:spPr>
          <a:xfrm>
            <a:off x="2672653" y="3593805"/>
            <a:ext cx="8370693" cy="508236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MA" sz="4400" dirty="0"/>
              <a:t>  </a:t>
            </a:r>
          </a:p>
          <a:p>
            <a:pPr algn="r"/>
            <a:r>
              <a:rPr lang="ar-MA" sz="5400" dirty="0"/>
              <a:t>اَلطَّبِيبُ يُعَالِجُ ٱلْمَرْضَى.</a:t>
            </a:r>
          </a:p>
          <a:p>
            <a:pPr algn="r"/>
            <a:r>
              <a:rPr lang="ar-MA" sz="5400" dirty="0"/>
              <a:t>يَعْمَلُ فِي ٱلْمُسْتَشْفَى أَوِ ٱلْعِيَادَةِ.</a:t>
            </a:r>
          </a:p>
          <a:p>
            <a:pPr algn="r"/>
            <a:r>
              <a:rPr lang="ar-MA" sz="5400" dirty="0"/>
              <a:t>يَسْتَخْدِمُ ٱلسَّمَّاعَةَ وَٱلْمِحْقَنَةَ.</a:t>
            </a:r>
          </a:p>
          <a:p>
            <a:pPr algn="r"/>
            <a:r>
              <a:rPr lang="ar-MA" sz="5400" dirty="0"/>
              <a:t>اَلطَّبِيبُ يُحَافِظُ عَلَى صِحَّتِنَا.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336006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AB89850-D533-692A-7F42-722432CA4C40}"/>
              </a:ext>
            </a:extLst>
          </p:cNvPr>
          <p:cNvSpPr/>
          <p:nvPr/>
        </p:nvSpPr>
        <p:spPr>
          <a:xfrm>
            <a:off x="988876" y="3530009"/>
            <a:ext cx="5007887" cy="18925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b="1" dirty="0"/>
              <a:t>المهن والحرف</a:t>
            </a:r>
            <a:endParaRPr lang="es-ES" sz="7200" b="1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5C6F-EA54-696A-E3F8-FED2D35B8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0467F4-76B8-FE9E-CF79-4DF264ACC7E5}"/>
              </a:ext>
            </a:extLst>
          </p:cNvPr>
          <p:cNvSpPr txBox="1"/>
          <p:nvPr/>
        </p:nvSpPr>
        <p:spPr>
          <a:xfrm>
            <a:off x="2169041" y="964890"/>
            <a:ext cx="10277163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 جيدا، سأقوم بملاحظة الصورة وسأشير إلى عنصر منها وأعبر عنه بكلمة: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يستكشف الأستاذ كل الصورة قبل أن يشير  إلى عنصر من عناصر الصورة، ثم يسميه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95FCC5-E0E5-52FB-CCA3-50745536F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3" name="Image 2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7463D220-EE74-5554-93F7-DE1AA638EE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t="20803" r="10861" b="11389"/>
          <a:stretch>
            <a:fillRect/>
          </a:stretch>
        </p:blipFill>
        <p:spPr>
          <a:xfrm>
            <a:off x="3107020" y="2050473"/>
            <a:ext cx="7501960" cy="823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551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11A09BC-FEEC-CB96-5F13-0B979AFB4F10}"/>
              </a:ext>
            </a:extLst>
          </p:cNvPr>
          <p:cNvSpPr txBox="1"/>
          <p:nvPr/>
        </p:nvSpPr>
        <p:spPr>
          <a:xfrm>
            <a:off x="1385077" y="765501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سيعبر عن عنصر من عناصر الصورة بكلمة واحدة.</a:t>
            </a:r>
          </a:p>
          <a:p>
            <a:pPr marL="977900" algn="just" defTabSz="1074738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الكلمات على السبورة.</a:t>
            </a:r>
          </a:p>
        </p:txBody>
      </p:sp>
      <p:pic>
        <p:nvPicPr>
          <p:cNvPr id="4" name="Image 3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6DEC8CE1-C546-48C3-FB43-447CA9E13C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t="20803" r="10861" b="11389"/>
          <a:stretch>
            <a:fillRect/>
          </a:stretch>
        </p:blipFill>
        <p:spPr>
          <a:xfrm>
            <a:off x="3107020" y="2050473"/>
            <a:ext cx="7501960" cy="823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1BBCE31-3172-C2C0-789B-9BD0640C78A8}"/>
              </a:ext>
            </a:extLst>
          </p:cNvPr>
          <p:cNvSpPr txBox="1"/>
          <p:nvPr/>
        </p:nvSpPr>
        <p:spPr>
          <a:xfrm>
            <a:off x="2721240" y="868864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سنختار كلمة ثم نكتب كلمات </a:t>
            </a:r>
            <a:r>
              <a:rPr lang="ar-MA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مسجوعة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على منوالها: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cs typeface="Arial" panose="020B0604020202020204" pitchFamily="34" charset="0"/>
              </a:rPr>
              <a:t>ينمذج</a:t>
            </a:r>
            <a:r>
              <a:rPr kumimoji="0" lang="a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cs typeface="Arial" panose="020B0604020202020204" pitchFamily="34" charset="0"/>
              </a:rPr>
              <a:t> الأستاذ النشاط.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E69D731-CC4C-C3FE-AEC0-7E122444A0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7051053-BEAB-3A2A-DC7A-4D3058374E5D}"/>
              </a:ext>
            </a:extLst>
          </p:cNvPr>
          <p:cNvSpPr/>
          <p:nvPr/>
        </p:nvSpPr>
        <p:spPr>
          <a:xfrm>
            <a:off x="5702594" y="2936631"/>
            <a:ext cx="2721935" cy="11310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b="1" dirty="0">
                <a:solidFill>
                  <a:srgbClr val="FF0000"/>
                </a:solidFill>
              </a:rPr>
              <a:t>حَليبٌ</a:t>
            </a:r>
            <a:endParaRPr lang="es-ES" sz="2800" b="1" dirty="0">
              <a:solidFill>
                <a:srgbClr val="FF0000"/>
              </a:solidFill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ED00B20-69BD-7180-95A4-1CEB4417910E}"/>
              </a:ext>
            </a:extLst>
          </p:cNvPr>
          <p:cNvSpPr/>
          <p:nvPr/>
        </p:nvSpPr>
        <p:spPr>
          <a:xfrm>
            <a:off x="5702595" y="4577960"/>
            <a:ext cx="2721935" cy="484017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sz="5400" dirty="0">
              <a:solidFill>
                <a:srgbClr val="FF0000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80DA1E0-FE9C-C379-E709-6C7651FB6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7049" y="5001991"/>
            <a:ext cx="1933024" cy="399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31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37CF0-CBF9-88F3-DB02-07F60C5DD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CF07FA0-A6A4-DFC8-E306-BA8333C719AD}"/>
              </a:ext>
            </a:extLst>
          </p:cNvPr>
          <p:cNvSpPr txBox="1"/>
          <p:nvPr/>
        </p:nvSpPr>
        <p:spPr>
          <a:xfrm>
            <a:off x="1776046" y="838178"/>
            <a:ext cx="10823607" cy="1066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lnSpc>
                <a:spcPct val="150000"/>
              </a:lnSpc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أمامكم كلمتين، كل مجموعة/ ثنائي ستختار واحدة، وتقوم بكتابة كلمات أخرى </a:t>
            </a:r>
            <a:r>
              <a:rPr lang="a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مسجوعة</a:t>
            </a: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على منوالها:</a:t>
            </a:r>
          </a:p>
          <a:p>
            <a:pPr marL="0" marR="0" lvl="0" indent="0" algn="r" defTabSz="685834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يتم العمل في مجموعات أو في ثنائيات، ويتم تشجيع المجموعة الحاصلة على أكبر عدد من الكلمات ذات معنى.</a:t>
            </a:r>
            <a:r>
              <a:rPr lang="ar-MA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.</a:t>
            </a:r>
            <a:endParaRPr kumimoji="0" lang="fr-FR" sz="225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1F6187-4921-5A45-561E-13C133D767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0E04E2-DBDF-4470-FD4C-2BFFD7BB1D99}"/>
              </a:ext>
            </a:extLst>
          </p:cNvPr>
          <p:cNvSpPr/>
          <p:nvPr/>
        </p:nvSpPr>
        <p:spPr>
          <a:xfrm>
            <a:off x="2914571" y="2635624"/>
            <a:ext cx="2721935" cy="11310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b="1" dirty="0"/>
              <a:t>دَليلٌ</a:t>
            </a:r>
            <a:endParaRPr lang="es-ES" b="1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6FC6C81-0313-DD04-B586-89AC6428FE56}"/>
              </a:ext>
            </a:extLst>
          </p:cNvPr>
          <p:cNvSpPr/>
          <p:nvPr/>
        </p:nvSpPr>
        <p:spPr>
          <a:xfrm>
            <a:off x="2657617" y="4268678"/>
            <a:ext cx="3235842" cy="484017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AD717C7-BA03-4B3D-1169-6FAC9B530A37}"/>
              </a:ext>
            </a:extLst>
          </p:cNvPr>
          <p:cNvSpPr/>
          <p:nvPr/>
        </p:nvSpPr>
        <p:spPr>
          <a:xfrm>
            <a:off x="9037466" y="2743199"/>
            <a:ext cx="2721935" cy="113107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b="1" dirty="0"/>
              <a:t>فِطارٌ</a:t>
            </a:r>
            <a:endParaRPr lang="es-ES" b="1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0A6FBF0-1989-C4A3-B2C7-74E8B4F3D4BC}"/>
              </a:ext>
            </a:extLst>
          </p:cNvPr>
          <p:cNvSpPr/>
          <p:nvPr/>
        </p:nvSpPr>
        <p:spPr>
          <a:xfrm>
            <a:off x="8780512" y="4268678"/>
            <a:ext cx="3235842" cy="484017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96388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65DC5D-E389-CA9F-CA9F-0F366CDD6B49}"/>
              </a:ext>
            </a:extLst>
          </p:cNvPr>
          <p:cNvSpPr txBox="1"/>
          <p:nvPr/>
        </p:nvSpPr>
        <p:spPr>
          <a:xfrm>
            <a:off x="731624" y="4758278"/>
            <a:ext cx="7370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rtl="1">
              <a:defRPr/>
            </a:pPr>
            <a:r>
              <a:rPr lang="ar-MA" sz="7200" b="1" dirty="0">
                <a:solidFill>
                  <a:srgbClr val="0097B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المهن والحرف</a:t>
            </a: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2514599" y="1034139"/>
            <a:ext cx="99294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سأقرأ الكلمات التالية بدقة وسرعة و سيأتي دوركم في القراءة.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2781E23-01A4-44E4-0138-808758E40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1" y="4351764"/>
            <a:ext cx="10478086" cy="2780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79F48-43E0-25DC-7424-B2D45818A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8D055F7-26E0-97D3-760C-01E6391EB45D}"/>
              </a:ext>
            </a:extLst>
          </p:cNvPr>
          <p:cNvSpPr txBox="1"/>
          <p:nvPr/>
        </p:nvSpPr>
        <p:spPr>
          <a:xfrm>
            <a:off x="491763" y="71097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يقرأ مثلي.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التلاميذ لقراءة الكلمات مع التأكيد على الدقة والسرعة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5F68BC-4752-2A9F-4CE7-A3FDDB1DF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345592C-D6D8-4F91-3A52-D4D8604059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8034" y="3753491"/>
            <a:ext cx="10479932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266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1003364"/>
            <a:ext cx="1233638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رقم: 16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القراءة و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0F220-796E-6D5B-67BC-2D359E3F7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FB75273-491A-A184-8325-445520197C5A}"/>
              </a:ext>
            </a:extLst>
          </p:cNvPr>
          <p:cNvSpPr txBox="1"/>
          <p:nvPr/>
        </p:nvSpPr>
        <p:spPr>
          <a:xfrm>
            <a:off x="2431583" y="891276"/>
            <a:ext cx="10219247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خذوا الكراسة النشاط 2 ص 16  تناوب على القراءة و التصحيح مع زميلك (أحدكم يقرأ والآخر يصحح ثم تتبادلان الأدوار)..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C217D9B-C464-83D7-1F37-89C811185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58" y="692174"/>
            <a:ext cx="1926786" cy="13523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A509449-3DA7-8103-D167-D183F23C74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660" y="3400641"/>
            <a:ext cx="10452680" cy="344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773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F2CE6-01C6-7F50-8028-A537181D9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DF86310-ECA5-136E-29F9-43846493F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3E42FA8-6B7E-C125-5296-E0C786CA4D30}"/>
              </a:ext>
            </a:extLst>
          </p:cNvPr>
          <p:cNvSpPr txBox="1"/>
          <p:nvPr/>
        </p:nvSpPr>
        <p:spPr>
          <a:xfrm>
            <a:off x="2396413" y="897262"/>
            <a:ext cx="1021924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أحط بخط  الكلمة المناسبة لكل صورة.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1DA2356-D2BF-336D-2F54-D97E910414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661" y="3274827"/>
            <a:ext cx="9994540" cy="546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062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AA754-254A-B552-515E-EAE7D7E03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6DA74D-F7A6-1738-C3CE-17F78EF4FA3A}"/>
              </a:ext>
            </a:extLst>
          </p:cNvPr>
          <p:cNvSpPr txBox="1"/>
          <p:nvPr/>
        </p:nvSpPr>
        <p:spPr>
          <a:xfrm>
            <a:off x="1748376" y="800092"/>
            <a:ext cx="1021924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ناقش الإجابات مع زميلك وصحح الأخطاء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84BFCD9-4660-D2C1-C2F5-51BE3995E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553" y="2247029"/>
            <a:ext cx="10219247" cy="717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983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12F24-B7FB-BABA-363F-0E546282A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0665180-68AD-EBB0-D183-5D42448E4A44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صححوا..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72AF9D-DB7F-3E3E-B751-986A9510A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C15BE379-BE70-85DA-2A75-B61D13CBCFB2}"/>
              </a:ext>
            </a:extLst>
          </p:cNvPr>
          <p:cNvGrpSpPr/>
          <p:nvPr/>
        </p:nvGrpSpPr>
        <p:grpSpPr>
          <a:xfrm>
            <a:off x="362275" y="4953219"/>
            <a:ext cx="13027839" cy="3271847"/>
            <a:chOff x="362275" y="4953219"/>
            <a:chExt cx="13027839" cy="3271847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" name="Encre 2">
                  <a:extLst>
                    <a:ext uri="{FF2B5EF4-FFF2-40B4-BE49-F238E27FC236}">
                      <a16:creationId xmlns:a16="http://schemas.microsoft.com/office/drawing/2014/main" id="{59CF6B0F-CCDA-4AE8-11D5-D46537B5A84F}"/>
                    </a:ext>
                  </a:extLst>
                </p14:cNvPr>
                <p14:cNvContentPartPr/>
                <p14:nvPr/>
              </p14:nvContentPartPr>
              <p14:xfrm>
                <a:off x="11656012" y="7426553"/>
                <a:ext cx="1734102" cy="798513"/>
              </p14:xfrm>
            </p:contentPart>
          </mc:Choice>
          <mc:Fallback xmlns="">
            <p:pic>
              <p:nvPicPr>
                <p:cNvPr id="3" name="Encre 2">
                  <a:extLst>
                    <a:ext uri="{FF2B5EF4-FFF2-40B4-BE49-F238E27FC236}">
                      <a16:creationId xmlns:a16="http://schemas.microsoft.com/office/drawing/2014/main" id="{59CF6B0F-CCDA-4AE8-11D5-D46537B5A84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647012" y="7417565"/>
                  <a:ext cx="1751742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7" name="Encre 6">
                  <a:extLst>
                    <a:ext uri="{FF2B5EF4-FFF2-40B4-BE49-F238E27FC236}">
                      <a16:creationId xmlns:a16="http://schemas.microsoft.com/office/drawing/2014/main" id="{BC8D3606-3DD2-15B5-01CE-7B384CB402DB}"/>
                    </a:ext>
                  </a:extLst>
                </p14:cNvPr>
                <p14:cNvContentPartPr/>
                <p14:nvPr/>
              </p14:nvContentPartPr>
              <p14:xfrm>
                <a:off x="7280030" y="6656679"/>
                <a:ext cx="1733550" cy="798513"/>
              </p14:xfrm>
            </p:contentPart>
          </mc:Choice>
          <mc:Fallback xmlns="">
            <p:pic>
              <p:nvPicPr>
                <p:cNvPr id="7" name="Encre 6">
                  <a:extLst>
                    <a:ext uri="{FF2B5EF4-FFF2-40B4-BE49-F238E27FC236}">
                      <a16:creationId xmlns:a16="http://schemas.microsoft.com/office/drawing/2014/main" id="{BC8D3606-3DD2-15B5-01CE-7B384CB402D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271033" y="6647691"/>
                  <a:ext cx="1751184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4" name="Encre 13">
                  <a:extLst>
                    <a:ext uri="{FF2B5EF4-FFF2-40B4-BE49-F238E27FC236}">
                      <a16:creationId xmlns:a16="http://schemas.microsoft.com/office/drawing/2014/main" id="{AE15350E-55C1-A156-CE22-B175E55F5D7C}"/>
                    </a:ext>
                  </a:extLst>
                </p14:cNvPr>
                <p14:cNvContentPartPr/>
                <p14:nvPr/>
              </p14:nvContentPartPr>
              <p14:xfrm>
                <a:off x="9509225" y="4953219"/>
                <a:ext cx="1733550" cy="902180"/>
              </p14:xfrm>
            </p:contentPart>
          </mc:Choice>
          <mc:Fallback xmlns="">
            <p:pic>
              <p:nvPicPr>
                <p:cNvPr id="14" name="Encre 13">
                  <a:extLst>
                    <a:ext uri="{FF2B5EF4-FFF2-40B4-BE49-F238E27FC236}">
                      <a16:creationId xmlns:a16="http://schemas.microsoft.com/office/drawing/2014/main" id="{AE15350E-55C1-A156-CE22-B175E55F5D7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500228" y="4944230"/>
                  <a:ext cx="1751184" cy="9197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6" name="Encre 15">
                  <a:extLst>
                    <a:ext uri="{FF2B5EF4-FFF2-40B4-BE49-F238E27FC236}">
                      <a16:creationId xmlns:a16="http://schemas.microsoft.com/office/drawing/2014/main" id="{7E818B7F-4ADE-740D-E0C4-ABD9D3CE0D63}"/>
                    </a:ext>
                  </a:extLst>
                </p14:cNvPr>
                <p14:cNvContentPartPr/>
                <p14:nvPr/>
              </p14:nvContentPartPr>
              <p14:xfrm>
                <a:off x="4961834" y="6632634"/>
                <a:ext cx="1733550" cy="903287"/>
              </p14:xfrm>
            </p:contentPart>
          </mc:Choice>
          <mc:Fallback xmlns="">
            <p:pic>
              <p:nvPicPr>
                <p:cNvPr id="16" name="Encre 15">
                  <a:extLst>
                    <a:ext uri="{FF2B5EF4-FFF2-40B4-BE49-F238E27FC236}">
                      <a16:creationId xmlns:a16="http://schemas.microsoft.com/office/drawing/2014/main" id="{7E818B7F-4ADE-740D-E0C4-ABD9D3CE0D6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952837" y="6623634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7" name="Encre 16">
                  <a:extLst>
                    <a:ext uri="{FF2B5EF4-FFF2-40B4-BE49-F238E27FC236}">
                      <a16:creationId xmlns:a16="http://schemas.microsoft.com/office/drawing/2014/main" id="{77DD3FA4-9E07-6D66-C777-03393603AD68}"/>
                    </a:ext>
                  </a:extLst>
                </p14:cNvPr>
                <p14:cNvContentPartPr/>
                <p14:nvPr/>
              </p14:nvContentPartPr>
              <p14:xfrm>
                <a:off x="2763551" y="5106153"/>
                <a:ext cx="1733550" cy="903287"/>
              </p14:xfrm>
            </p:contentPart>
          </mc:Choice>
          <mc:Fallback xmlns="">
            <p:pic>
              <p:nvPicPr>
                <p:cNvPr id="17" name="Encre 16">
                  <a:extLst>
                    <a:ext uri="{FF2B5EF4-FFF2-40B4-BE49-F238E27FC236}">
                      <a16:creationId xmlns:a16="http://schemas.microsoft.com/office/drawing/2014/main" id="{77DD3FA4-9E07-6D66-C777-03393603AD6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754554" y="5097153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8" name="Encre 17">
                  <a:extLst>
                    <a:ext uri="{FF2B5EF4-FFF2-40B4-BE49-F238E27FC236}">
                      <a16:creationId xmlns:a16="http://schemas.microsoft.com/office/drawing/2014/main" id="{F35E91AD-B423-6F72-F2B1-6780ACBF3ECC}"/>
                    </a:ext>
                  </a:extLst>
                </p14:cNvPr>
                <p14:cNvContentPartPr/>
                <p14:nvPr/>
              </p14:nvContentPartPr>
              <p14:xfrm>
                <a:off x="362275" y="5855399"/>
                <a:ext cx="1733550" cy="903287"/>
              </p14:xfrm>
            </p:contentPart>
          </mc:Choice>
          <mc:Fallback xmlns="">
            <p:pic>
              <p:nvPicPr>
                <p:cNvPr id="18" name="Encre 17">
                  <a:extLst>
                    <a:ext uri="{FF2B5EF4-FFF2-40B4-BE49-F238E27FC236}">
                      <a16:creationId xmlns:a16="http://schemas.microsoft.com/office/drawing/2014/main" id="{F35E91AD-B423-6F72-F2B1-6780ACBF3EC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53278" y="5846399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DB81FF59-D8F9-3335-B254-A55D56CB041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4080" y="2959630"/>
            <a:ext cx="13027839" cy="617124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BB238685-5803-12F2-FA93-6B832EFEDFF2}"/>
                  </a:ext>
                </a:extLst>
              </p14:cNvPr>
              <p14:cNvContentPartPr/>
              <p14:nvPr/>
            </p14:nvContentPartPr>
            <p14:xfrm>
              <a:off x="9386722" y="5403755"/>
              <a:ext cx="1733550" cy="903287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BB238685-5803-12F2-FA93-6B832EFEDFF2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377725" y="5394755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407C6D82-48BC-2AD2-0C63-B199E7843368}"/>
                  </a:ext>
                </a:extLst>
              </p14:cNvPr>
              <p14:cNvContentPartPr/>
              <p14:nvPr/>
            </p14:nvContentPartPr>
            <p14:xfrm>
              <a:off x="11620175" y="6307042"/>
              <a:ext cx="1733550" cy="903287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407C6D82-48BC-2AD2-0C63-B199E784336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611178" y="6298042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EE640C9C-E638-C031-F34F-A21C491FBF19}"/>
                  </a:ext>
                </a:extLst>
              </p14:cNvPr>
              <p14:cNvContentPartPr/>
              <p14:nvPr/>
            </p14:nvContentPartPr>
            <p14:xfrm>
              <a:off x="7280030" y="8227591"/>
              <a:ext cx="1733550" cy="903287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EE640C9C-E638-C031-F34F-A21C491FBF1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271033" y="8218591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699AFF67-50D5-A72F-7FB3-79E0D35FF3B9}"/>
                  </a:ext>
                </a:extLst>
              </p14:cNvPr>
              <p14:cNvContentPartPr/>
              <p14:nvPr/>
            </p14:nvContentPartPr>
            <p14:xfrm>
              <a:off x="4961834" y="7122610"/>
              <a:ext cx="1733550" cy="903287"/>
            </p14:xfrm>
          </p:contentPart>
        </mc:Choice>
        <mc:Fallback xmlns=""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699AFF67-50D5-A72F-7FB3-79E0D35FF3B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952837" y="7113610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57EC0CAD-293E-C868-1CF0-FAB6B6054A64}"/>
                  </a:ext>
                </a:extLst>
              </p14:cNvPr>
              <p14:cNvContentPartPr/>
              <p14:nvPr/>
            </p14:nvContentPartPr>
            <p14:xfrm>
              <a:off x="2771112" y="6307042"/>
              <a:ext cx="1733550" cy="903287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57EC0CAD-293E-C868-1CF0-FAB6B6054A6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762115" y="6298042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18EEA179-5D02-DCB6-9EDF-8F370BF227AE}"/>
                  </a:ext>
                </a:extLst>
              </p14:cNvPr>
              <p14:cNvContentPartPr/>
              <p14:nvPr/>
            </p14:nvContentPartPr>
            <p14:xfrm>
              <a:off x="690821" y="6307042"/>
              <a:ext cx="1733550" cy="903287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18EEA179-5D02-DCB6-9EDF-8F370BF227AE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81824" y="6298042"/>
                <a:ext cx="1751184" cy="92092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284149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C14A1-BC25-2F94-EBE4-EFF029711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3DE32F-E6F5-63E3-E0AE-ABAD0173CB06}"/>
              </a:ext>
            </a:extLst>
          </p:cNvPr>
          <p:cNvSpPr txBox="1"/>
          <p:nvPr/>
        </p:nvSpPr>
        <p:spPr>
          <a:xfrm>
            <a:off x="2466752" y="543319"/>
            <a:ext cx="1021924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الكلمات؟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يتناوب المتعلمون على قراءة الكلمات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45B0E4D-433C-CD27-4BFF-9146CB665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25" name="Groupe 24">
            <a:extLst>
              <a:ext uri="{FF2B5EF4-FFF2-40B4-BE49-F238E27FC236}">
                <a16:creationId xmlns:a16="http://schemas.microsoft.com/office/drawing/2014/main" id="{00EF4D2E-C1B6-70C5-111A-0E700E7797F9}"/>
              </a:ext>
            </a:extLst>
          </p:cNvPr>
          <p:cNvGrpSpPr/>
          <p:nvPr/>
        </p:nvGrpSpPr>
        <p:grpSpPr>
          <a:xfrm>
            <a:off x="362275" y="4953219"/>
            <a:ext cx="13027839" cy="3271847"/>
            <a:chOff x="362275" y="4953219"/>
            <a:chExt cx="13027839" cy="3271847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27" name="Encre 26">
                  <a:extLst>
                    <a:ext uri="{FF2B5EF4-FFF2-40B4-BE49-F238E27FC236}">
                      <a16:creationId xmlns:a16="http://schemas.microsoft.com/office/drawing/2014/main" id="{1A3A194A-0E27-65A3-40E7-075F2932E6E5}"/>
                    </a:ext>
                  </a:extLst>
                </p14:cNvPr>
                <p14:cNvContentPartPr/>
                <p14:nvPr/>
              </p14:nvContentPartPr>
              <p14:xfrm>
                <a:off x="11656012" y="7426553"/>
                <a:ext cx="1734102" cy="798513"/>
              </p14:xfrm>
            </p:contentPart>
          </mc:Choice>
          <mc:Fallback xmlns="">
            <p:pic>
              <p:nvPicPr>
                <p:cNvPr id="27" name="Encre 26">
                  <a:extLst>
                    <a:ext uri="{FF2B5EF4-FFF2-40B4-BE49-F238E27FC236}">
                      <a16:creationId xmlns:a16="http://schemas.microsoft.com/office/drawing/2014/main" id="{1A3A194A-0E27-65A3-40E7-075F2932E6E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647012" y="7417565"/>
                  <a:ext cx="1751742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8" name="Encre 27">
                  <a:extLst>
                    <a:ext uri="{FF2B5EF4-FFF2-40B4-BE49-F238E27FC236}">
                      <a16:creationId xmlns:a16="http://schemas.microsoft.com/office/drawing/2014/main" id="{828BEFD2-1204-D188-D864-10FE213081E4}"/>
                    </a:ext>
                  </a:extLst>
                </p14:cNvPr>
                <p14:cNvContentPartPr/>
                <p14:nvPr/>
              </p14:nvContentPartPr>
              <p14:xfrm>
                <a:off x="7280030" y="6656679"/>
                <a:ext cx="1733550" cy="798513"/>
              </p14:xfrm>
            </p:contentPart>
          </mc:Choice>
          <mc:Fallback xmlns="">
            <p:pic>
              <p:nvPicPr>
                <p:cNvPr id="28" name="Encre 27">
                  <a:extLst>
                    <a:ext uri="{FF2B5EF4-FFF2-40B4-BE49-F238E27FC236}">
                      <a16:creationId xmlns:a16="http://schemas.microsoft.com/office/drawing/2014/main" id="{828BEFD2-1204-D188-D864-10FE213081E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271033" y="6647691"/>
                  <a:ext cx="1751184" cy="81613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9" name="Encre 28">
                  <a:extLst>
                    <a:ext uri="{FF2B5EF4-FFF2-40B4-BE49-F238E27FC236}">
                      <a16:creationId xmlns:a16="http://schemas.microsoft.com/office/drawing/2014/main" id="{2911893A-D9DC-05B4-896E-035EC205B4B9}"/>
                    </a:ext>
                  </a:extLst>
                </p14:cNvPr>
                <p14:cNvContentPartPr/>
                <p14:nvPr/>
              </p14:nvContentPartPr>
              <p14:xfrm>
                <a:off x="9509225" y="4953219"/>
                <a:ext cx="1733550" cy="902180"/>
              </p14:xfrm>
            </p:contentPart>
          </mc:Choice>
          <mc:Fallback xmlns="">
            <p:pic>
              <p:nvPicPr>
                <p:cNvPr id="29" name="Encre 28">
                  <a:extLst>
                    <a:ext uri="{FF2B5EF4-FFF2-40B4-BE49-F238E27FC236}">
                      <a16:creationId xmlns:a16="http://schemas.microsoft.com/office/drawing/2014/main" id="{2911893A-D9DC-05B4-896E-035EC205B4B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500228" y="4944230"/>
                  <a:ext cx="1751184" cy="9197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30" name="Encre 29">
                  <a:extLst>
                    <a:ext uri="{FF2B5EF4-FFF2-40B4-BE49-F238E27FC236}">
                      <a16:creationId xmlns:a16="http://schemas.microsoft.com/office/drawing/2014/main" id="{397999B1-21C4-A8DB-9267-ACEA548883E5}"/>
                    </a:ext>
                  </a:extLst>
                </p14:cNvPr>
                <p14:cNvContentPartPr/>
                <p14:nvPr/>
              </p14:nvContentPartPr>
              <p14:xfrm>
                <a:off x="4961834" y="6632634"/>
                <a:ext cx="1733550" cy="903287"/>
              </p14:xfrm>
            </p:contentPart>
          </mc:Choice>
          <mc:Fallback xmlns="">
            <p:pic>
              <p:nvPicPr>
                <p:cNvPr id="30" name="Encre 29">
                  <a:extLst>
                    <a:ext uri="{FF2B5EF4-FFF2-40B4-BE49-F238E27FC236}">
                      <a16:creationId xmlns:a16="http://schemas.microsoft.com/office/drawing/2014/main" id="{397999B1-21C4-A8DB-9267-ACEA548883E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952837" y="6623634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31" name="Encre 30">
                  <a:extLst>
                    <a:ext uri="{FF2B5EF4-FFF2-40B4-BE49-F238E27FC236}">
                      <a16:creationId xmlns:a16="http://schemas.microsoft.com/office/drawing/2014/main" id="{90E7B0B6-8D0E-3741-8C5F-B00196391B74}"/>
                    </a:ext>
                  </a:extLst>
                </p14:cNvPr>
                <p14:cNvContentPartPr/>
                <p14:nvPr/>
              </p14:nvContentPartPr>
              <p14:xfrm>
                <a:off x="2763551" y="5106153"/>
                <a:ext cx="1733550" cy="903287"/>
              </p14:xfrm>
            </p:contentPart>
          </mc:Choice>
          <mc:Fallback xmlns="">
            <p:pic>
              <p:nvPicPr>
                <p:cNvPr id="31" name="Encre 30">
                  <a:extLst>
                    <a:ext uri="{FF2B5EF4-FFF2-40B4-BE49-F238E27FC236}">
                      <a16:creationId xmlns:a16="http://schemas.microsoft.com/office/drawing/2014/main" id="{90E7B0B6-8D0E-3741-8C5F-B00196391B74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754554" y="5097153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32" name="Encre 31">
                  <a:extLst>
                    <a:ext uri="{FF2B5EF4-FFF2-40B4-BE49-F238E27FC236}">
                      <a16:creationId xmlns:a16="http://schemas.microsoft.com/office/drawing/2014/main" id="{08D29487-8FEF-0764-2E46-34BC86313B8F}"/>
                    </a:ext>
                  </a:extLst>
                </p14:cNvPr>
                <p14:cNvContentPartPr/>
                <p14:nvPr/>
              </p14:nvContentPartPr>
              <p14:xfrm>
                <a:off x="362275" y="5855399"/>
                <a:ext cx="1733550" cy="903287"/>
              </p14:xfrm>
            </p:contentPart>
          </mc:Choice>
          <mc:Fallback xmlns="">
            <p:pic>
              <p:nvPicPr>
                <p:cNvPr id="32" name="Encre 31">
                  <a:extLst>
                    <a:ext uri="{FF2B5EF4-FFF2-40B4-BE49-F238E27FC236}">
                      <a16:creationId xmlns:a16="http://schemas.microsoft.com/office/drawing/2014/main" id="{08D29487-8FEF-0764-2E46-34BC86313B8F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53278" y="5846399"/>
                  <a:ext cx="1751184" cy="920928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8DEC4DC-8230-3615-4091-63B2A02BBD1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4173" y="2924596"/>
            <a:ext cx="13034378" cy="616968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B5C0F4ED-3259-BD6F-4019-3839A2D73C44}"/>
                  </a:ext>
                </a:extLst>
              </p14:cNvPr>
              <p14:cNvContentPartPr/>
              <p14:nvPr/>
            </p14:nvContentPartPr>
            <p14:xfrm>
              <a:off x="610912" y="6327308"/>
              <a:ext cx="1733550" cy="903287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B5C0F4ED-3259-BD6F-4019-3839A2D73C4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01915" y="6318308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66086089-9015-5246-0612-37B01C18340F}"/>
                  </a:ext>
                </a:extLst>
              </p14:cNvPr>
              <p14:cNvContentPartPr/>
              <p14:nvPr/>
            </p14:nvContentPartPr>
            <p14:xfrm>
              <a:off x="2910411" y="6271240"/>
              <a:ext cx="1733550" cy="903287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66086089-9015-5246-0612-37B01C18340F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901414" y="6262240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5E1B8FD4-30DF-9A9E-C154-B8FC9523F155}"/>
                  </a:ext>
                </a:extLst>
              </p14:cNvPr>
              <p14:cNvContentPartPr/>
              <p14:nvPr/>
            </p14:nvContentPartPr>
            <p14:xfrm>
              <a:off x="5046949" y="7174527"/>
              <a:ext cx="1733550" cy="903287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5E1B8FD4-30DF-9A9E-C154-B8FC9523F155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037952" y="7165527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8" name="Encre 7">
                <a:extLst>
                  <a:ext uri="{FF2B5EF4-FFF2-40B4-BE49-F238E27FC236}">
                    <a16:creationId xmlns:a16="http://schemas.microsoft.com/office/drawing/2014/main" id="{012DE1F5-44AE-4008-05A2-EC7356D0BC45}"/>
                  </a:ext>
                </a:extLst>
              </p14:cNvPr>
              <p14:cNvContentPartPr/>
              <p14:nvPr/>
            </p14:nvContentPartPr>
            <p14:xfrm>
              <a:off x="7046313" y="8100632"/>
              <a:ext cx="1733550" cy="903287"/>
            </p14:xfrm>
          </p:contentPart>
        </mc:Choice>
        <mc:Fallback xmlns="">
          <p:pic>
            <p:nvPicPr>
              <p:cNvPr id="8" name="Encre 7">
                <a:extLst>
                  <a:ext uri="{FF2B5EF4-FFF2-40B4-BE49-F238E27FC236}">
                    <a16:creationId xmlns:a16="http://schemas.microsoft.com/office/drawing/2014/main" id="{012DE1F5-44AE-4008-05A2-EC7356D0BC45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037316" y="8091632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B29B1BC5-8E5E-968C-5480-ED5F082F3A93}"/>
                  </a:ext>
                </a:extLst>
              </p14:cNvPr>
              <p14:cNvContentPartPr/>
              <p14:nvPr/>
            </p14:nvContentPartPr>
            <p14:xfrm>
              <a:off x="9227378" y="5424021"/>
              <a:ext cx="1733550" cy="903287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B29B1BC5-8E5E-968C-5480-ED5F082F3A9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218381" y="5415021"/>
                <a:ext cx="1751184" cy="9209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BABC6823-CCEB-25C5-F14E-1E367E30ECED}"/>
                  </a:ext>
                </a:extLst>
              </p14:cNvPr>
              <p14:cNvContentPartPr/>
              <p14:nvPr/>
            </p14:nvContentPartPr>
            <p14:xfrm>
              <a:off x="11553107" y="6262959"/>
              <a:ext cx="1733550" cy="903287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BABC6823-CCEB-25C5-F14E-1E367E30ECED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544110" y="6253959"/>
                <a:ext cx="1751184" cy="92092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083626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26655-C576-E98E-7756-CE9C133FB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BA2352-1ABB-3D60-EDE2-0CC66A869554}"/>
              </a:ext>
            </a:extLst>
          </p:cNvPr>
          <p:cNvSpPr txBox="1"/>
          <p:nvPr/>
        </p:nvSpPr>
        <p:spPr>
          <a:xfrm>
            <a:off x="2449167" y="960977"/>
            <a:ext cx="1021924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ستنجزون النشاط 3  ص 16 : أتمموا الجمل بكتابة الكلمة المناسبة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0046C9-3DD0-461C-40FF-1B0DA1216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14EBECB-4C9E-A309-7A92-785938944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2838" y="2955851"/>
            <a:ext cx="10219246" cy="501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73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1A0B9-0C54-1F14-7DB4-843DB3871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84F47A7-9737-B478-3571-B1DF3BB858E1}"/>
              </a:ext>
            </a:extLst>
          </p:cNvPr>
          <p:cNvSpPr txBox="1"/>
          <p:nvPr/>
        </p:nvSpPr>
        <p:spPr>
          <a:xfrm>
            <a:off x="2370934" y="852515"/>
            <a:ext cx="1021924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صححوا.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يتجول الأستاذ بين الصفوف ويتفقد عمل المتعلمين.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CA0FFD7-C8F6-F1DB-B8DA-F2F508BB1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6E99EE17-9E57-2E13-B04F-8A288C3AC5C4}"/>
              </a:ext>
            </a:extLst>
          </p:cNvPr>
          <p:cNvGrpSpPr/>
          <p:nvPr/>
        </p:nvGrpSpPr>
        <p:grpSpPr>
          <a:xfrm>
            <a:off x="1350209" y="4958650"/>
            <a:ext cx="5593135" cy="3243499"/>
            <a:chOff x="1350209" y="4958650"/>
            <a:chExt cx="5593135" cy="3243499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7617401-C77F-D8AC-2292-C32638D4FCF0}"/>
                </a:ext>
              </a:extLst>
            </p:cNvPr>
            <p:cNvSpPr/>
            <p:nvPr/>
          </p:nvSpPr>
          <p:spPr>
            <a:xfrm>
              <a:off x="1350209" y="4958650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الْكَواكِبِ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8440230-5F9F-B1AE-DE67-92FA79721E89}"/>
                </a:ext>
              </a:extLst>
            </p:cNvPr>
            <p:cNvSpPr/>
            <p:nvPr/>
          </p:nvSpPr>
          <p:spPr>
            <a:xfrm>
              <a:off x="4710506" y="7351544"/>
              <a:ext cx="2232838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000" b="1" dirty="0">
                  <a:solidFill>
                    <a:srgbClr val="FF0000"/>
                  </a:solidFill>
                </a:rPr>
                <a:t>اَلطّابِعَةُ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99C0B7F0-61D0-043A-4AD0-D3E733F3D903}"/>
                </a:ext>
              </a:extLst>
            </p:cNvPr>
            <p:cNvSpPr/>
            <p:nvPr/>
          </p:nvSpPr>
          <p:spPr>
            <a:xfrm>
              <a:off x="4008207" y="6169512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الْفيروساتِ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6780AD44-0A36-6B7C-38B6-3E7CB349F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5940" y="3078381"/>
            <a:ext cx="10223878" cy="6618513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BC2CEF-7E5D-9C5F-2031-24E8A6384A72}"/>
              </a:ext>
            </a:extLst>
          </p:cNvPr>
          <p:cNvSpPr/>
          <p:nvPr/>
        </p:nvSpPr>
        <p:spPr>
          <a:xfrm>
            <a:off x="4008207" y="8343575"/>
            <a:ext cx="2232838" cy="8506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rgbClr val="FF0000"/>
                </a:solidFill>
              </a:rPr>
              <a:t>الطَّبيبُ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CE8A842-7199-63E7-ED31-7DD6BC6D0105}"/>
              </a:ext>
            </a:extLst>
          </p:cNvPr>
          <p:cNvSpPr/>
          <p:nvPr/>
        </p:nvSpPr>
        <p:spPr>
          <a:xfrm>
            <a:off x="4310843" y="6594814"/>
            <a:ext cx="2232838" cy="8506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rgbClr val="FF0000"/>
                </a:solidFill>
              </a:rPr>
              <a:t>الشُّرْطِيَّةُ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F34F4DE-65A9-E4FE-440C-4860A9CA9E20}"/>
              </a:ext>
            </a:extLst>
          </p:cNvPr>
          <p:cNvSpPr/>
          <p:nvPr/>
        </p:nvSpPr>
        <p:spPr>
          <a:xfrm>
            <a:off x="4310843" y="4789660"/>
            <a:ext cx="2232838" cy="8506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rgbClr val="FF0000"/>
                </a:solidFill>
              </a:rPr>
              <a:t>الرَّسامُ</a:t>
            </a:r>
            <a:endParaRPr lang="es-E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723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58936" y="5143500"/>
            <a:ext cx="10577866" cy="3224872"/>
            <a:chOff x="2182274" y="5143500"/>
            <a:chExt cx="9354529" cy="2379004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82274" y="5143500"/>
              <a:ext cx="9354529" cy="1509008"/>
              <a:chOff x="3324720" y="5038743"/>
              <a:chExt cx="9354529" cy="1509008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المهن والحرف؛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24720" y="6070949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كلمات بدقة وسرعة.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7045702"/>
              <a:ext cx="8547581" cy="47680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كلمات وجملا.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67DF5-4542-2C90-76B2-C743FBAC1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989F5-5242-904A-04C1-9F4CCAD0FF85}"/>
              </a:ext>
            </a:extLst>
          </p:cNvPr>
          <p:cNvSpPr txBox="1"/>
          <p:nvPr/>
        </p:nvSpPr>
        <p:spPr>
          <a:xfrm>
            <a:off x="2370934" y="944848"/>
            <a:ext cx="1021924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الجمل؟ 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يتناوب المتعلمون على قراءة الجمل.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4CB03A6-4009-C505-4E95-B547DDB5F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67FD3375-9179-FBF6-25DD-FAC495A15E44}"/>
              </a:ext>
            </a:extLst>
          </p:cNvPr>
          <p:cNvGrpSpPr/>
          <p:nvPr/>
        </p:nvGrpSpPr>
        <p:grpSpPr>
          <a:xfrm>
            <a:off x="1350209" y="4958650"/>
            <a:ext cx="5593135" cy="3243499"/>
            <a:chOff x="1350209" y="4958650"/>
            <a:chExt cx="5593135" cy="3243499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00079FB-BCF0-2C92-08CA-69B2B3FAD267}"/>
                </a:ext>
              </a:extLst>
            </p:cNvPr>
            <p:cNvSpPr/>
            <p:nvPr/>
          </p:nvSpPr>
          <p:spPr>
            <a:xfrm>
              <a:off x="1350209" y="4958650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الْكَواكِبِ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EF26B35-8454-0FD6-6F74-E2F1950A98F9}"/>
                </a:ext>
              </a:extLst>
            </p:cNvPr>
            <p:cNvSpPr/>
            <p:nvPr/>
          </p:nvSpPr>
          <p:spPr>
            <a:xfrm>
              <a:off x="4710506" y="7351544"/>
              <a:ext cx="2232838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4000" b="1" dirty="0">
                  <a:solidFill>
                    <a:srgbClr val="FF0000"/>
                  </a:solidFill>
                </a:rPr>
                <a:t>اَلطّابِعَةُ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7E96D56-E892-152F-A6A9-7C2519759E7B}"/>
                </a:ext>
              </a:extLst>
            </p:cNvPr>
            <p:cNvSpPr/>
            <p:nvPr/>
          </p:nvSpPr>
          <p:spPr>
            <a:xfrm>
              <a:off x="4008207" y="6169512"/>
              <a:ext cx="2041451" cy="85060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3600" b="1" dirty="0">
                  <a:solidFill>
                    <a:srgbClr val="FF0000"/>
                  </a:solidFill>
                </a:rPr>
                <a:t>الْفيروساتِ</a:t>
              </a:r>
              <a:endParaRPr lang="es-ES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5E3B5750-1A4F-FF35-3404-45446F7CE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5940" y="3078381"/>
            <a:ext cx="10223878" cy="6618513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169F0D-8E79-A787-A894-17AB32212782}"/>
              </a:ext>
            </a:extLst>
          </p:cNvPr>
          <p:cNvSpPr/>
          <p:nvPr/>
        </p:nvSpPr>
        <p:spPr>
          <a:xfrm>
            <a:off x="4008207" y="8343575"/>
            <a:ext cx="2232838" cy="8506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rgbClr val="FF0000"/>
                </a:solidFill>
              </a:rPr>
              <a:t>الطَّبيبُ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2025ABB-D980-32EB-3D42-787EF947BE87}"/>
              </a:ext>
            </a:extLst>
          </p:cNvPr>
          <p:cNvSpPr/>
          <p:nvPr/>
        </p:nvSpPr>
        <p:spPr>
          <a:xfrm>
            <a:off x="4310843" y="6594814"/>
            <a:ext cx="2232838" cy="8506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rgbClr val="FF0000"/>
                </a:solidFill>
              </a:rPr>
              <a:t>الشُّرْطِيَّةُ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99D6A70-6132-20D0-02ED-4A4A957B16AD}"/>
              </a:ext>
            </a:extLst>
          </p:cNvPr>
          <p:cNvSpPr/>
          <p:nvPr/>
        </p:nvSpPr>
        <p:spPr>
          <a:xfrm>
            <a:off x="4310843" y="4789660"/>
            <a:ext cx="2232838" cy="8506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rgbClr val="FF0000"/>
                </a:solidFill>
              </a:rPr>
              <a:t>الرَّسامُ</a:t>
            </a:r>
            <a:endParaRPr lang="es-E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2065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0" y="763938"/>
            <a:ext cx="12496801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انجزوا النشاط 4  ص 16 : المطلوب نقل الجمل على الدفاتر.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algn="r" rtl="1">
              <a:defRPr/>
            </a:pPr>
            <a:r>
              <a:rPr lang="ar-MA" sz="2400" b="1" i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ينمذج</a:t>
            </a:r>
            <a:r>
              <a:rPr lang="ar-MA" sz="24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الأستاذ طريقة نقل الجمل ثم يتجول بين الصفوف لمراقبة إنجازات المتعلمين وتقديم الدعم اللازم</a:t>
            </a:r>
            <a:endParaRPr lang="fr-FR" sz="2400" b="1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يسمح بإتمام النشاط في المنزل إن تعذر إتمامه خلال الحصة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0CF6F-2FC0-8BD3-A9CD-E3505D053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793" y="526310"/>
            <a:ext cx="1744331" cy="173714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8AC655E-D8BB-0332-9127-B07D0A3BB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4538" y="3881233"/>
            <a:ext cx="10422699" cy="328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1EB50-D7E6-2F03-E2D2-06793AD07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4F4C6F53-1B51-9AEE-A8A6-2FD71F7B3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141F5FD-40CE-9AC5-E53D-7675CD1450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E19ED4C-277D-6F79-A3E2-93AFDE056CE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9075813-82A6-200D-5483-95DB35E75E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84DC752-35EE-4843-1FEA-7A24B8111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DE7B4E99-EDFA-55DD-15F8-4EBA35EE70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ar-MA" dirty="0"/>
              <a:t>5</a:t>
            </a:r>
            <a:endParaRPr lang="es-ES" dirty="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0A3B6C26-F85C-528B-EAA3-35B41B3AF00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CB496B9-E72F-E920-554B-6D9B019067A9}"/>
              </a:ext>
            </a:extLst>
          </p:cNvPr>
          <p:cNvSpPr/>
          <p:nvPr/>
        </p:nvSpPr>
        <p:spPr>
          <a:xfrm>
            <a:off x="1179966" y="3381153"/>
            <a:ext cx="5678034" cy="342368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49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لعبة  تيك تاك</a:t>
            </a:r>
            <a:endParaRPr kumimoji="0" lang="es-ES" sz="49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F354FD3-0DD6-3458-3D3F-DBE607C2AA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49192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A84330-F9EA-6409-4667-382ECF276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227818"/>
              </p:ext>
            </p:extLst>
          </p:nvPr>
        </p:nvGraphicFramePr>
        <p:xfrm>
          <a:off x="2423160" y="3368040"/>
          <a:ext cx="8503920" cy="46482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717229">
                  <a:extLst>
                    <a:ext uri="{9D8B030D-6E8A-4147-A177-3AD203B41FA5}">
                      <a16:colId xmlns:a16="http://schemas.microsoft.com/office/drawing/2014/main" val="951696493"/>
                    </a:ext>
                  </a:extLst>
                </a:gridCol>
                <a:gridCol w="2952051">
                  <a:extLst>
                    <a:ext uri="{9D8B030D-6E8A-4147-A177-3AD203B41FA5}">
                      <a16:colId xmlns:a16="http://schemas.microsoft.com/office/drawing/2014/main" val="4101381032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1010418091"/>
                    </a:ext>
                  </a:extLst>
                </a:gridCol>
              </a:tblGrid>
              <a:tr h="1549400">
                <a:tc>
                  <a:txBody>
                    <a:bodyPr/>
                    <a:lstStyle/>
                    <a:p>
                      <a:pPr algn="ctr"/>
                      <a:r>
                        <a:rPr lang="ar-MA" sz="6000" b="1" dirty="0">
                          <a:solidFill>
                            <a:srgbClr val="FF0000"/>
                          </a:solidFill>
                        </a:rPr>
                        <a:t>قِطٌّ</a:t>
                      </a:r>
                      <a:endParaRPr lang="es-ES" sz="5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6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قِطٌّ</a:t>
                      </a:r>
                      <a:endParaRPr lang="es-E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6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قِطٌّ</a:t>
                      </a:r>
                      <a:endParaRPr lang="es-E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1666411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pPr algn="ctr"/>
                      <a:endParaRPr lang="es-E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5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رُمْحٌ</a:t>
                      </a:r>
                      <a:endParaRPr lang="es-E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4788368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pPr algn="ctr"/>
                      <a:r>
                        <a:rPr kumimoji="0" lang="ar-MA" sz="5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رُمْحٌ</a:t>
                      </a:r>
                      <a:endParaRPr lang="es-ES" sz="4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ES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2274603"/>
                  </a:ext>
                </a:extLst>
              </a:tr>
            </a:tbl>
          </a:graphicData>
        </a:graphic>
      </p:graphicFrame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6F7D5A1F-F52B-3DE0-D082-7B09AA40CDB9}"/>
              </a:ext>
            </a:extLst>
          </p:cNvPr>
          <p:cNvCxnSpPr>
            <a:cxnSpLocks/>
          </p:cNvCxnSpPr>
          <p:nvPr/>
        </p:nvCxnSpPr>
        <p:spPr>
          <a:xfrm flipH="1">
            <a:off x="3147646" y="4191000"/>
            <a:ext cx="6998677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23FE83B-7AE8-9B92-018C-41578022B2DB}"/>
              </a:ext>
            </a:extLst>
          </p:cNvPr>
          <p:cNvSpPr/>
          <p:nvPr/>
        </p:nvSpPr>
        <p:spPr>
          <a:xfrm>
            <a:off x="791308" y="794613"/>
            <a:ext cx="11262333" cy="1123712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سوف نلعب اليوم لعبة تيك تاك،.</a:t>
            </a:r>
          </a:p>
          <a:p>
            <a:pPr algn="r" rtl="1"/>
            <a:r>
              <a:rPr lang="ar-MA" sz="28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المتعلمين رسم الشبكة على الورقة واللعب في ثنائيات، يتم الاشتغال بالكلمات.</a:t>
            </a:r>
            <a:endParaRPr lang="es-ES" sz="2800" i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9791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الصفحة4 ، 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الكلمات على الصفحة 15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أتمم كتابة الجمل الواردة في النشاط رقم4 على دفتري بخط جميل ثم أقرؤها؛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EFD773-3A95-F736-DDB3-187436370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377" y="2350874"/>
            <a:ext cx="5103628" cy="704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B1DA3-EB2B-B41C-F05C-0B6FB92A7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F46DEA-0E95-5C8E-614D-F23A0DC1C0E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FB0551-D95C-3F43-4073-E03E3420AC09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58287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5498460" y="636788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الكلمات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8E87C71-2106-DA07-7580-2941252532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3481" y="2611558"/>
            <a:ext cx="2871979" cy="327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581720"/>
              </p:ext>
            </p:extLst>
          </p:nvPr>
        </p:nvGraphicFramePr>
        <p:xfrm>
          <a:off x="1246909" y="1536448"/>
          <a:ext cx="11166764" cy="776184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highlight>
                            <a:srgbClr val="FFFFFF"/>
                          </a:highlight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indent="0" algn="r" rtl="1"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     إملاء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88765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المهن والحرف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83761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كلمات بدقة وسرعة.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تعرف الكلمات المناسبة للصور؛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نقل جمل بسيطة.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الكلمات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0249" y="3056479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71529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840554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511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2937163" y="3883828"/>
            <a:ext cx="7841673" cy="46647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اليوم: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اِحْتِرامُ الآخَرِ</a:t>
            </a:r>
            <a:endParaRPr kumimoji="0" lang="fr-FR" sz="115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8B6C63-6FCD-914F-C60A-D53B6949E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20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سلوك اليوم حول الاستماع و أخذ الكلمة، انتبهوا جيدا التعليمات التالية: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978195" y="2516256"/>
            <a:ext cx="11759609" cy="708128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9CE67A-C3F8-0E5D-7EC1-A5390C66B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D220A81-8B35-6599-6804-AB2728F120A9}"/>
              </a:ext>
            </a:extLst>
          </p:cNvPr>
          <p:cNvGraphicFramePr>
            <a:graphicFrameLocks noGrp="1"/>
          </p:cNvGraphicFramePr>
          <p:nvPr/>
        </p:nvGraphicFramePr>
        <p:xfrm>
          <a:off x="2126744" y="3976577"/>
          <a:ext cx="9781719" cy="3258429"/>
        </p:xfrm>
        <a:graphic>
          <a:graphicData uri="http://schemas.openxmlformats.org/drawingml/2006/table">
            <a:tbl>
              <a:tblPr rtl="1" firstRow="1" firstCol="1" bandRow="1"/>
              <a:tblGrid>
                <a:gridCol w="9781719">
                  <a:extLst>
                    <a:ext uri="{9D8B030D-6E8A-4147-A177-3AD203B41FA5}">
                      <a16:colId xmlns:a16="http://schemas.microsoft.com/office/drawing/2014/main" val="207440682"/>
                    </a:ext>
                  </a:extLst>
                </a:gridCol>
              </a:tblGrid>
              <a:tr h="3258429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أحترم أستاذي ولا أرفع صوتي في حضوره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buFont typeface="Sakkal Majalla" panose="02000000000000000000" pitchFamily="2" charset="-78"/>
                        <a:buChar char="-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أحترم زملائي وأقبل آراءهم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  <a:p>
                      <a:pPr algn="r">
                        <a:buNone/>
                      </a:pPr>
                      <a:r>
                        <a:rPr lang="ar-MA" sz="4000" dirty="0">
                          <a:effectLst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- أتقبل تصحيح زملائي لخطئي</a:t>
                      </a: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234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3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1574</TotalTime>
  <Words>826</Words>
  <Application>Microsoft Office PowerPoint</Application>
  <PresentationFormat>Personnalisé</PresentationFormat>
  <Paragraphs>164</Paragraphs>
  <Slides>37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37</vt:i4>
      </vt:variant>
    </vt:vector>
  </HeadingPairs>
  <TitlesOfParts>
    <vt:vector size="5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Sakkal Majalla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OMKELTOUM EL MADANI</cp:lastModifiedBy>
  <cp:revision>2211</cp:revision>
  <dcterms:created xsi:type="dcterms:W3CDTF">2014-10-09T07:32:24Z</dcterms:created>
  <dcterms:modified xsi:type="dcterms:W3CDTF">2025-09-17T19:55:05Z</dcterms:modified>
</cp:coreProperties>
</file>