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3"/>
  </p:notesMasterIdLst>
  <p:handoutMasterIdLst>
    <p:handoutMasterId r:id="rId64"/>
  </p:handoutMasterIdLst>
  <p:sldIdLst>
    <p:sldId id="257" r:id="rId6"/>
    <p:sldId id="2134804867" r:id="rId7"/>
    <p:sldId id="2134805101" r:id="rId8"/>
    <p:sldId id="2134808514" r:id="rId9"/>
    <p:sldId id="2134805392" r:id="rId10"/>
    <p:sldId id="2134805155" r:id="rId11"/>
    <p:sldId id="2134808454" r:id="rId12"/>
    <p:sldId id="953" r:id="rId13"/>
    <p:sldId id="2134808451" r:id="rId14"/>
    <p:sldId id="2134808513" r:id="rId15"/>
    <p:sldId id="2134808582" r:id="rId16"/>
    <p:sldId id="2134808583" r:id="rId17"/>
    <p:sldId id="2134808777" r:id="rId18"/>
    <p:sldId id="2134808778" r:id="rId19"/>
    <p:sldId id="2134808783" r:id="rId20"/>
    <p:sldId id="2134808533" r:id="rId21"/>
    <p:sldId id="2134808784" r:id="rId22"/>
    <p:sldId id="2134808785" r:id="rId23"/>
    <p:sldId id="2134808786" r:id="rId24"/>
    <p:sldId id="2134808448" r:id="rId25"/>
    <p:sldId id="2134808532" r:id="rId26"/>
    <p:sldId id="2134808474" r:id="rId27"/>
    <p:sldId id="2134808538" r:id="rId28"/>
    <p:sldId id="2134808539" r:id="rId29"/>
    <p:sldId id="2134808569" r:id="rId30"/>
    <p:sldId id="597" r:id="rId31"/>
    <p:sldId id="2134808445" r:id="rId32"/>
    <p:sldId id="2134808554" r:id="rId33"/>
    <p:sldId id="2134808555" r:id="rId34"/>
    <p:sldId id="2134808570" r:id="rId35"/>
    <p:sldId id="2134808571" r:id="rId36"/>
    <p:sldId id="2134808572" r:id="rId37"/>
    <p:sldId id="2134808573" r:id="rId38"/>
    <p:sldId id="2134808574" r:id="rId39"/>
    <p:sldId id="2134808562" r:id="rId40"/>
    <p:sldId id="2134808575" r:id="rId41"/>
    <p:sldId id="2134808576" r:id="rId42"/>
    <p:sldId id="2134808578" r:id="rId43"/>
    <p:sldId id="2134808787" r:id="rId44"/>
    <p:sldId id="2134808788" r:id="rId45"/>
    <p:sldId id="2134808499" r:id="rId46"/>
    <p:sldId id="2134808547" r:id="rId47"/>
    <p:sldId id="2134808564" r:id="rId48"/>
    <p:sldId id="2134808548" r:id="rId49"/>
    <p:sldId id="2134808579" r:id="rId50"/>
    <p:sldId id="2134808565" r:id="rId51"/>
    <p:sldId id="2134808580" r:id="rId52"/>
    <p:sldId id="2134808581" r:id="rId53"/>
    <p:sldId id="2134808510" r:id="rId54"/>
    <p:sldId id="838" r:id="rId55"/>
    <p:sldId id="2134808446" r:id="rId56"/>
    <p:sldId id="2134808501" r:id="rId57"/>
    <p:sldId id="2134808447" r:id="rId58"/>
    <p:sldId id="2134808503" r:id="rId59"/>
    <p:sldId id="2134808568" r:id="rId60"/>
    <p:sldId id="2134808553" r:id="rId61"/>
    <p:sldId id="2134808502" r:id="rId6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14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51"/>
            <p14:sldId id="2134808513"/>
          </p14:sldIdLst>
        </p14:section>
        <p14:section name="نشاط اعتيادي" id="{3822E05A-48B7-466A-9806-AC1514DAD3AF}">
          <p14:sldIdLst>
            <p14:sldId id="2134808582"/>
            <p14:sldId id="2134808583"/>
            <p14:sldId id="2134808777"/>
            <p14:sldId id="2134808778"/>
            <p14:sldId id="2134808783"/>
            <p14:sldId id="2134808533"/>
            <p14:sldId id="2134808784"/>
            <p14:sldId id="2134808785"/>
            <p14:sldId id="2134808786"/>
          </p14:sldIdLst>
        </p14:section>
        <p14:section name="تحدث وإغناء المعجم" id="{5F742C0B-3E93-40E7-BD04-47EA8F843380}">
          <p14:sldIdLst>
            <p14:sldId id="2134808448"/>
            <p14:sldId id="2134808532"/>
            <p14:sldId id="2134808474"/>
            <p14:sldId id="2134808538"/>
            <p14:sldId id="2134808539"/>
            <p14:sldId id="21348085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54"/>
            <p14:sldId id="2134808555"/>
            <p14:sldId id="2134808570"/>
            <p14:sldId id="2134808571"/>
            <p14:sldId id="2134808572"/>
            <p14:sldId id="2134808573"/>
            <p14:sldId id="2134808574"/>
            <p14:sldId id="2134808562"/>
            <p14:sldId id="2134808575"/>
            <p14:sldId id="2134808576"/>
            <p14:sldId id="2134808578"/>
            <p14:sldId id="2134808787"/>
            <p14:sldId id="2134808788"/>
            <p14:sldId id="2134808499"/>
            <p14:sldId id="2134808547"/>
            <p14:sldId id="2134808564"/>
            <p14:sldId id="2134808548"/>
            <p14:sldId id="2134808579"/>
            <p14:sldId id="2134808565"/>
            <p14:sldId id="2134808580"/>
            <p14:sldId id="2134808581"/>
            <p14:sldId id="2134808510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68"/>
            <p14:sldId id="213480855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FFFFFF"/>
    <a:srgbClr val="19199B"/>
    <a:srgbClr val="006DB4"/>
    <a:srgbClr val="E74C3C"/>
    <a:srgbClr val="D4EAF3"/>
    <a:srgbClr val="10147E"/>
    <a:srgbClr val="0A0C4C"/>
    <a:srgbClr val="B40000"/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0C9CEE-E5A4-4CD5-BBFA-1F06C09AE1F3}" v="60" dt="2025-09-04T08:42:57.827"/>
    <p1510:client id="{831FFCF3-F27B-4C06-ADEA-801BA8C9EBC3}" v="178" dt="2025-09-03T09:54:00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552" y="4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addSld modSld">
      <pc:chgData name="FERHANE EL MOSTAFA" userId="612e3f77-08f4-424c-9bd0-6ac275dcda07" providerId="ADAL" clId="{0E1024C3-58F3-4E60-9D56-58152775B348}" dt="2025-09-04T08:42:57.827" v="113" actId="20577"/>
      <pc:docMkLst>
        <pc:docMk/>
      </pc:docMkLst>
      <pc:sldChg chg="modSp">
        <pc:chgData name="FERHANE EL MOSTAFA" userId="612e3f77-08f4-424c-9bd0-6ac275dcda07" providerId="ADAL" clId="{0E1024C3-58F3-4E60-9D56-58152775B348}" dt="2025-09-03T10:48:06.268" v="0" actId="403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3T10:48:06.268" v="0" actId="403"/>
          <ac:spMkLst>
            <pc:docMk/>
            <pc:sldMk cId="4072375136" sldId="2134808445"/>
            <ac:spMk id="4" creationId="{CBD6E2C9-7E84-2428-99A1-FD00497E4583}"/>
          </ac:spMkLst>
        </pc:spChg>
      </pc:sldChg>
      <pc:sldChg chg="addSp delSp modSp add mod modAnim">
        <pc:chgData name="FERHANE EL MOSTAFA" userId="612e3f77-08f4-424c-9bd0-6ac275dcda07" providerId="ADAL" clId="{0E1024C3-58F3-4E60-9D56-58152775B348}" dt="2025-09-04T08:42:57.827" v="113" actId="20577"/>
        <pc:sldMkLst>
          <pc:docMk/>
          <pc:sldMk cId="1460021082" sldId="2134808531"/>
        </pc:sldMkLst>
        <pc:spChg chg="mod">
          <ac:chgData name="FERHANE EL MOSTAFA" userId="612e3f77-08f4-424c-9bd0-6ac275dcda07" providerId="ADAL" clId="{0E1024C3-58F3-4E60-9D56-58152775B348}" dt="2025-09-04T08:42:57.827" v="113" actId="20577"/>
          <ac:spMkLst>
            <pc:docMk/>
            <pc:sldMk cId="1460021082" sldId="2134808531"/>
            <ac:spMk id="2" creationId="{E04F5AB7-7CA6-DAC2-47F5-CB717506A57B}"/>
          </ac:spMkLst>
        </pc:spChg>
        <pc:picChg chg="del">
          <ac:chgData name="FERHANE EL MOSTAFA" userId="612e3f77-08f4-424c-9bd0-6ac275dcda07" providerId="ADAL" clId="{0E1024C3-58F3-4E60-9D56-58152775B348}" dt="2025-09-04T08:41:34.401" v="55" actId="478"/>
          <ac:picMkLst>
            <pc:docMk/>
            <pc:sldMk cId="1460021082" sldId="2134808531"/>
            <ac:picMk id="4" creationId="{2DDB05CB-CDDE-9C2D-917A-72197BEBEDC9}"/>
          </ac:picMkLst>
        </pc:picChg>
        <pc:picChg chg="add mod">
          <ac:chgData name="FERHANE EL MOSTAFA" userId="612e3f77-08f4-424c-9bd0-6ac275dcda07" providerId="ADAL" clId="{0E1024C3-58F3-4E60-9D56-58152775B348}" dt="2025-09-04T08:41:46.143" v="56"/>
          <ac:picMkLst>
            <pc:docMk/>
            <pc:sldMk cId="1460021082" sldId="2134808531"/>
            <ac:picMk id="6" creationId="{826DE694-01C1-BED1-EC1C-7C7C3FE1F38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1600 24504,'-2'62'0,"-5"-1"0,-5 0 0,-4 1 0,-4-1 0,-6-2 0,-3 0 0,-5 0 0,-5-1 0,-4 0 0,-4-2 0,-4 0 0,-4-3 0,-4 1 0,-5-2 0,-3-3 0,-4 1 0,-3-2 0,-4-3 0,-4 0 0,-2-3 0,-4-1 0,-3-1 0,-2-4 0,-3 0 0,-3-4 0,-3-1 0,-1-1 0,-3-3 0,-1-2 0,-3-4 0,0 0 0,-3-4 0,0-1 0,-2-2 0,-1-4 0,0-2 0,-1-1 0,0-4 0,0-1 0,-1-4 0,1-1 0,0-4 0,1-1 0,1-2 0,0-4 0,1-2 0,2-1 0,1-4 0,2 0 0,1-4 0,3-2 0,1-3 0,3-1 0,2-1 0,3-4 0,2 0 0,3-4 0,4-1 0,2-1 0,4-3 0,3 0 0,3-3 0,4-2 0,4 1 0,4-3 0,4-2 0,3 1 0,5-3 0,4 0 0,4-2 0,5 0 0,4-1 0,4 0 0,5 0 0,4-2 0,5-1 0,5 1 0,4 0 0,5-1 0,4 0 0,5 2 0,4-1 0,5-1 0,5 1 0,4 2 0,5 0 0,4-1 0,4 2 0,5 1 0,4 0 0,4 2 0,5 2 0,3-1 0,4 2 0,4 2 0,4 1 0,4 1 0,3 3 0,3 0 0,4 2 0,2 2 0,4 2 0,3 2 0,2 2 0,3 2 0,2 2 0,3 2 0,1 2 0,3 2 0,1 3 0,2 1 0,1 4 0,2 2 0,1 1 0,0 4 0,1 1 0,1 2 0,0 4 0,1 2 0,-1 2 0,0 2 0,0 4 0,-1 2 0,0 1 0,-1 4 0,-2 1 0,0 2 0,-3 4 0,0 1 0,-3 3 0,-1 2 0,-3 2 0,-1 2 0,-3 2 0,-3 2 0,-3 2 0,-2 2 0,-3 2 0,-4 2 0,-2 2 0,-4 0 0,-4 3 0,-3 1 0,-4 1 0,-3 2 0,-5 2 0,-4-1 0,-4 2 0,-4 2 0,-4 0 0,-4 1 0,-5 2 0,-5-1 0,-3 0 0,-6 2 0,-4 1 0,-4-1 0,-5-1 0,-5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1600 24504,'-2'62'0,"-5"-1"0,-5 0 0,-4 1 0,-4-1 0,-6-2 0,-3 0 0,-5 0 0,-5-1 0,-4 0 0,-4-2 0,-4 0 0,-4-3 0,-4 1 0,-5-2 0,-3-3 0,-4 1 0,-3-2 0,-4-3 0,-4 0 0,-2-3 0,-4-1 0,-3-1 0,-2-4 0,-3 0 0,-3-4 0,-3-1 0,-1-1 0,-3-3 0,-1-2 0,-3-4 0,0 0 0,-3-4 0,0-1 0,-2-2 0,-1-4 0,0-2 0,-1-1 0,0-4 0,0-1 0,-1-4 0,1-1 0,0-4 0,1-1 0,1-2 0,0-4 0,1-2 0,2-1 0,1-4 0,2 0 0,1-4 0,3-2 0,1-3 0,3-1 0,2-1 0,3-4 0,2 0 0,3-4 0,4-1 0,2-1 0,4-3 0,3 0 0,3-3 0,4-2 0,4 1 0,4-3 0,4-2 0,3 1 0,5-3 0,4 0 0,4-2 0,5 0 0,4-1 0,4 0 0,5 0 0,4-2 0,5-1 0,5 1 0,4 0 0,5-1 0,4 0 0,5 2 0,4-1 0,5-1 0,5 1 0,4 2 0,5 0 0,4-1 0,4 2 0,5 1 0,4 0 0,4 2 0,5 2 0,3-1 0,4 2 0,4 2 0,4 1 0,4 1 0,3 3 0,3 0 0,4 2 0,2 2 0,4 2 0,3 2 0,2 2 0,3 2 0,2 2 0,3 2 0,1 2 0,3 2 0,1 3 0,2 1 0,1 4 0,2 2 0,1 1 0,0 4 0,1 1 0,1 2 0,0 4 0,1 2 0,-1 2 0,0 2 0,0 4 0,-1 2 0,0 1 0,-1 4 0,-2 1 0,0 2 0,-3 4 0,0 1 0,-3 3 0,-1 2 0,-3 2 0,-1 2 0,-3 2 0,-3 2 0,-3 2 0,-2 2 0,-3 2 0,-4 2 0,-2 2 0,-4 0 0,-4 3 0,-3 1 0,-4 1 0,-3 2 0,-5 2 0,-4-1 0,-4 2 0,-4 2 0,-4 0 0,-4 1 0,-5 2 0,-5-1 0,-3 0 0,-6 2 0,-4 1 0,-4-1 0,-5-1 0,-5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6012 1532 24504,'-2'60'0,"-5"-2"0,-5 0 0,-4 1 0,-4-1 0,-6-1 0,-3-1 0,-5 1 0,-5-1 0,-4-1 0,-4-1 0,-4-2 0,-4 0 0,-4-1 0,-5-1 0,-3-3 0,-4 0 0,-3-1 0,-4-2 0,-4-1 0,-2-3 0,-4-1 0,-3-1 0,-2-3 0,-3-1 0,-3-3 0,-3-1 0,-1-2 0,-3-2 0,-1-2 0,-3-4 0,0 1 0,-3-5 0,0-1 0,-2-2 0,-1-3 0,0-2 0,-1-2 0,0-3 0,0-2 0,-1-2 0,1-2 0,0-3 0,1-2 0,1-2 0,0-3 0,1-2 0,2-1 0,1-5 0,2 1 0,1-4 0,3-2 0,1-2 0,3-2 0,2-1 0,3-3 0,2-1 0,3-3 0,4-1 0,2-1 0,4-3 0,3-1 0,3-2 0,4-1 0,4 0 0,4-3 0,4-1 0,3-1 0,5 0 0,4-2 0,4-1 0,5-1 0,4-1 0,4 1 0,5-1 0,4-1 0,5-1 0,5 1 0,4 0 0,5-2 0,4 1 0,5 1 0,4 0 0,5-2 0,5 2 0,4 2 0,5-1 0,4 0 0,4 2 0,5 0 0,4 1 0,4 1 0,5 2 0,3-1 0,4 2 0,4 3 0,4 0 0,4 1 0,3 3 0,3 0 0,4 2 0,2 2 0,4 1 0,3 3 0,2 1 0,3 3 0,2 2 0,3 0 0,1 4 0,3 0 0,1 5 0,2 0 0,1 4 0,2 1 0,1 1 0,0 5 0,1 1 0,1 1 0,0 4 0,1 2 0,-1 2 0,0 2 0,0 4 0,-1 1 0,0 1 0,-1 5 0,-2 1 0,0 1 0,-3 4 0,0 0 0,-3 5 0,-1 0 0,-3 4 0,-1 0 0,-3 2 0,-3 3 0,-3 1 0,-2 3 0,-3 1 0,-4 2 0,-2 2 0,-4 0 0,-4 3 0,-3 1 0,-4 0 0,-3 3 0,-5 2 0,-4-1 0,-4 2 0,-4 1 0,-4 1 0,-4 0 0,-5 2 0,-5 0 0,-3-1 0,-6 2 0,-4 2 0,-4-2 0,-5 0 0,-5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0,-4 0 0,-1-1 0,-4-2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0,-4 2 0,-1 1 0,-4 0 0,-3 2 0,-3 1 0,-4 0 0,-3 1 0,-3 1 0,-3 1 0,-4 0 0,-4 1 0,-3 0 0,-3 0 0,-5 1 0,-3 1 0,-4-1 0,-3 0 0,-4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6:52:07.10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4850 1144 24504,'-2'44'0,"-4"-1"0,-3 0 0,-4 1 0,-3-1 0,-5-1 0,-3 0 0,-3 0 0,-4-1 0,-4 0 0,-3-1 0,-3-1 0,-3-1 0,-4 0 0,-3-1 0,-3-2 0,-3 0 0,-3-1 0,-3-2 0,-3 0 0,-2-2 0,-3-1 0,-2-1 0,-2-2 0,-2-1 0,-3-2 0,-2-1 0,-1-1 0,-2-2 0,-2-1 0,-1-3 0,-1 0 0,-2-3 0,0-1 0,-2-1 0,0-3 0,0-1 0,-2-1 0,1-3 0,0-1 0,-1-2 0,1-1 0,-1-3 0,2-1 0,0-1 0,1-3 0,0-1 0,1-1 0,2-3 0,1 0 0,1-3 0,3-1 0,0-2 0,3-1 0,1-1 0,2-2 0,3-1 0,1-2 0,4-1 0,2-1 0,3-2 0,2 0 0,2-2 0,4-1 0,3 0 0,3-2 0,4-1 0,2 0 0,4-1 0,3-1 0,3-1 0,5 0 0,2-1 0,4 0 0,4 0 0,3-1 0,4-1 0,4 1 0,4 0 0,3-1 0,4 0 0,3 1 0,4 0 0,4-1 0,4 1 0,3 1 0,4 0 0,4 0 0,2 1 0,5 0 0,3 1 0,3 1 0,4 1 0,2 0 0,4 1 0,3 2 0,3 0 0,4 1 0,2 2 0,2 0 0,3 2 0,2 1 0,4 1 0,1 2 0,3 1 0,2 2 0,1 1 0,3 1 0,0 2 0,3 1 0,1 3 0,1 0 0,2 3 0,1 1 0,0 1 0,1 3 0,0 1 0,2 1 0,-1 3 0,1 1 0,-1 2 0,0 1 0,1 3 0,-2 1 0,0 1 0,0 3 0,-2 1 0,0 1 0,-2 3 0,-1 0 0,-1 3 0,-2 1 0,-2 2 0,-1 1 0,-2 1 0,-3 2 0,-2 1 0,-2 2 0,-2 1 0,-3 1 0,-2 2 0,-3 0 0,-3 2 0,-3 1 0,-3 0 0,-3 2 0,-3 1 0,-4 0 0,-3 1 0,-3 1 0,-3 1 0,-4 0 0,-4 1 0,-3 0 0,-3 0 0,-5 1 0,-3 1 0,-4-1 0,-3 0 0,-4 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9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3" Type="http://schemas.openxmlformats.org/officeDocument/2006/relationships/image" Target="../media/image49.png"/><Relationship Id="rId7" Type="http://schemas.openxmlformats.org/officeDocument/2006/relationships/customXml" Target="../ink/ink6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Relationship Id="rId6" Type="http://schemas.openxmlformats.org/officeDocument/2006/relationships/customXml" Target="../ink/ink5.xml"/><Relationship Id="rId11" Type="http://schemas.openxmlformats.org/officeDocument/2006/relationships/customXml" Target="../ink/ink9.xml"/><Relationship Id="rId5" Type="http://schemas.openxmlformats.org/officeDocument/2006/relationships/image" Target="../media/image480.png"/><Relationship Id="rId10" Type="http://schemas.openxmlformats.org/officeDocument/2006/relationships/customXml" Target="../ink/ink8.xml"/><Relationship Id="rId4" Type="http://schemas.openxmlformats.org/officeDocument/2006/relationships/customXml" Target="../ink/ink4.xml"/><Relationship Id="rId9" Type="http://schemas.openxmlformats.org/officeDocument/2006/relationships/customXml" Target="../ink/ink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2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1935126" y="839934"/>
            <a:ext cx="1069925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</a:t>
            </a: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توظيف معجم بسيط المهن والحرف و قراءة كلمات وجمل بدقة وسرعة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cs typeface="Adobe Arabic" panose="02040503050201020203" pitchFamily="18" charset="-78"/>
              </a:rPr>
              <a:t>.</a:t>
            </a:r>
            <a:endParaRPr lang="fr-FR" sz="24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cs typeface="Adobe Arabic" panose="02040503050201020203" pitchFamily="18" charset="-78"/>
            </a:endParaRPr>
          </a:p>
        </p:txBody>
      </p:sp>
      <p:pic>
        <p:nvPicPr>
          <p:cNvPr id="5" name="Image 4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BF1E39-51BB-057E-00E4-61FC539785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58" y="615065"/>
            <a:ext cx="1637126" cy="17731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B342A3F-A7AB-4227-89B9-D29FC1542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451" y="2834440"/>
            <a:ext cx="6020928" cy="707510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4497D51-E0D2-ACA4-839D-65ABFC625B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620" y="2834441"/>
            <a:ext cx="5276649" cy="70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8607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1733" y="626272"/>
            <a:ext cx="11765426" cy="30354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شِتاءٌ.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الكل يرفع اللوحة عند سماع الإشارة.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5A57-0D50-6E4C-4D5E-CF0422EFA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8A4A03F-C6BE-BD18-A580-87EF53337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 الألواح 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F7497B-1772-D419-AD8E-649A8403F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8383EDC-A358-B6A3-8BA0-4E5B65747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شِتاءٌ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4968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مَطَرٌ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983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F529A-6E54-E3F7-4082-60AE5F123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499EDBC-93F6-972C-90FB-51A7E42A764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 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DBA7581-B47E-0719-3036-BA137F4DD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937253E-C50E-50B9-6509-AD622DC342D5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مَطَرٌ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609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يَكْتُبُ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C5DED-974E-43EA-26BA-4848F5672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D036D52-F2E0-3604-4915-3EAE365EA06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الألواح، 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54863C9-43FE-15AD-FF81-7B1ABDCFD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339C6C9-60BF-28A0-CDFA-9FEF40024C5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يَكْتُبُ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170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48E27-5949-1563-8E97-8D8D5377F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B7ADDED-16C6-C8D6-127A-D1E2D868E29F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يَزْرَعُ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2E66073-3A1B-D370-628F-675AEE0F6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904DD-60EB-B527-0F2C-CBBCC891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751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11006-71B7-A483-98A3-77A0A9C6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23026C0-344C-904A-A4B2-84685D7D333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ارفعوا الألواح وصححوا.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63CEE4-62C8-EF49-212A-8EB2EAA25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B8DDA2-3931-8FDC-2A36-2505354F3FAC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يَزْرَعُ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956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AB89850-D533-692A-7F42-722432CA4C40}"/>
              </a:ext>
            </a:extLst>
          </p:cNvPr>
          <p:cNvSpPr/>
          <p:nvPr/>
        </p:nvSpPr>
        <p:spPr>
          <a:xfrm>
            <a:off x="988876" y="3530009"/>
            <a:ext cx="5007887" cy="189259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b="1" dirty="0"/>
              <a:t>المهن والحرف</a:t>
            </a:r>
            <a:endParaRPr lang="es-ES" sz="7200" b="1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5C6F-EA54-696A-E3F8-FED2D35B8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0467F4-76B8-FE9E-CF79-4DF264ACC7E5}"/>
              </a:ext>
            </a:extLst>
          </p:cNvPr>
          <p:cNvSpPr txBox="1"/>
          <p:nvPr/>
        </p:nvSpPr>
        <p:spPr>
          <a:xfrm>
            <a:off x="2169041" y="964890"/>
            <a:ext cx="10277163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 جيدا، سأقوم بملاحظة الصورة وسأشير إلى عنصر منها وأعبر عنه بكلمة: مهندس ...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يستكشف الأستاذ كل الصورة قبل أن يشير  إلى عنصر من عناصر الصورة، ثم يسميه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95FCC5-E0E5-52FB-CCA3-50745536F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E4BD3A9-2EBE-FAE5-5A9E-175B0DDC1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715" y="2528340"/>
            <a:ext cx="11083489" cy="70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5510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سيعبر عن عنصر من عناصر الصورة بكلمة واحدة.</a:t>
            </a:r>
          </a:p>
          <a:p>
            <a:pPr marL="977900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يدون الأستاذ بعض الكلمات على السبورة.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CAD5CF8-2BF2-85A8-A4BC-31F3FCFC2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5" y="2731516"/>
            <a:ext cx="11083489" cy="70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BBCE31-3172-C2C0-789B-9BD0640C78A8}"/>
              </a:ext>
            </a:extLst>
          </p:cNvPr>
          <p:cNvSpPr txBox="1"/>
          <p:nvPr/>
        </p:nvSpPr>
        <p:spPr>
          <a:xfrm>
            <a:off x="2721240" y="868864"/>
            <a:ext cx="993116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سنختار كلمة ثم نكتب عائلة الكلمة على مخطط شمسي.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يعين الأستاذ أحد المتعلمين لاختيار الكلمة، ويكتبها وسط المخطط الشمسي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/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Soleil 2">
            <a:extLst>
              <a:ext uri="{FF2B5EF4-FFF2-40B4-BE49-F238E27FC236}">
                <a16:creationId xmlns:a16="http://schemas.microsoft.com/office/drawing/2014/main" id="{6EFE8160-E418-E251-EE98-8D25C3D00785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9D731-CC4C-C3FE-AEC0-7E122444A0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32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3C18A4-93E3-14F9-F051-BEEA2EAEF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D4E087DC-D4FC-8546-AE21-776B16783256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1F7D0A-6EBB-2081-0AC9-8408BA1743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6669CF-40CC-6577-D857-38AA67E2A01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دواء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EC2B32F-6753-08EB-3E5C-EF652302ECB4}"/>
              </a:ext>
            </a:extLst>
          </p:cNvPr>
          <p:cNvSpPr txBox="1"/>
          <p:nvPr/>
        </p:nvSpPr>
        <p:spPr>
          <a:xfrm>
            <a:off x="2432202" y="703617"/>
            <a:ext cx="99311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lang="ar-MA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</a:t>
            </a: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جيدا ، ستفعلون مثلي.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2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يكتب الأستاذ الكلمة الأولى من عائلة الكلمة ثم ينتدب بعض المتعلمين للبحث عن كلمات أخرى ويدونها على المخطط في السبورة الجانبية.</a:t>
            </a:r>
            <a:endParaRPr kumimoji="0" lang="fr-FR" sz="225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9324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DFECF-A432-AED8-91CB-92228A982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leil 2">
            <a:extLst>
              <a:ext uri="{FF2B5EF4-FFF2-40B4-BE49-F238E27FC236}">
                <a16:creationId xmlns:a16="http://schemas.microsoft.com/office/drawing/2014/main" id="{279FE6C0-BCF0-7EBF-F01D-B414F69C1AE8}"/>
              </a:ext>
            </a:extLst>
          </p:cNvPr>
          <p:cNvSpPr/>
          <p:nvPr/>
        </p:nvSpPr>
        <p:spPr>
          <a:xfrm>
            <a:off x="3402420" y="3402420"/>
            <a:ext cx="6655980" cy="4976036"/>
          </a:xfrm>
          <a:prstGeom prst="sun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طبيب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B6098F-3752-5153-FDBA-7DF64AECB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20" y="703617"/>
            <a:ext cx="1801546" cy="146157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308ABD-E7CD-67A8-E7A3-C1BA061F5DC9}"/>
              </a:ext>
            </a:extLst>
          </p:cNvPr>
          <p:cNvSpPr/>
          <p:nvPr/>
        </p:nvSpPr>
        <p:spPr>
          <a:xfrm>
            <a:off x="10185989" y="5483244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مغص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AC0024-FA04-2130-8D54-1754671BFCB2}"/>
              </a:ext>
            </a:extLst>
          </p:cNvPr>
          <p:cNvSpPr txBox="1"/>
          <p:nvPr/>
        </p:nvSpPr>
        <p:spPr>
          <a:xfrm>
            <a:off x="2432202" y="703617"/>
            <a:ext cx="993116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>
              <a:defRPr/>
            </a:pPr>
            <a:r>
              <a:rPr kumimoji="0" lang="ar-MA" sz="2250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انتبهوا سنوظف هذه الكلمات في جمل مفيدة شفهيا؟</a:t>
            </a:r>
          </a:p>
          <a:p>
            <a:pPr algn="r" defTabSz="685834" rtl="1">
              <a:defRPr/>
            </a:pPr>
            <a:r>
              <a:rPr lang="ar-MA" sz="16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يشجع الأستاذ الإجابات الصحيحة ويصحح الخاطئة منها</a:t>
            </a:r>
            <a:endParaRPr kumimoji="0" lang="fr-FR" sz="16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algn="r" defTabSz="685834" rtl="1"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FB24A9-70C4-CA7F-A0BF-54F11E5D4C27}"/>
              </a:ext>
            </a:extLst>
          </p:cNvPr>
          <p:cNvSpPr/>
          <p:nvPr/>
        </p:nvSpPr>
        <p:spPr>
          <a:xfrm>
            <a:off x="1817506" y="527422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محرار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1EBC7BB-BA7F-79AA-BDAA-96E04797C9DD}"/>
              </a:ext>
            </a:extLst>
          </p:cNvPr>
          <p:cNvSpPr/>
          <p:nvPr/>
        </p:nvSpPr>
        <p:spPr>
          <a:xfrm>
            <a:off x="2673757" y="3381335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الحمى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F6248C-6A71-0DBC-C036-A9C36A3301EF}"/>
              </a:ext>
            </a:extLst>
          </p:cNvPr>
          <p:cNvSpPr/>
          <p:nvPr/>
        </p:nvSpPr>
        <p:spPr>
          <a:xfrm>
            <a:off x="6129337" y="2354563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مريض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9C41C53-B05E-9C22-8476-77511A4230D4}"/>
              </a:ext>
            </a:extLst>
          </p:cNvPr>
          <p:cNvSpPr/>
          <p:nvPr/>
        </p:nvSpPr>
        <p:spPr>
          <a:xfrm>
            <a:off x="9185864" y="3609477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دواء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783A94-4FB2-7B39-16D6-882436D0E349}"/>
              </a:ext>
            </a:extLst>
          </p:cNvPr>
          <p:cNvSpPr/>
          <p:nvPr/>
        </p:nvSpPr>
        <p:spPr>
          <a:xfrm>
            <a:off x="9185863" y="771064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محقنة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C63C1F9-3BA5-3A5F-833F-4231E8F12A78}"/>
              </a:ext>
            </a:extLst>
          </p:cNvPr>
          <p:cNvSpPr/>
          <p:nvPr/>
        </p:nvSpPr>
        <p:spPr>
          <a:xfrm>
            <a:off x="6001747" y="8611926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وجاس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7D2A788-2FCF-230B-3129-CA202ED8E818}"/>
              </a:ext>
            </a:extLst>
          </p:cNvPr>
          <p:cNvSpPr/>
          <p:nvPr/>
        </p:nvSpPr>
        <p:spPr>
          <a:xfrm>
            <a:off x="2970031" y="7690688"/>
            <a:ext cx="1457325" cy="814387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أسنان</a:t>
            </a:r>
            <a:endParaRPr kumimoji="0" lang="es-ES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470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65DC5D-E389-CA9F-CA9F-0F366CDD6B49}"/>
              </a:ext>
            </a:extLst>
          </p:cNvPr>
          <p:cNvSpPr txBox="1"/>
          <p:nvPr/>
        </p:nvSpPr>
        <p:spPr>
          <a:xfrm>
            <a:off x="731624" y="4758278"/>
            <a:ext cx="73703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 rtl="1">
              <a:defRPr/>
            </a:pPr>
            <a:r>
              <a:rPr lang="ar-MA" sz="7200" b="1" dirty="0">
                <a:solidFill>
                  <a:srgbClr val="0097B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المهن والحرف</a:t>
            </a: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 سأقرأ الكلمات التالية بدقة وسرعة و سيأتي دوركم في القراءة.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98B1383-451D-F8B1-6E2E-60AC6AC76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16" y="3689250"/>
            <a:ext cx="11456802" cy="323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79F48-43E0-25DC-7424-B2D45818A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8D055F7-26E0-97D3-760C-01E6391EB45D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يقرأ مثلي.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التلاميذ لقراءة الكلمات مع التأكيد على الدقة والسرعة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5F68BC-4752-2A9F-4CE7-A3FDDB1DF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2D1C04-2847-3E11-B01E-AFEC01908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263" y="3524871"/>
            <a:ext cx="11461473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266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18069-E485-59F5-A02A-51E10C22C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8A32D9A-A436-F430-F6E0-8CABA8F079E9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الأولى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58276FE-3A57-08C9-8637-51261D2C2DAC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08BF8EE-EEC0-53F0-413D-FEE12F62D791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ذِئْبٌ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3817849-3982-15F8-AA1C-0C0005E03A70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بابٌ - بابا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C33C604-D5E3-DDA1-C696-E0BF0282A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658D8F3-FFA8-80F8-838F-010F99835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3752351-473B-DF25-0017-2B34FF5A9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BB2B9A0-99AF-4324-B241-14057CCEB7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48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58936" y="5143500"/>
            <a:ext cx="10577866" cy="3224872"/>
            <a:chOff x="2182274" y="5143500"/>
            <a:chExt cx="9354529" cy="2379004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82274" y="5143500"/>
              <a:ext cx="9354529" cy="1509008"/>
              <a:chOff x="3324720" y="5038743"/>
              <a:chExt cx="9354529" cy="1509008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9706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اكتساب معجم بسيط حول المهن والحرف؛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24720" y="6070949"/>
                <a:ext cx="8547581" cy="47680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كلمات بدقة وسرعة.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7045702"/>
              <a:ext cx="8547581" cy="47680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وجملا.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3E9E006-01C2-E5F3-16E9-4FE8E1347BE6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5FFA4-83AF-A563-1936-EA6E6AE3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0E5197-047E-D965-1577-B908B45210B9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BA97ACE-A50C-90CA-53FC-D2C7A167AC6E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0CC77EB6-3F78-E09F-F7F3-1D71C1539C10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ذِئْبٌ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DB97EC5-90F9-5D06-92E7-E06DF72498F1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بابٌ - بابا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B505A55-840B-4C82-CF37-41C893FC3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83B843-01EE-9793-F510-D6C8BFB1F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952338E-2816-AC6E-1E25-EDB7CB8F8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3060EAF-4999-AE7E-5EF2-BF6F859BC2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E90D92C1-FFAF-C57D-140E-234BE82331A1}"/>
                  </a:ext>
                </a:extLst>
              </p14:cNvPr>
              <p14:cNvContentPartPr/>
              <p14:nvPr/>
            </p14:nvContentPartPr>
            <p14:xfrm>
              <a:off x="6058122" y="2849527"/>
              <a:ext cx="2152650" cy="1126778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E90D92C1-FFAF-C57D-140E-234BE82331A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49121" y="2840539"/>
                <a:ext cx="2170292" cy="114439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30175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F19F2-361F-9C79-8161-644F37726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B99247-A622-B9D8-312C-341B4D2D1732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الثانية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5136BB3-A335-6EEE-1630-0FB3DC54746A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0741270-D5EF-BDF6-F1A3-D010F64A67AB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ذِئْبٌ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AC6CC19-079E-37AF-6711-0818D5BFFB0A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بابٌ - بابا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13D1328-EFBB-8BEC-C913-FF30122B6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D3ED96-9189-564E-A5DF-51CD3909A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CB1BC49-65AF-6DD0-F42A-4661E472A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A4A9B25-36A9-08B6-693C-EA357AE5BD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754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38846-CD0B-A430-6FFE-0721C0EAC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D288BD-4DE2-D50F-0FA2-2E53C2EC0F39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7D55E11-3C4F-AC80-3985-C17ED1A8ABA4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قِرْدٌ – قِطٌّ - قَفَصٌ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6FA867E-CCC9-CF58-80E5-25B5EDA3AEA4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دُبٌّ – ذُبابٌ - ذِئْبٌ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5DED3EF-F931-A442-28B1-4382ADB086A5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كَلْبٌ – بابٌ - بابا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9089BAA-9530-EA09-96D4-17915D88F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FB99DDD-2DC1-17EF-FB93-0567F96BA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9E7F9B-773E-1702-AFCF-02C02F4A8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D7D0585-9F35-D713-D0D3-265C3AEB49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BCAD975E-A5D3-6838-568C-DC5E9E713EC6}"/>
                  </a:ext>
                </a:extLst>
              </p14:cNvPr>
              <p14:cNvContentPartPr/>
              <p14:nvPr/>
            </p14:nvContentPartPr>
            <p14:xfrm>
              <a:off x="1908922" y="5016255"/>
              <a:ext cx="2152650" cy="1127125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BCAD975E-A5D3-6838-568C-DC5E9E713EC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99921" y="5007264"/>
                <a:ext cx="2170292" cy="114474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2928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ED9E9-96BF-52B9-9507-1C480637A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B1311DF-6FA4-3053-AABA-463E61720EE7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 الصور  و اختاروا الكلمة المناسبة للصورة الثالثة واكتبوها على الألواح.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02ED46-01D7-29A7-67C3-ED1933130460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قِرْدٌ – قِطٌّ - قَفَصٌ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A5A9181-2AAD-4DAC-2B52-913017131D44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دُبٌّ – ذُبابٌ - ذِئْبٌ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D99D2C-1E07-0927-586F-8E6A3BDA7D0B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كَلْبٌ – بابٌ - بابا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B31AFF9-35CD-946B-665B-E1A0E3192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C1DAB57-94EA-5B50-069F-CE1EFEBAE6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80E9F8-45B1-0CF6-06DB-A62C4067F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7E60B3D-1B66-9D92-AC5F-FB921A8F8E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56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15702-FBE3-895A-8B2E-B0A966368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4B7A577-BB9C-CEC5-3814-7C6D85BA354B}"/>
              </a:ext>
            </a:extLst>
          </p:cNvPr>
          <p:cNvSpPr txBox="1"/>
          <p:nvPr/>
        </p:nvSpPr>
        <p:spPr>
          <a:xfrm>
            <a:off x="491763" y="895640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9B4DF9-0F12-3DE7-A65E-31FB1C310934}"/>
              </a:ext>
            </a:extLst>
          </p:cNvPr>
          <p:cNvSpPr/>
          <p:nvPr/>
        </p:nvSpPr>
        <p:spPr>
          <a:xfrm>
            <a:off x="1346791" y="2688799"/>
            <a:ext cx="7400260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قِرْدٌ – قِطٌّ - قَفَصٌ</a:t>
            </a:r>
            <a:endParaRPr kumimoji="0" lang="es-E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E1FB28-5BFD-7D0C-ABB5-A145A4BE10C3}"/>
              </a:ext>
            </a:extLst>
          </p:cNvPr>
          <p:cNvSpPr/>
          <p:nvPr/>
        </p:nvSpPr>
        <p:spPr>
          <a:xfrm>
            <a:off x="1346791" y="4818805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دُبٌّ – ذُبابٌ - ذِئْبٌ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63B70E-28B6-73FB-C97A-B58C997BC165}"/>
              </a:ext>
            </a:extLst>
          </p:cNvPr>
          <p:cNvSpPr/>
          <p:nvPr/>
        </p:nvSpPr>
        <p:spPr>
          <a:xfrm>
            <a:off x="1346791" y="7235929"/>
            <a:ext cx="7400260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كَلْبٌ – بابٌ - بابا</a:t>
            </a:r>
            <a:endParaRPr kumimoji="0" lang="es-ES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3B7FECA-BA2B-0C93-8D97-CD5A8A9A9C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48598D8-3CB5-E042-F7E5-8B4511A67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339580" y="4927591"/>
            <a:ext cx="1748069" cy="17953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02C5BBF-25ED-1CB1-DDFE-3B7C2ED060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9580" y="2688799"/>
            <a:ext cx="1718324" cy="1678366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96E3DA5-03C2-7F0C-57C0-EE284EC23E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5047" y="7283334"/>
            <a:ext cx="1718324" cy="217051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59D33509-6AC0-7F31-675E-A5938F915AB6}"/>
                  </a:ext>
                </a:extLst>
              </p14:cNvPr>
              <p14:cNvContentPartPr/>
              <p14:nvPr/>
            </p14:nvContentPartPr>
            <p14:xfrm>
              <a:off x="1868581" y="7484284"/>
              <a:ext cx="2152650" cy="10779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59D33509-6AC0-7F31-675E-A5938F915AB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59580" y="7475292"/>
                <a:ext cx="2170292" cy="109553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25086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4E6FE-904F-15CF-FE47-43259E82A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8B8B14-922A-09E9-D26A-4E405CC0D571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الكلمة المناسبة لإتمام الجملة على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BD453D2-3D53-0D38-7557-48AC4C9186A1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صَمَّمَ ........... صاروخاً.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2C1E70-06AC-EC46-B98A-35DF8243BE4B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الطَّبيبُ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296E1A9-0506-5B47-7E0B-3E777BF0B5B7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الْمُخْتَرِعُ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6A07B0-AB0E-46E5-82E7-5CD478179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95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ACA3B-92C7-CB2D-A5E5-606FD6B42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456ACC2-D1A3-3C8E-4A9E-8647CD0BEE7E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884C95-2581-0C2A-5661-0D8D6C7CD813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صَمَّمَ ........... صاروخاً.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B93436A-B33C-4174-B02D-E5B9BB903C2C}"/>
              </a:ext>
            </a:extLst>
          </p:cNvPr>
          <p:cNvSpPr/>
          <p:nvPr/>
        </p:nvSpPr>
        <p:spPr>
          <a:xfrm>
            <a:off x="2809559" y="3223736"/>
            <a:ext cx="3083441" cy="13030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5400" dirty="0">
                <a:solidFill>
                  <a:schemeClr val="tx1"/>
                </a:solidFill>
              </a:rPr>
              <a:t>الطَّبيبُ</a:t>
            </a:r>
            <a:endParaRPr lang="es-ES" sz="5400" dirty="0">
              <a:solidFill>
                <a:schemeClr val="tx1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83A12FF-69BF-80B5-4D45-4ECC2EF322FD}"/>
              </a:ext>
            </a:extLst>
          </p:cNvPr>
          <p:cNvSpPr/>
          <p:nvPr/>
        </p:nvSpPr>
        <p:spPr>
          <a:xfrm>
            <a:off x="5507664" y="6393429"/>
            <a:ext cx="2509285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</a:rPr>
              <a:t>الْمُخْتَرِعُ</a:t>
            </a:r>
            <a:endParaRPr lang="es-ES" sz="6000" dirty="0">
              <a:solidFill>
                <a:srgbClr val="FF000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8E34701-1C2C-A467-1A2E-47D7A6ACF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2152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75B2-2D6A-7587-9177-29EE9348A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D1E50F-0A69-88E2-61B4-E5CDEEF892F0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الكلمة المناسبة لإتمام الجملة على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A2B38DA-F5F7-BCC6-0EA1-42D25E3DED63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........... الأُسْتاذُ التَّلاميذ.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9DAE0E9-F41C-3210-97C5-85E0CB576DCD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يُعالِجُ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D37490D-8E4D-07F5-E69A-D828034607CF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يُدَرِّسُ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B1244A-6B49-076C-71E6-BB7461456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42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BAF67-4AF5-44E0-D543-C1ECA2471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3CCB713-2682-79CA-94E3-993505050F67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F93E829-E4D2-14F2-F3F3-E58B5D0893C7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........... الأُسْتاذُ التَّلاميذ.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DC2974B-D2BD-B2F2-99F9-A282ABF87B2A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يُعالِجُ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C80E16-76D8-B9B4-957F-21D87098E1A1}"/>
              </a:ext>
            </a:extLst>
          </p:cNvPr>
          <p:cNvSpPr/>
          <p:nvPr/>
        </p:nvSpPr>
        <p:spPr>
          <a:xfrm>
            <a:off x="6858000" y="6325440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>
                <a:solidFill>
                  <a:srgbClr val="FF0000"/>
                </a:solidFill>
              </a:rPr>
              <a:t>يُدَرِّسُ</a:t>
            </a:r>
            <a:endParaRPr lang="es-ES" sz="7200" dirty="0">
              <a:solidFill>
                <a:srgbClr val="FF000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44E3A30-67DE-F7B6-335A-B93009622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7405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FB043-CC78-E7F9-FF2D-D0E9FDC16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70E428-15B3-A442-20A7-0FAA601FDAE0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الكلمة المناسبة لإتمام الجملة على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D25E45C-30E5-7684-0A59-C8351DE69080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يَشْرَحُ الأُسْتاذُ ............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E22E9034-51B2-12D2-711E-AC7B7A19DF1C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الكِتابَ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9F1CC80-0663-EF29-568B-18174BF5A891}"/>
              </a:ext>
            </a:extLst>
          </p:cNvPr>
          <p:cNvSpPr/>
          <p:nvPr/>
        </p:nvSpPr>
        <p:spPr>
          <a:xfrm>
            <a:off x="6858000" y="3265018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الدَّرْسَ</a:t>
            </a:r>
            <a:endParaRPr lang="es-ES" sz="72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53B186D-16E4-A52A-7FCE-AB1F19561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95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8047A-C1AF-0F26-F656-78828A50D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258C62D-5161-7CF0-47DB-A574497BA817}"/>
              </a:ext>
            </a:extLst>
          </p:cNvPr>
          <p:cNvSpPr txBox="1"/>
          <p:nvPr/>
        </p:nvSpPr>
        <p:spPr>
          <a:xfrm>
            <a:off x="491763" y="710974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صححوا.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E3C72E-E5A0-53D1-5ED0-6F2E8B819337}"/>
              </a:ext>
            </a:extLst>
          </p:cNvPr>
          <p:cNvSpPr/>
          <p:nvPr/>
        </p:nvSpPr>
        <p:spPr>
          <a:xfrm>
            <a:off x="1275908" y="6393429"/>
            <a:ext cx="9611832" cy="1438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600" dirty="0"/>
              <a:t>........... الأُسْتاذُ التَّلاميذ.</a:t>
            </a:r>
            <a:endParaRPr lang="es-ES" sz="4800" dirty="0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13F3B5-500A-8D9F-7438-E89E9D65BF54}"/>
              </a:ext>
            </a:extLst>
          </p:cNvPr>
          <p:cNvSpPr/>
          <p:nvPr/>
        </p:nvSpPr>
        <p:spPr>
          <a:xfrm>
            <a:off x="3232298" y="3265018"/>
            <a:ext cx="2665228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/>
              <a:t>يُعالِجُ</a:t>
            </a:r>
            <a:endParaRPr lang="es-ES" sz="7200" dirty="0"/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B0C69A68-EAD9-78D6-1042-C04A3EECE326}"/>
              </a:ext>
            </a:extLst>
          </p:cNvPr>
          <p:cNvSpPr/>
          <p:nvPr/>
        </p:nvSpPr>
        <p:spPr>
          <a:xfrm>
            <a:off x="6858000" y="6325440"/>
            <a:ext cx="3083441" cy="157462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7200" dirty="0">
                <a:solidFill>
                  <a:srgbClr val="FF0000"/>
                </a:solidFill>
              </a:rPr>
              <a:t>يُدَرِّسُ</a:t>
            </a:r>
            <a:endParaRPr lang="es-ES" sz="7200" dirty="0">
              <a:solidFill>
                <a:srgbClr val="FF0000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EA3EECF-B0A4-2327-E8C8-BB8515C4D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895640"/>
            <a:ext cx="1225402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211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على الصفحة رقم: 13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القراءة والكتابة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0F220-796E-6D5B-67BC-2D359E3F7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FB75273-491A-A184-8325-445520197C5A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خذوا الكراسة النشاط 1 ص13 تناوب على القراءة و التصحيح مع زميلك ( أحدكم يقرأ والآخر يصحح ثم تتبادلان الأدوار)..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C217D9B-C464-83D7-1F37-89C811185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658" y="692174"/>
            <a:ext cx="1926786" cy="135231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990C941-492F-8917-FD17-F0297986D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838" y="3697765"/>
            <a:ext cx="10191708" cy="406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773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F2CE6-01C6-7F50-8028-A537181D9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0ECA31A-9939-8F0D-7D80-B59111E1AD48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أحط بخط  الكلمة المناسبة لكل صورة.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DF86310-ECA5-136E-29F9-43846493F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6A9528A-8DC9-EDD7-FB71-A935F5B6C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067" y="2700670"/>
            <a:ext cx="11886063" cy="652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62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AA754-254A-B552-515E-EAE7D7E03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6DA74D-F7A6-1738-C3CE-17F78EF4FA3A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ناقش الإجابات مع زميلك وصحح الأخطاء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84BFCD9-4660-D2C1-C2F5-51BE3995E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3" y="2247029"/>
            <a:ext cx="10219247" cy="717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98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12F24-B7FB-BABA-363F-0E546282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665180-68AD-EBB0-D183-5D42448E4A4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صححوا..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C72AF9D-DB7F-3E3E-B751-986A9510A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25BA70-913C-523F-4388-68CF8B8BD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967" y="2700670"/>
            <a:ext cx="11886063" cy="652838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14:cNvPr>
              <p14:cNvContentPartPr/>
              <p14:nvPr/>
            </p14:nvContentPartPr>
            <p14:xfrm>
              <a:off x="11066929" y="6397438"/>
              <a:ext cx="1734102" cy="798513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9CF6B0F-CCDA-4AE8-11D5-D46537B5A84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057929" y="6388450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14:cNvPr>
              <p14:cNvContentPartPr/>
              <p14:nvPr/>
            </p14:nvContentPartPr>
            <p14:xfrm>
              <a:off x="9115985" y="6397438"/>
              <a:ext cx="1734102" cy="798513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E8352179-32C0-6E36-3BE2-E1D0267A1FD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06985" y="6388450"/>
                <a:ext cx="1751742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14:cNvPr>
              <p14:cNvContentPartPr/>
              <p14:nvPr/>
            </p14:nvContentPartPr>
            <p14:xfrm>
              <a:off x="6857999" y="5456144"/>
              <a:ext cx="1733550" cy="798513"/>
            </p14:xfrm>
          </p:contentPart>
        </mc:Choice>
        <mc:Fallback xmlns="">
          <p:pic>
            <p:nvPicPr>
              <p:cNvPr id="7" name="Encre 6">
                <a:extLst>
                  <a:ext uri="{FF2B5EF4-FFF2-40B4-BE49-F238E27FC236}">
                    <a16:creationId xmlns:a16="http://schemas.microsoft.com/office/drawing/2014/main" id="{BC8D3606-3DD2-15B5-01CE-7B384CB402D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849002" y="5447156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14:cNvPr>
              <p14:cNvContentPartPr/>
              <p14:nvPr/>
            </p14:nvContentPartPr>
            <p14:xfrm>
              <a:off x="5124449" y="8225066"/>
              <a:ext cx="1733550" cy="798513"/>
            </p14:xfrm>
          </p:contentPart>
        </mc:Choice>
        <mc:Fallback xmlns="">
          <p:pic>
            <p:nvPicPr>
              <p:cNvPr id="8" name="Encre 7">
                <a:extLst>
                  <a:ext uri="{FF2B5EF4-FFF2-40B4-BE49-F238E27FC236}">
                    <a16:creationId xmlns:a16="http://schemas.microsoft.com/office/drawing/2014/main" id="{1405550F-69B2-7392-EF16-7A4318D3614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115452" y="8216078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14:cNvPr>
              <p14:cNvContentPartPr/>
              <p14:nvPr/>
            </p14:nvContentPartPr>
            <p14:xfrm>
              <a:off x="2911849" y="8225066"/>
              <a:ext cx="1733550" cy="798513"/>
            </p14:xfrm>
          </p:contentPart>
        </mc:Choice>
        <mc:Fallback xmlns="">
          <p:pic>
            <p:nvPicPr>
              <p:cNvPr id="9" name="Encre 8">
                <a:extLst>
                  <a:ext uri="{FF2B5EF4-FFF2-40B4-BE49-F238E27FC236}">
                    <a16:creationId xmlns:a16="http://schemas.microsoft.com/office/drawing/2014/main" id="{0F4388ED-9DAC-5C5A-E3F6-59217B6C348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902852" y="8216078"/>
                <a:ext cx="1751184" cy="8161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14:cNvPr>
              <p14:cNvContentPartPr/>
              <p14:nvPr/>
            </p14:nvContentPartPr>
            <p14:xfrm>
              <a:off x="1030001" y="5456143"/>
              <a:ext cx="1733550" cy="798513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8110FFD1-ED4C-C8B2-020C-B8406004573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21004" y="5447155"/>
                <a:ext cx="1751184" cy="8161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841496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6655-C576-E98E-7756-CE9C133FB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BA2352-1ABB-3D60-EDE2-0CC66A869554}"/>
              </a:ext>
            </a:extLst>
          </p:cNvPr>
          <p:cNvSpPr txBox="1"/>
          <p:nvPr/>
        </p:nvSpPr>
        <p:spPr>
          <a:xfrm>
            <a:off x="2466752" y="727985"/>
            <a:ext cx="1021924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ستنجزون النشاط 3  ص 13 :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اتمموا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الجمل بكتابة الكلمة المناسبة.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0046C9-3DD0-461C-40FF-1B0DA1216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71EF52-7CFE-D915-2FC0-34BA2FDD3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944" y="3317358"/>
            <a:ext cx="10304325" cy="580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73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E4FEA-2CD4-C792-376E-87751D342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F7A70A-EBCF-602F-BE90-08FDBD570FB6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يتجول الأستاذ بين الصفوف ويتفقد عمل المتعلمين.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1B2C3D-41EE-0138-6399-F6E3C392A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69A7005-1CF7-9A4C-A131-E8C78E2BC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944" y="3317358"/>
            <a:ext cx="10304325" cy="5805377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3672E-BD06-4728-0E05-92EA64322D85}"/>
              </a:ext>
            </a:extLst>
          </p:cNvPr>
          <p:cNvSpPr/>
          <p:nvPr/>
        </p:nvSpPr>
        <p:spPr>
          <a:xfrm>
            <a:off x="4976036" y="4763386"/>
            <a:ext cx="2041451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الفُضولُ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DD67964-85BB-261A-F581-DA25DC74DD45}"/>
              </a:ext>
            </a:extLst>
          </p:cNvPr>
          <p:cNvSpPr/>
          <p:nvPr/>
        </p:nvSpPr>
        <p:spPr>
          <a:xfrm>
            <a:off x="2934585" y="7557033"/>
            <a:ext cx="2232838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بِالْعِلْمِ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C84619B-877F-9A92-2CEC-7DAD51BE8797}"/>
              </a:ext>
            </a:extLst>
          </p:cNvPr>
          <p:cNvSpPr/>
          <p:nvPr/>
        </p:nvSpPr>
        <p:spPr>
          <a:xfrm>
            <a:off x="5365896" y="6160209"/>
            <a:ext cx="2041451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يُصَمِّمُ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4270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2A072-2458-D9C5-F742-7801F5CC9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3031A0-C991-3A98-A1A6-F65170917A9B}"/>
              </a:ext>
            </a:extLst>
          </p:cNvPr>
          <p:cNvSpPr txBox="1"/>
          <p:nvPr/>
        </p:nvSpPr>
        <p:spPr>
          <a:xfrm>
            <a:off x="2466752" y="543319"/>
            <a:ext cx="1021924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550EAEF-299D-7EDE-15F8-D4B882CD01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42" y="308701"/>
            <a:ext cx="1725318" cy="1761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96C0C42-9E34-4184-35CE-DE7DDF425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0944" y="3317358"/>
            <a:ext cx="10304325" cy="5805377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1B6D37B-0638-6729-F7F6-69902E639B9B}"/>
              </a:ext>
            </a:extLst>
          </p:cNvPr>
          <p:cNvSpPr/>
          <p:nvPr/>
        </p:nvSpPr>
        <p:spPr>
          <a:xfrm>
            <a:off x="4976036" y="4763386"/>
            <a:ext cx="2041451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الفُضولُ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1DA34F1-09BD-1E0C-698C-67A80B8357BF}"/>
              </a:ext>
            </a:extLst>
          </p:cNvPr>
          <p:cNvSpPr/>
          <p:nvPr/>
        </p:nvSpPr>
        <p:spPr>
          <a:xfrm>
            <a:off x="2934585" y="7557033"/>
            <a:ext cx="2232838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dirty="0">
                <a:solidFill>
                  <a:srgbClr val="FF0000"/>
                </a:solidFill>
              </a:rPr>
              <a:t>بِالْعِلْمِ</a:t>
            </a:r>
            <a:endParaRPr lang="es-ES" b="1" dirty="0">
              <a:solidFill>
                <a:srgbClr val="FF0000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BBBA490-88AF-FC14-495A-EEA3B610C8BA}"/>
              </a:ext>
            </a:extLst>
          </p:cNvPr>
          <p:cNvSpPr/>
          <p:nvPr/>
        </p:nvSpPr>
        <p:spPr>
          <a:xfrm>
            <a:off x="5365896" y="6160209"/>
            <a:ext cx="2041451" cy="850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FF0000"/>
                </a:solidFill>
              </a:rPr>
              <a:t>يُصَمِّمُ</a:t>
            </a:r>
            <a:endParaRPr lang="es-E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071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0" y="526310"/>
            <a:ext cx="12496801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انجزوا النشاط 4  ص 13 : المطلوب نقل الجمل على الدفاتر.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algn="r" rtl="1">
              <a:defRPr/>
            </a:pPr>
            <a:r>
              <a:rPr lang="ar-MA" sz="2400" b="1" i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ينمذج</a:t>
            </a:r>
            <a:r>
              <a:rPr lang="ar-MA" sz="24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الأستاذ طريقة نقل المقاطع و الكلمات ثم يتجول بين الصفوف لمراقبة إنجازات المتعلمين وتقديم الدعم اللازم</a:t>
            </a:r>
            <a:endParaRPr lang="fr-FR" sz="2400" b="1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يسمح بإتمام النشاط في المنزل إن تعذر إتمامه خلال الحصة.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0CF6F-2FC0-8BD3-A9CD-E3505D053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793" y="526310"/>
            <a:ext cx="1744331" cy="17371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1C2621D-CFAE-8437-EFE1-0638FD606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826" y="4486939"/>
            <a:ext cx="10717327" cy="19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8E87C71-2106-DA07-7580-2941252532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0120" y="2602275"/>
            <a:ext cx="2871979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القفز على الكلمات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E43EB13-8269-84A6-2640-04A7F0D34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7" y="807872"/>
            <a:ext cx="5929044" cy="65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الكلمات. ،بعد كل قفزة ينطق المتعلم الكلمة و يوظفها في جملة مفيدة.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413051" y="2755463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الجسدية.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الصفحة13 ، سأراقب عملكم بداية الحصة الموالية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80909" y="2350874"/>
            <a:ext cx="5735782" cy="719490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الكلمات على الصفحة 13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أتمم كتابة الجمل الواردة في النشاط رقم4 على دفتري بخط جميل ثم أقرؤها؛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في اليوم الموالي.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13F2B3-2358-E056-5E95-CA5A8CF69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09" y="2509284"/>
            <a:ext cx="4690728" cy="688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0" y="97966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لأنشودة </a:t>
            </a:r>
            <a:r>
              <a:rPr kumimoji="0" lang="ar-MA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يامعلمي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383524B-8A3D-3FAA-E911-32C620E8DF8A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2FD915-5A7F-7111-01AC-F4DC969AB8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C147F-8E55-5B32-A6E1-F7CE509B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8FE95B-1475-332E-4628-DE6B0DF0501E}"/>
              </a:ext>
            </a:extLst>
          </p:cNvPr>
          <p:cNvSpPr txBox="1"/>
          <p:nvPr/>
        </p:nvSpPr>
        <p:spPr>
          <a:xfrm>
            <a:off x="0" y="548776"/>
            <a:ext cx="1271654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رددوا مع الأنشودة.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ترديد كل لازمة حتى يتم الحفظ.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3BB36B-FFFC-8FEC-7D6F-E034722BF1E9}"/>
              </a:ext>
            </a:extLst>
          </p:cNvPr>
          <p:cNvSpPr/>
          <p:nvPr/>
        </p:nvSpPr>
        <p:spPr>
          <a:xfrm>
            <a:off x="4752016" y="2999540"/>
            <a:ext cx="4211967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6000" dirty="0"/>
              <a:t>أنشودة يا معلمي</a:t>
            </a:r>
            <a:endParaRPr lang="es-ES" sz="6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C26BB10-FD2A-FF47-71E5-329FD25432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751" y="4325741"/>
            <a:ext cx="5367711" cy="468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358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B1DA3-EB2B-B41C-F05C-0B6FB92A7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F46DEA-0E95-5C8E-614D-F23A0DC1C0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FB0551-D95C-3F43-4073-E03E3420AC09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582878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9566348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 من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highlight>
                            <a:srgbClr val="FFFFFF"/>
                          </a:highlight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indent="0" algn="r" rtl="1"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التحدث العفوي.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لوحة: المهن والحرف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كلمات بدقة وسرعة.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تعرف الكلمات المناسبة للصور؛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كتابة الجمل بالكلمات المناسبة؛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كتابة:إملاء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على الألواح / نقل جمل بسيطة.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37662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2313868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349700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315119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2937163" y="3883828"/>
            <a:ext cx="7841673" cy="466474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التذكير ب:</a:t>
            </a:r>
          </a:p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بشروط استعمال الألواح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 rtl="1"/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 اليوم شروط استعمال الألواح، خذوا ألواحكم لنطبق الشروط التي تعرفتم عليها سابقا.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551709" y="1828801"/>
            <a:ext cx="11700237" cy="8463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أحضر اللوحة والطبشور/القلم كل يوم إلى الفصل؛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أستخرج لوحتي بهدوء عند ظهور أيقونة اللوحة؛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أنتبه لإشارات أستاذي عند استعمال الألواح: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الأقلام/الطباشير؛ فكروا، واكتبوا الإجابة؛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ارفعوا الألواح كلكم دفعة واحدة، هكذا؛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الثالثة: </a:t>
            </a: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اخفضوا الألواح فإن إجابتكم صحيحة؛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بالنسبة للذين ما زالت ألواحهم مرفوعة، فإن إجابتهم خاطئة؛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انتبهوا جيداً لعملية التصحيح للحصول على إجابة صحيحة في المرة القادمة؛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</a:p>
          <a:p>
            <a:pPr marL="571500" marR="0" lvl="0" indent="-57150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أمسح لوحتي عند الانتهاء من توظيفها، وأضعها في مكانها.</a:t>
            </a:r>
            <a:endParaRPr kumimoji="0" lang="a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168DBEC-912E-F570-FCB1-E7A7935DB7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39" y="2452405"/>
            <a:ext cx="1676546" cy="11427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AEB0E65-2066-02C4-16C3-59EBD6325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531" y="4164389"/>
            <a:ext cx="1810170" cy="11427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5D2F882-203C-EE65-3DDE-354BE69131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206" y="5592812"/>
            <a:ext cx="2108821" cy="144529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3C18A1E-EFE3-7EE4-5AB8-E9A5F0D42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52" y="682654"/>
            <a:ext cx="1676545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1256</TotalTime>
  <Words>1126</Words>
  <Application>Microsoft Office PowerPoint</Application>
  <PresentationFormat>Personnalisé</PresentationFormat>
  <Paragraphs>230</Paragraphs>
  <Slides>57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57</vt:i4>
      </vt:variant>
    </vt:vector>
  </HeadingPairs>
  <TitlesOfParts>
    <vt:vector size="7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2207</cp:revision>
  <dcterms:created xsi:type="dcterms:W3CDTF">2014-10-09T07:32:24Z</dcterms:created>
  <dcterms:modified xsi:type="dcterms:W3CDTF">2025-09-17T19:00:37Z</dcterms:modified>
</cp:coreProperties>
</file>