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0"/>
  </p:notesMasterIdLst>
  <p:handoutMasterIdLst>
    <p:handoutMasterId r:id="rId61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554" r:id="rId12"/>
    <p:sldId id="2134808454" r:id="rId13"/>
    <p:sldId id="953" r:id="rId14"/>
    <p:sldId id="2134808449" r:id="rId15"/>
    <p:sldId id="2134808513" r:id="rId16"/>
    <p:sldId id="542" r:id="rId17"/>
    <p:sldId id="2134808535" r:id="rId18"/>
    <p:sldId id="2134808448" r:id="rId19"/>
    <p:sldId id="2134808474" r:id="rId20"/>
    <p:sldId id="597" r:id="rId21"/>
    <p:sldId id="2134808445" r:id="rId22"/>
    <p:sldId id="2134808485" r:id="rId23"/>
    <p:sldId id="2134808511" r:id="rId24"/>
    <p:sldId id="2134808486" r:id="rId25"/>
    <p:sldId id="2134808590" r:id="rId26"/>
    <p:sldId id="2134808582" r:id="rId27"/>
    <p:sldId id="2134808591" r:id="rId28"/>
    <p:sldId id="2134808592" r:id="rId29"/>
    <p:sldId id="2134808593" r:id="rId30"/>
    <p:sldId id="2134808594" r:id="rId31"/>
    <p:sldId id="2134808595" r:id="rId32"/>
    <p:sldId id="2134808530" r:id="rId33"/>
    <p:sldId id="2134808584" r:id="rId34"/>
    <p:sldId id="2134808585" r:id="rId35"/>
    <p:sldId id="2134808482" r:id="rId36"/>
    <p:sldId id="2134808543" r:id="rId37"/>
    <p:sldId id="2134808544" r:id="rId38"/>
    <p:sldId id="2134808597" r:id="rId39"/>
    <p:sldId id="2134808596" r:id="rId40"/>
    <p:sldId id="2134808494" r:id="rId41"/>
    <p:sldId id="2134808479" r:id="rId42"/>
    <p:sldId id="2134808520" r:id="rId43"/>
    <p:sldId id="2134808521" r:id="rId44"/>
    <p:sldId id="2134808523" r:id="rId45"/>
    <p:sldId id="2134808499" r:id="rId46"/>
    <p:sldId id="2134808547" r:id="rId47"/>
    <p:sldId id="2134808548" r:id="rId48"/>
    <p:sldId id="2134808525" r:id="rId49"/>
    <p:sldId id="2134808549" r:id="rId50"/>
    <p:sldId id="2134808564" r:id="rId51"/>
    <p:sldId id="2134808510" r:id="rId52"/>
    <p:sldId id="838" r:id="rId53"/>
    <p:sldId id="2134808581" r:id="rId54"/>
    <p:sldId id="2134808501" r:id="rId55"/>
    <p:sldId id="2134808503" r:id="rId56"/>
    <p:sldId id="2134808447" r:id="rId57"/>
    <p:sldId id="2134808553" r:id="rId58"/>
    <p:sldId id="2134808502" r:id="rId5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  <p14:sldId id="2134808554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5"/>
          </p14:sldIdLst>
        </p14:section>
        <p14:section name="تحدث وإغناء المعجم" id="{5F742C0B-3E93-40E7-BD04-47EA8F843380}">
          <p14:sldIdLst>
            <p14:sldId id="2134808448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590"/>
            <p14:sldId id="2134808582"/>
            <p14:sldId id="2134808591"/>
            <p14:sldId id="2134808592"/>
            <p14:sldId id="2134808593"/>
            <p14:sldId id="2134808594"/>
            <p14:sldId id="2134808595"/>
            <p14:sldId id="2134808530"/>
            <p14:sldId id="2134808584"/>
            <p14:sldId id="2134808585"/>
            <p14:sldId id="2134808482"/>
            <p14:sldId id="2134808543"/>
            <p14:sldId id="2134808544"/>
            <p14:sldId id="2134808597"/>
            <p14:sldId id="2134808596"/>
            <p14:sldId id="2134808494"/>
            <p14:sldId id="2134808479"/>
            <p14:sldId id="2134808520"/>
            <p14:sldId id="2134808521"/>
            <p14:sldId id="2134808523"/>
            <p14:sldId id="2134808499"/>
            <p14:sldId id="2134808547"/>
            <p14:sldId id="2134808548"/>
            <p14:sldId id="2134808525"/>
            <p14:sldId id="2134808549"/>
            <p14:sldId id="2134808564"/>
            <p14:sldId id="2134808510"/>
          </p14:sldIdLst>
        </p14:section>
        <p14:section name="ألعاب" id="{66953B43-0502-40BE-9D9D-49C14FC1791C}">
          <p14:sldIdLst>
            <p14:sldId id="838"/>
            <p14:sldId id="2134808581"/>
          </p14:sldIdLst>
        </p14:section>
        <p14:section name="اختتام الحصة" id="{CFAC160B-4D15-40C5-8575-18C3947DD0CB}">
          <p14:sldIdLst>
            <p14:sldId id="2134808501"/>
            <p14:sldId id="2134808503"/>
            <p14:sldId id="2134808447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1B1B1B"/>
    <a:srgbClr val="D00000"/>
    <a:srgbClr val="FF3300"/>
    <a:srgbClr val="FF0066"/>
    <a:srgbClr val="FFFFFF"/>
    <a:srgbClr val="19199B"/>
    <a:srgbClr val="006DB4"/>
    <a:srgbClr val="E74C3C"/>
    <a:srgbClr val="D4EA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99" autoAdjust="0"/>
    <p:restoredTop sz="86609" autoAdjust="0"/>
  </p:normalViewPr>
  <p:slideViewPr>
    <p:cSldViewPr snapToGrid="0" showGuides="1">
      <p:cViewPr varScale="1">
        <p:scale>
          <a:sx n="44" d="100"/>
          <a:sy n="44" d="100"/>
        </p:scale>
        <p:origin x="58" y="427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08:42:57.827" v="113" actId="20577"/>
      <pc:docMkLst>
        <pc:docMk/>
      </pc:docMkLst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3T10:48:06.268" v="0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del">
          <ac:chgData name="FERHANE EL MOSTAFA" userId="612e3f77-08f4-424c-9bd0-6ac275dcda07" providerId="ADAL" clId="{0E1024C3-58F3-4E60-9D56-58152775B348}" dt="2025-09-04T08:41:34.401" v="55" actId="478"/>
          <ac:picMkLst>
            <pc:docMk/>
            <pc:sldMk cId="1460021082" sldId="2134808531"/>
            <ac:picMk id="4" creationId="{2DDB05CB-CDDE-9C2D-917A-72197BEBEDC9}"/>
          </ac:picMkLst>
        </pc:pic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س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سَ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سِ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سُ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س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سَـ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سِـ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سُـ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سا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سو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سي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س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pPr rtl="1"/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pPr rtl="1"/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 err="1"/>
            <a:t>ساً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pPr rtl="1"/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pPr rtl="1"/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سࣱ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pPr rtl="1"/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سَـ</a:t>
          </a:r>
          <a:endParaRPr lang="fr-FR" dirty="0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سِـ</a:t>
          </a:r>
          <a:endParaRPr lang="fr-FR" dirty="0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سُـ</a:t>
          </a:r>
          <a:endParaRPr lang="fr-FR" dirty="0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 err="1"/>
            <a:t>سا</a:t>
          </a:r>
          <a:endParaRPr lang="fr-FR" dirty="0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سو</a:t>
          </a:r>
          <a:endParaRPr lang="fr-FR" dirty="0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سيـ</a:t>
          </a:r>
          <a:endParaRPr lang="fr-FR" dirty="0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س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pPr rtl="1"/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pPr rtl="1"/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 err="1"/>
            <a:t>ساً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pPr rtl="1"/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pPr rtl="1"/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سࣱ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pPr rtl="1"/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سَـ</a:t>
          </a:r>
          <a:endParaRPr lang="fr-FR" dirty="0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سِـ</a:t>
          </a:r>
          <a:endParaRPr lang="fr-FR" dirty="0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سُـ</a:t>
          </a:r>
          <a:endParaRPr lang="fr-FR" dirty="0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 err="1"/>
            <a:t>سا</a:t>
          </a:r>
          <a:endParaRPr lang="fr-FR" dirty="0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سو</a:t>
          </a:r>
          <a:endParaRPr lang="fr-FR" dirty="0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سيـ</a:t>
          </a:r>
          <a:endParaRPr lang="fr-FR" dirty="0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س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pPr rtl="1"/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pPr rtl="1"/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 err="1"/>
            <a:t>ساً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pPr rtl="1"/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pPr rtl="1"/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سࣱ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pPr rtl="1"/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سَـ</a:t>
          </a:r>
          <a:endParaRPr lang="fr-FR" dirty="0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سِـ</a:t>
          </a:r>
          <a:endParaRPr lang="fr-FR" dirty="0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pPr rtl="1"/>
          <a:r>
            <a:rPr lang="ar-MA" dirty="0"/>
            <a:t>سُـ</a:t>
          </a:r>
          <a:endParaRPr lang="fr-FR" dirty="0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 err="1"/>
            <a:t>سا</a:t>
          </a:r>
          <a:endParaRPr lang="fr-FR" dirty="0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سو</a:t>
          </a:r>
          <a:endParaRPr lang="fr-FR" dirty="0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سيـ</a:t>
          </a:r>
          <a:endParaRPr lang="fr-FR" dirty="0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سَ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سِ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سُ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سا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سي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سا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ساً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سࣱ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سا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ساً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سࣱ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سا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ساً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سࣱ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سٍ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6" Type="http://schemas.microsoft.com/office/2007/relationships/hdphoto" Target="../media/hdphoto3.wdp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4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سلوك اليوم حول الاستماع و أخذ الكلمة،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134493"/>
              </p:ext>
            </p:extLst>
          </p:nvPr>
        </p:nvGraphicFramePr>
        <p:xfrm>
          <a:off x="2402957" y="3976577"/>
          <a:ext cx="8910083" cy="3505200"/>
        </p:xfrm>
        <a:graphic>
          <a:graphicData uri="http://schemas.openxmlformats.org/drawingml/2006/table">
            <a:tbl>
              <a:tblPr rtl="1" firstRow="1" firstCol="1" bandRow="1"/>
              <a:tblGrid>
                <a:gridCol w="8910083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3258429"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الاستماع الجيد لتعليمات أستاذي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الاستماع الجيد لأجوبة زملائي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أستاذي برفع الأصبع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أستاذي قبل الكلام وقبل الذهاب للمرحاض 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آخذ الإذن من زميلي لأستعمل أدواته (قلم، طباشير...)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1024600"/>
            <a:ext cx="10699253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حول الفصول  الأربعة و قراءة حروف و مقاطع و كلمات تتضمن الحروف : س – ش – ص – ض – هـ  – و.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07E302E-840D-8759-15B7-95554EC0FD5A}"/>
              </a:ext>
            </a:extLst>
          </p:cNvPr>
          <p:cNvSpPr/>
          <p:nvPr/>
        </p:nvSpPr>
        <p:spPr>
          <a:xfrm>
            <a:off x="11994486" y="4063906"/>
            <a:ext cx="1379191" cy="1471614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B812D0-0948-1351-E202-4DDDA4CB9F51}"/>
              </a:ext>
            </a:extLst>
          </p:cNvPr>
          <p:cNvSpPr/>
          <p:nvPr/>
        </p:nvSpPr>
        <p:spPr>
          <a:xfrm>
            <a:off x="9888264" y="4021764"/>
            <a:ext cx="1379191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ش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79DFE51-D4A7-2F19-3F56-00A5EF11B9B3}"/>
              </a:ext>
            </a:extLst>
          </p:cNvPr>
          <p:cNvSpPr/>
          <p:nvPr/>
        </p:nvSpPr>
        <p:spPr>
          <a:xfrm>
            <a:off x="12002351" y="7314597"/>
            <a:ext cx="1379191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ض</a:t>
            </a:r>
            <a:endParaRPr kumimoji="0" lang="es-ES" sz="7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547F52D-5314-9D43-4CE5-6C027A08B38C}"/>
              </a:ext>
            </a:extLst>
          </p:cNvPr>
          <p:cNvSpPr/>
          <p:nvPr/>
        </p:nvSpPr>
        <p:spPr>
          <a:xfrm>
            <a:off x="7782041" y="4021763"/>
            <a:ext cx="1379191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8B16EB9-341A-A8F5-A10D-08CCBF465579}"/>
              </a:ext>
            </a:extLst>
          </p:cNvPr>
          <p:cNvSpPr/>
          <p:nvPr/>
        </p:nvSpPr>
        <p:spPr>
          <a:xfrm>
            <a:off x="9888263" y="7314598"/>
            <a:ext cx="1379192" cy="1471612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هـ</a:t>
            </a:r>
            <a:endParaRPr kumimoji="0" lang="es-ES" sz="6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B5CCA4-7E35-24AB-03B3-923413B97B5D}"/>
              </a:ext>
            </a:extLst>
          </p:cNvPr>
          <p:cNvSpPr/>
          <p:nvPr/>
        </p:nvSpPr>
        <p:spPr>
          <a:xfrm>
            <a:off x="7912135" y="7314597"/>
            <a:ext cx="1379192" cy="1471612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و</a:t>
            </a:r>
            <a:endParaRPr kumimoji="0" lang="es-ES" sz="6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 descr="Une image contenant texte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49EE433-1479-082A-40E9-430C58D9C7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339" b="87611" l="13797" r="88554">
                        <a14:foregroundMark x1="42718" y1="24657" x2="36484" y2="25020"/>
                        <a14:foregroundMark x1="36484" y1="25020" x2="27440" y2="28935"/>
                        <a14:foregroundMark x1="27440" y1="28935" x2="20797" y2="39588"/>
                        <a14:foregroundMark x1="15994" y1="21550" x2="41645" y2="22922"/>
                        <a14:foregroundMark x1="52938" y1="21550" x2="58661" y2="23204"/>
                        <a14:foregroundMark x1="58661" y1="23204" x2="86561" y2="22195"/>
                        <a14:foregroundMark x1="86561" y1="22195" x2="87481" y2="78814"/>
                        <a14:foregroundMark x1="87481" y1="78814" x2="86408" y2="85351"/>
                        <a14:foregroundMark x1="86408" y1="85351" x2="53143" y2="85714"/>
                        <a14:foregroundMark x1="88350" y1="20379" x2="88554" y2="52623"/>
                        <a14:foregroundMark x1="85743" y1="42131" x2="57997" y2="47175"/>
                        <a14:foregroundMark x1="57997" y1="47175" x2="71436" y2="63519"/>
                        <a14:foregroundMark x1="71436" y1="63519" x2="63107" y2="74011"/>
                        <a14:foregroundMark x1="63107" y1="74011" x2="58355" y2="75585"/>
                        <a14:foregroundMark x1="67450" y1="28087" x2="43383" y2="27240"/>
                        <a14:foregroundMark x1="43383" y1="27240" x2="37302" y2="28612"/>
                        <a14:foregroundMark x1="37302" y1="28612" x2="37302" y2="28612"/>
                        <a14:foregroundMark x1="19469" y1="79015" x2="25652" y2="84342"/>
                        <a14:foregroundMark x1="25652" y1="84342" x2="52119" y2="87781"/>
                        <a14:foregroundMark x1="68830" y1="87816" x2="72509" y2="87611"/>
                        <a14:foregroundMark x1="72509" y1="87611" x2="79969" y2="85513"/>
                        <a14:foregroundMark x1="79969" y1="85513" x2="82218" y2="76877"/>
                        <a14:foregroundMark x1="82218" y1="76877" x2="80531" y2="67756"/>
                        <a14:foregroundMark x1="80531" y1="67756" x2="29484" y2="64286"/>
                        <a14:foregroundMark x1="75319" y1="26715" x2="72100" y2="32365"/>
                        <a14:foregroundMark x1="72100" y1="32365" x2="68983" y2="35270"/>
                        <a14:foregroundMark x1="52785" y1="81921" x2="69290" y2="77441"/>
                        <a14:foregroundMark x1="69290" y1="77441" x2="68677" y2="69814"/>
                        <a14:foregroundMark x1="68677" y1="69814" x2="57026" y2="65093"/>
                        <a14:foregroundMark x1="57026" y1="65093" x2="25600" y2="62994"/>
                        <a14:foregroundMark x1="25600" y1="62994" x2="25600" y2="62994"/>
                        <a14:foregroundMark x1="60347" y1="58273" x2="21768" y2="58273"/>
                        <a14:foregroundMark x1="21768" y1="58273" x2="16965" y2="61945"/>
                        <a14:foregroundMark x1="16965" y1="61945" x2="16505" y2="70299"/>
                        <a14:foregroundMark x1="31068" y1="66505" x2="44916" y2="69330"/>
                        <a14:foregroundMark x1="13797" y1="63115" x2="14461" y2="65012"/>
                        <a14:foregroundMark x1="37915" y1="65577" x2="42718" y2="67716"/>
                        <a14:foregroundMark x1="81400" y1="63519" x2="78436" y2="58918"/>
                        <a14:foregroundMark x1="78436" y1="58918" x2="78845" y2="60694"/>
                        <a14:foregroundMark x1="54522" y1="33010" x2="52478" y2="30993"/>
                        <a14:foregroundMark x1="63413" y1="43947" x2="63413" y2="43140"/>
                        <a14:backgroundMark x1="62545" y1="88257" x2="62545" y2="88257"/>
                        <a14:backgroundMark x1="69085" y1="88136" x2="52274" y2="87974"/>
                        <a14:backgroundMark x1="51967" y1="87974" x2="51967" y2="87974"/>
                        <a14:backgroundMark x1="69750" y1="88136" x2="69750" y2="88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0" t="19134" r="9714" b="11670"/>
          <a:stretch>
            <a:fillRect/>
          </a:stretch>
        </p:blipFill>
        <p:spPr>
          <a:xfrm>
            <a:off x="241644" y="2332662"/>
            <a:ext cx="7073556" cy="7954337"/>
          </a:xfrm>
          <a:prstGeom prst="rect">
            <a:avLst/>
          </a:prstGeom>
        </p:spPr>
      </p:pic>
      <p:pic>
        <p:nvPicPr>
          <p:cNvPr id="13" name="Image 12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5CA91F-AF0F-5868-1C65-37246BD9D7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18" b="98284" l="7190" r="94935">
                        <a14:foregroundMark x1="22876" y1="8578" x2="30065" y2="9069"/>
                        <a14:foregroundMark x1="48693" y1="12500" x2="52614" y2="39951"/>
                        <a14:foregroundMark x1="52614" y1="39951" x2="84477" y2="50735"/>
                        <a14:foregroundMark x1="84477" y1="50735" x2="92157" y2="32598"/>
                        <a14:foregroundMark x1="92157" y1="32598" x2="88725" y2="18137"/>
                        <a14:foregroundMark x1="88725" y1="18137" x2="63562" y2="16912"/>
                        <a14:foregroundMark x1="52288" y1="43873" x2="66993" y2="58578"/>
                        <a14:foregroundMark x1="66993" y1="58578" x2="81536" y2="59314"/>
                        <a14:foregroundMark x1="36111" y1="54657" x2="36765" y2="79412"/>
                        <a14:foregroundMark x1="16176" y1="51716" x2="10948" y2="68873"/>
                        <a14:foregroundMark x1="10948" y1="68873" x2="14542" y2="83333"/>
                        <a14:foregroundMark x1="14542" y1="83333" x2="21242" y2="86029"/>
                        <a14:foregroundMark x1="14706" y1="98039" x2="7190" y2="80637"/>
                        <a14:foregroundMark x1="22059" y1="64216" x2="19118" y2="48284"/>
                        <a14:foregroundMark x1="19118" y1="48284" x2="32353" y2="46078"/>
                        <a14:foregroundMark x1="32353" y1="46078" x2="37908" y2="83333"/>
                        <a14:foregroundMark x1="37908" y1="83333" x2="37908" y2="93873"/>
                        <a14:foregroundMark x1="38725" y1="52206" x2="43627" y2="67647"/>
                        <a14:foregroundMark x1="43627" y1="67647" x2="54248" y2="66667"/>
                        <a14:foregroundMark x1="54248" y1="66667" x2="57680" y2="62990"/>
                        <a14:foregroundMark x1="37255" y1="60049" x2="35784" y2="49265"/>
                        <a14:foregroundMark x1="35784" y1="49265" x2="35131" y2="48529"/>
                        <a14:foregroundMark x1="30229" y1="73284" x2="22059" y2="68137"/>
                        <a14:foregroundMark x1="22059" y1="68137" x2="19771" y2="68627"/>
                        <a14:foregroundMark x1="27941" y1="68627" x2="23039" y2="52941"/>
                        <a14:foregroundMark x1="23039" y1="52941" x2="22876" y2="52941"/>
                        <a14:foregroundMark x1="59314" y1="30392" x2="71405" y2="14461"/>
                        <a14:foregroundMark x1="71405" y1="14461" x2="84314" y2="13480"/>
                        <a14:foregroundMark x1="84314" y1="13480" x2="93301" y2="58578"/>
                        <a14:foregroundMark x1="93301" y1="58578" x2="78105" y2="68382"/>
                        <a14:foregroundMark x1="78105" y1="68382" x2="50327" y2="66912"/>
                        <a14:foregroundMark x1="50327" y1="66912" x2="45752" y2="56373"/>
                        <a14:foregroundMark x1="45752" y1="56373" x2="46895" y2="21324"/>
                        <a14:foregroundMark x1="46895" y1="21324" x2="70752" y2="14706"/>
                        <a14:foregroundMark x1="70752" y1="14706" x2="76144" y2="14951"/>
                        <a14:foregroundMark x1="13889" y1="83088" x2="16503" y2="71814"/>
                        <a14:foregroundMark x1="16503" y1="71814" x2="17157" y2="70833"/>
                        <a14:foregroundMark x1="43954" y1="45588" x2="43791" y2="16422"/>
                        <a14:foregroundMark x1="43791" y1="16422" x2="51961" y2="7353"/>
                        <a14:foregroundMark x1="51961" y1="7353" x2="59314" y2="7353"/>
                        <a14:foregroundMark x1="60621" y1="5637" x2="94444" y2="9559"/>
                        <a14:foregroundMark x1="94444" y1="9559" x2="95098" y2="42892"/>
                        <a14:foregroundMark x1="95098" y1="42892" x2="94935" y2="43382"/>
                        <a14:foregroundMark x1="66013" y1="46814" x2="77778" y2="23284"/>
                        <a14:foregroundMark x1="95261" y1="71569" x2="57516" y2="70833"/>
                        <a14:foregroundMark x1="40850" y1="98529" x2="34314" y2="96814"/>
                        <a14:foregroundMark x1="27778" y1="6618" x2="23039" y2="6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44" y="660218"/>
            <a:ext cx="1658540" cy="138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D74D47B-80E5-C901-B4B0-D65D37F5FB00}"/>
              </a:ext>
            </a:extLst>
          </p:cNvPr>
          <p:cNvSpPr txBox="1"/>
          <p:nvPr/>
        </p:nvSpPr>
        <p:spPr>
          <a:xfrm>
            <a:off x="339519" y="4099395"/>
            <a:ext cx="685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العفوي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ED9317E-9211-19C6-9F26-0FBEA6DDE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47" y="2421400"/>
            <a:ext cx="11227981" cy="69139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793353"/>
            <a:ext cx="1096705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هل تتذكرون نشاط التحدث العفوي؟ من يحكي لنا حكاية مسلية عاشها؟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ينتدب الأستاذ بعض المتعلمين لسرد حكاياتهم وتذيل بالأسئلة التالية: هل أعجبتكم الحكاية؟ كيف كان صوت صديقكم؟ من يحكي لنا حكاية أخرى.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13C8C4-79E3-0B15-FBD5-D0AA33112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23" y="2534039"/>
            <a:ext cx="11638017" cy="724791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C76B46-69A7-1A84-EB01-EE5B30D9C210}"/>
              </a:ext>
            </a:extLst>
          </p:cNvPr>
          <p:cNvSpPr txBox="1"/>
          <p:nvPr/>
        </p:nvSpPr>
        <p:spPr>
          <a:xfrm>
            <a:off x="1379620" y="58786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الصور جيدا، 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المتعلمين على التعبير بكلمات ثم بجمل بسيطة.</a:t>
            </a:r>
          </a:p>
        </p:txBody>
      </p:sp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B4A2306-809E-6B54-E13E-D1457581D0C1}"/>
              </a:ext>
            </a:extLst>
          </p:cNvPr>
          <p:cNvSpPr txBox="1">
            <a:spLocks/>
          </p:cNvSpPr>
          <p:nvPr/>
        </p:nvSpPr>
        <p:spPr>
          <a:xfrm>
            <a:off x="695730" y="1925353"/>
            <a:ext cx="6015789" cy="60579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96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س -  ش - ص</a:t>
            </a:r>
          </a:p>
          <a:p>
            <a:pPr marL="0" indent="0" algn="ctr" rtl="1">
              <a:buNone/>
            </a:pPr>
            <a:r>
              <a:rPr lang="ar-MA" sz="96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ض - هـ - و</a:t>
            </a:r>
          </a:p>
          <a:p>
            <a:pPr marL="0" indent="0" algn="ctr" rtl="1">
              <a:buNone/>
            </a:pPr>
            <a:r>
              <a:rPr lang="ar-MA" sz="88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8800" dirty="0">
              <a:ln w="0"/>
              <a:solidFill>
                <a:srgbClr val="0B4D7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13CB1C-8A0C-1ADC-9B84-C075F69B7062}"/>
              </a:ext>
            </a:extLst>
          </p:cNvPr>
          <p:cNvSpPr/>
          <p:nvPr/>
        </p:nvSpPr>
        <p:spPr>
          <a:xfrm>
            <a:off x="9457765" y="4835354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س</a:t>
            </a:r>
            <a:endParaRPr lang="es-ES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48646D-E018-2000-6F7D-543EA01FB32F}"/>
              </a:ext>
            </a:extLst>
          </p:cNvPr>
          <p:cNvSpPr/>
          <p:nvPr/>
        </p:nvSpPr>
        <p:spPr>
          <a:xfrm>
            <a:off x="9540585" y="6918512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ص</a:t>
            </a:r>
            <a:endParaRPr lang="es-ES" sz="6000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44B7A3-496F-D8AB-39E2-3FE250E9E19A}"/>
              </a:ext>
            </a:extLst>
          </p:cNvPr>
          <p:cNvSpPr/>
          <p:nvPr/>
        </p:nvSpPr>
        <p:spPr>
          <a:xfrm>
            <a:off x="2940423" y="6918512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b="1" dirty="0"/>
              <a:t>و</a:t>
            </a:r>
            <a:endParaRPr lang="es-ES" sz="8000" b="1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9AD8542-36B7-EF14-4EB5-6FCCB241E8F3}"/>
              </a:ext>
            </a:extLst>
          </p:cNvPr>
          <p:cNvSpPr/>
          <p:nvPr/>
        </p:nvSpPr>
        <p:spPr>
          <a:xfrm>
            <a:off x="2940423" y="4835354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هـ</a:t>
            </a:r>
            <a:endParaRPr lang="es-ES" sz="4800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6A17DC-AE99-A628-C672-9A188C1ED2D4}"/>
              </a:ext>
            </a:extLst>
          </p:cNvPr>
          <p:cNvSpPr/>
          <p:nvPr/>
        </p:nvSpPr>
        <p:spPr>
          <a:xfrm>
            <a:off x="6328611" y="4835354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ش</a:t>
            </a:r>
            <a:endParaRPr lang="es-ES" sz="6000" b="1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4413FFB-BB66-BB25-02AA-AE3B5FED14CD}"/>
              </a:ext>
            </a:extLst>
          </p:cNvPr>
          <p:cNvSpPr/>
          <p:nvPr/>
        </p:nvSpPr>
        <p:spPr>
          <a:xfrm>
            <a:off x="6328611" y="6918512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ض</a:t>
            </a:r>
            <a:endParaRPr lang="es-ES" sz="60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0724C0F-8CE5-07D8-0D60-7369FAE78B81}"/>
              </a:ext>
            </a:extLst>
          </p:cNvPr>
          <p:cNvSpPr txBox="1"/>
          <p:nvPr/>
        </p:nvSpPr>
        <p:spPr>
          <a:xfrm>
            <a:off x="160421" y="58786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سنراجع  الحروف التالية؛ سأقرأ الحروف سين – س/ شين  –ش ...</a:t>
            </a:r>
          </a:p>
          <a:p>
            <a:pPr lvl="0"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الحروف؟  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5753100" y="41148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E9E9716-CEBA-E0F6-AE3A-F0EC930EE851}"/>
              </a:ext>
            </a:extLst>
          </p:cNvPr>
          <p:cNvSpPr txBox="1"/>
          <p:nvPr/>
        </p:nvSpPr>
        <p:spPr>
          <a:xfrm>
            <a:off x="1268784" y="560156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الحرف؟ ايتوا بكلمات تبتدئ بحرف السين </a:t>
            </a:r>
          </a:p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ايتوا بكلمات تنتهي بحرف السين – كلمات وسطها حرف السين </a:t>
            </a:r>
          </a:p>
        </p:txBody>
      </p:sp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2D033D3-2262-AE34-36D5-89AF974AD7F9}"/>
              </a:ext>
            </a:extLst>
          </p:cNvPr>
          <p:cNvSpPr txBox="1"/>
          <p:nvPr/>
        </p:nvSpPr>
        <p:spPr>
          <a:xfrm>
            <a:off x="1092938" y="717662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  تابعوا معي -  من يقوم ليقرأ؟ 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17402181-7639-18A1-980A-7065080ACF96}"/>
              </a:ext>
            </a:extLst>
          </p:cNvPr>
          <p:cNvSpPr/>
          <p:nvPr/>
        </p:nvSpPr>
        <p:spPr>
          <a:xfrm>
            <a:off x="1441855" y="2346361"/>
            <a:ext cx="3293736" cy="14285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سَ</a:t>
            </a:r>
            <a:r>
              <a:rPr lang="ar-MA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مَكࣱ</a:t>
            </a:r>
            <a:endParaRPr kumimoji="0" lang="fr-FR" sz="105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24" name="Flèche : gauche 23">
            <a:extLst>
              <a:ext uri="{FF2B5EF4-FFF2-40B4-BE49-F238E27FC236}">
                <a16:creationId xmlns:a16="http://schemas.microsoft.com/office/drawing/2014/main" id="{AE569001-ABE5-E97D-3E5F-2610BECEDC04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42928AC9-B9CC-4935-F428-23DFF3D08F4D}"/>
              </a:ext>
            </a:extLst>
          </p:cNvPr>
          <p:cNvSpPr/>
          <p:nvPr/>
        </p:nvSpPr>
        <p:spPr>
          <a:xfrm>
            <a:off x="8592483" y="2542199"/>
            <a:ext cx="1876653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7DE56572-1259-68B6-B727-E9975C5C070E}"/>
              </a:ext>
            </a:extLst>
          </p:cNvPr>
          <p:cNvSpPr/>
          <p:nvPr/>
        </p:nvSpPr>
        <p:spPr>
          <a:xfrm>
            <a:off x="8592483" y="4413888"/>
            <a:ext cx="1676545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ـسَـ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9059422D-0C52-9317-85FC-44DF67371E28}"/>
              </a:ext>
            </a:extLst>
          </p:cNvPr>
          <p:cNvSpPr/>
          <p:nvPr/>
        </p:nvSpPr>
        <p:spPr>
          <a:xfrm>
            <a:off x="8592483" y="6171830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ـسࣱ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28" name="Organigramme : Alternative 27">
            <a:extLst>
              <a:ext uri="{FF2B5EF4-FFF2-40B4-BE49-F238E27FC236}">
                <a16:creationId xmlns:a16="http://schemas.microsoft.com/office/drawing/2014/main" id="{EBC4A57D-0779-2275-8396-DB5E2369531D}"/>
              </a:ext>
            </a:extLst>
          </p:cNvPr>
          <p:cNvSpPr/>
          <p:nvPr/>
        </p:nvSpPr>
        <p:spPr>
          <a:xfrm>
            <a:off x="8619916" y="7929144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2EB609F4-59B8-1ACB-D84D-28970556C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4BAF90A2-726C-E258-20FA-55478C006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334" y="6335542"/>
            <a:ext cx="2231329" cy="634039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6539C3-5626-4F8A-C69C-CE673A5BE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335" y="8174426"/>
            <a:ext cx="2231329" cy="634039"/>
          </a:xfrm>
          <a:prstGeom prst="rect">
            <a:avLst/>
          </a:prstGeom>
        </p:spPr>
      </p:pic>
      <p:sp>
        <p:nvSpPr>
          <p:cNvPr id="32" name="Organigramme : Alternative 31">
            <a:extLst>
              <a:ext uri="{FF2B5EF4-FFF2-40B4-BE49-F238E27FC236}">
                <a16:creationId xmlns:a16="http://schemas.microsoft.com/office/drawing/2014/main" id="{C83C8B2A-11AD-A5C9-2623-988B01F434B1}"/>
              </a:ext>
            </a:extLst>
          </p:cNvPr>
          <p:cNvSpPr/>
          <p:nvPr/>
        </p:nvSpPr>
        <p:spPr>
          <a:xfrm>
            <a:off x="1441855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مَ</a:t>
            </a:r>
            <a:r>
              <a:rPr lang="ar-MA" sz="8000" dirty="0">
                <a:ln w="0"/>
                <a:solidFill>
                  <a:srgbClr val="D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ار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33" name="Organigramme : Alternative 32">
            <a:extLst>
              <a:ext uri="{FF2B5EF4-FFF2-40B4-BE49-F238E27FC236}">
                <a16:creationId xmlns:a16="http://schemas.microsoft.com/office/drawing/2014/main" id="{4B9F3D4F-DCAF-63CE-FC3F-489010DE8383}"/>
              </a:ext>
            </a:extLst>
          </p:cNvPr>
          <p:cNvSpPr/>
          <p:nvPr/>
        </p:nvSpPr>
        <p:spPr>
          <a:xfrm>
            <a:off x="1441855" y="593829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شَمْ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rganigramme : Alternative 33">
            <a:extLst>
              <a:ext uri="{FF2B5EF4-FFF2-40B4-BE49-F238E27FC236}">
                <a16:creationId xmlns:a16="http://schemas.microsoft.com/office/drawing/2014/main" id="{663EB31F-F087-6162-8CB8-46EE7F52A678}"/>
              </a:ext>
            </a:extLst>
          </p:cNvPr>
          <p:cNvSpPr/>
          <p:nvPr/>
        </p:nvSpPr>
        <p:spPr>
          <a:xfrm>
            <a:off x="1441855" y="777718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دُرْ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جࣱ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2" grpId="0" animBg="1"/>
      <p:bldP spid="33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07B211B-B0EF-9D93-70A9-EE9C93C0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E4646BA-4CBC-8513-D206-DE5B409EB15C}"/>
              </a:ext>
            </a:extLst>
          </p:cNvPr>
          <p:cNvSpPr/>
          <p:nvPr/>
        </p:nvSpPr>
        <p:spPr>
          <a:xfrm>
            <a:off x="10237418" y="598568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A641E9A-0D74-9368-958E-852DA0B2A246}"/>
              </a:ext>
            </a:extLst>
          </p:cNvPr>
          <p:cNvSpPr/>
          <p:nvPr/>
        </p:nvSpPr>
        <p:spPr>
          <a:xfrm>
            <a:off x="7436974" y="598568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ـسـ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1B40F938-9EB5-4898-C109-72632D66D107}"/>
              </a:ext>
            </a:extLst>
          </p:cNvPr>
          <p:cNvSpPr/>
          <p:nvPr/>
        </p:nvSpPr>
        <p:spPr>
          <a:xfrm>
            <a:off x="4648201" y="598568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63859BF-0411-FE9D-DAF4-246F6B439B40}"/>
              </a:ext>
            </a:extLst>
          </p:cNvPr>
          <p:cNvSpPr/>
          <p:nvPr/>
        </p:nvSpPr>
        <p:spPr>
          <a:xfrm>
            <a:off x="1847757" y="598568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744139C-3DB1-B604-8F06-6C1AE0DF95B9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BB64D8-533A-4F2D-9AA0-CDEFEC2E83D1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السين – السين في الوسط – تنتهي بالسين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77B5F-85B5-C786-A09F-15BE57F1C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604E1C5-736A-69AC-C591-F8C46FB5F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33879E1-C7EC-FAAA-6F04-83E902E7E78C}"/>
              </a:ext>
            </a:extLst>
          </p:cNvPr>
          <p:cNvSpPr/>
          <p:nvPr/>
        </p:nvSpPr>
        <p:spPr>
          <a:xfrm>
            <a:off x="10237418" y="598568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1825B55-2A2A-3F07-88EC-EC88101759E9}"/>
              </a:ext>
            </a:extLst>
          </p:cNvPr>
          <p:cNvSpPr/>
          <p:nvPr/>
        </p:nvSpPr>
        <p:spPr>
          <a:xfrm>
            <a:off x="7436974" y="598568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ـشـ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7940383D-70D4-A98C-BA66-22B2B12319ED}"/>
              </a:ext>
            </a:extLst>
          </p:cNvPr>
          <p:cNvSpPr/>
          <p:nvPr/>
        </p:nvSpPr>
        <p:spPr>
          <a:xfrm>
            <a:off x="4648201" y="598568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8D6EDB1-49B1-D2F6-2653-E5016507934F}"/>
              </a:ext>
            </a:extLst>
          </p:cNvPr>
          <p:cNvSpPr/>
          <p:nvPr/>
        </p:nvSpPr>
        <p:spPr>
          <a:xfrm>
            <a:off x="1847757" y="598568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104E4C5-8DEB-0FBD-BBAD-758A4F92E20B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44CADF-4A7F-1581-D61B-DFA090F87163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الشين – الشين في الوسط – تنتهي بالشين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863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45A48-9663-A776-BF43-CBA2CABCF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0E51FCD-D3EA-9696-935E-A8D1B612AC0C}"/>
              </a:ext>
            </a:extLst>
          </p:cNvPr>
          <p:cNvSpPr/>
          <p:nvPr/>
        </p:nvSpPr>
        <p:spPr>
          <a:xfrm>
            <a:off x="10439400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57C4741-1FD0-B396-9446-40624FC18299}"/>
              </a:ext>
            </a:extLst>
          </p:cNvPr>
          <p:cNvSpPr/>
          <p:nvPr/>
        </p:nvSpPr>
        <p:spPr>
          <a:xfrm>
            <a:off x="5854092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426900A-539D-DB75-15DB-10BEF5BC35A3}"/>
              </a:ext>
            </a:extLst>
          </p:cNvPr>
          <p:cNvSpPr/>
          <p:nvPr/>
        </p:nvSpPr>
        <p:spPr>
          <a:xfrm>
            <a:off x="1268784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؟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D27C429-70A0-5DB7-4012-D223D12A30DC}"/>
              </a:ext>
            </a:extLst>
          </p:cNvPr>
          <p:cNvSpPr txBox="1"/>
          <p:nvPr/>
        </p:nvSpPr>
        <p:spPr>
          <a:xfrm>
            <a:off x="1981198" y="1037208"/>
            <a:ext cx="1066800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هذان الحرفان متشابهان – لاحظوا جيدا ما يميز كل حرف عن الآخر. من يقرأ  الحرفين؟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BFCEB08-0E4A-E2E8-F16C-EC3E1116D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3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2FB9C-349E-091C-C18D-E9ABCA38C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9EDE24E-D5D9-ECC1-012C-E52AB9B35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1E48DCF-0C82-D67D-0451-C3671868EF9F}"/>
              </a:ext>
            </a:extLst>
          </p:cNvPr>
          <p:cNvSpPr/>
          <p:nvPr/>
        </p:nvSpPr>
        <p:spPr>
          <a:xfrm>
            <a:off x="10237417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5521804-A04C-116D-4ECF-F444F7F1A02F}"/>
              </a:ext>
            </a:extLst>
          </p:cNvPr>
          <p:cNvSpPr/>
          <p:nvPr/>
        </p:nvSpPr>
        <p:spPr>
          <a:xfrm>
            <a:off x="7436973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9139A2B0-AE2A-DA43-E69B-3E693A0AD2C2}"/>
              </a:ext>
            </a:extLst>
          </p:cNvPr>
          <p:cNvSpPr/>
          <p:nvPr/>
        </p:nvSpPr>
        <p:spPr>
          <a:xfrm>
            <a:off x="4447590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0B296DD-B916-B85B-8CD6-340A2B09BA1A}"/>
              </a:ext>
            </a:extLst>
          </p:cNvPr>
          <p:cNvSpPr/>
          <p:nvPr/>
        </p:nvSpPr>
        <p:spPr>
          <a:xfrm>
            <a:off x="1647146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2A665381-3DD2-F29C-73AA-31C3AA4D6495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FC36C3E-DB87-5BF5-EBBF-F78DE715242F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الصاد – الصاد في الوسط – تنتهي بالصاد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74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20E59-2E25-E2AB-9854-6C4454A7A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9963D725-9606-A5F7-74D6-B5ACE0165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9184B07-5425-ADA1-784E-78C3B3442030}"/>
              </a:ext>
            </a:extLst>
          </p:cNvPr>
          <p:cNvSpPr/>
          <p:nvPr/>
        </p:nvSpPr>
        <p:spPr>
          <a:xfrm>
            <a:off x="10237417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78B0FE1-1E3D-70B5-3E07-87E7D017CDD9}"/>
              </a:ext>
            </a:extLst>
          </p:cNvPr>
          <p:cNvSpPr/>
          <p:nvPr/>
        </p:nvSpPr>
        <p:spPr>
          <a:xfrm>
            <a:off x="7436973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A725DFF-9116-7EFD-066F-7E10B96D08B8}"/>
              </a:ext>
            </a:extLst>
          </p:cNvPr>
          <p:cNvSpPr/>
          <p:nvPr/>
        </p:nvSpPr>
        <p:spPr>
          <a:xfrm>
            <a:off x="4447590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1BA49FEC-74F6-6A86-0054-C7842BD200AF}"/>
              </a:ext>
            </a:extLst>
          </p:cNvPr>
          <p:cNvSpPr/>
          <p:nvPr/>
        </p:nvSpPr>
        <p:spPr>
          <a:xfrm>
            <a:off x="1647146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011FB7E6-EF05-1773-CB86-5FEDFC9CDF33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816CEC-7D78-059A-BCF9-36C542C0236C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الصاد – الصاد في الوسط – تنتهي بالصاد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10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359F2-543D-7410-04DC-B0D84DBB8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F36C2EF-781A-AD54-5BFE-771EFFAE023E}"/>
              </a:ext>
            </a:extLst>
          </p:cNvPr>
          <p:cNvSpPr/>
          <p:nvPr/>
        </p:nvSpPr>
        <p:spPr>
          <a:xfrm>
            <a:off x="10439400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C6869E0-4DAE-A9DA-063F-448F583A9857}"/>
              </a:ext>
            </a:extLst>
          </p:cNvPr>
          <p:cNvSpPr/>
          <p:nvPr/>
        </p:nvSpPr>
        <p:spPr>
          <a:xfrm>
            <a:off x="5854092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9982F8B-0791-87D8-540B-7C36F3A9BD54}"/>
              </a:ext>
            </a:extLst>
          </p:cNvPr>
          <p:cNvSpPr/>
          <p:nvPr/>
        </p:nvSpPr>
        <p:spPr>
          <a:xfrm>
            <a:off x="1268784" y="452134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؟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C68796F-1AE4-E5BB-319F-FF2441D72A6D}"/>
              </a:ext>
            </a:extLst>
          </p:cNvPr>
          <p:cNvSpPr txBox="1"/>
          <p:nvPr/>
        </p:nvSpPr>
        <p:spPr>
          <a:xfrm>
            <a:off x="1981198" y="1037208"/>
            <a:ext cx="1066800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هذان الحرفان متشابهان – لاحظوا جيدا ما يميز كل حرف عن الآخر. من يقرأ  الحرفين؟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A826138-7760-4574-22D8-6BB3BE606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0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86247-F4D6-0FDB-40F7-97879D9CF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D6A440FD-070D-F618-5453-CD518567E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EE21B08-8879-BE0A-B145-0EF4740517EF}"/>
              </a:ext>
            </a:extLst>
          </p:cNvPr>
          <p:cNvSpPr/>
          <p:nvPr/>
        </p:nvSpPr>
        <p:spPr>
          <a:xfrm>
            <a:off x="10237417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A171570-01A8-05FF-9050-A083D1557753}"/>
              </a:ext>
            </a:extLst>
          </p:cNvPr>
          <p:cNvSpPr/>
          <p:nvPr/>
        </p:nvSpPr>
        <p:spPr>
          <a:xfrm>
            <a:off x="7436973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90FDB1E-8690-2CD8-16E9-F81CA55E47BD}"/>
              </a:ext>
            </a:extLst>
          </p:cNvPr>
          <p:cNvSpPr/>
          <p:nvPr/>
        </p:nvSpPr>
        <p:spPr>
          <a:xfrm>
            <a:off x="4447590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3418834-32FC-DD0B-C659-EBCC71E1CAD8}"/>
              </a:ext>
            </a:extLst>
          </p:cNvPr>
          <p:cNvSpPr/>
          <p:nvPr/>
        </p:nvSpPr>
        <p:spPr>
          <a:xfrm>
            <a:off x="1647146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D8822BA-AC83-D370-9548-AAF152541E42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74AFA72-D7A8-F0B7-156C-A6F0C94D24BF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الهاء – الهاء في الوسط – تنتهي بالهاء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796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E7503-BD72-6E17-865E-03A45E361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2649A96-9D8E-B5E6-CCCD-95395450F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3695D09-E915-C973-0C25-29E08F288E9F}"/>
              </a:ext>
            </a:extLst>
          </p:cNvPr>
          <p:cNvSpPr/>
          <p:nvPr/>
        </p:nvSpPr>
        <p:spPr>
          <a:xfrm>
            <a:off x="7124939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ـو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1929107-97EC-80E2-8AC4-CC1C32A35CF0}"/>
              </a:ext>
            </a:extLst>
          </p:cNvPr>
          <p:cNvSpPr/>
          <p:nvPr/>
        </p:nvSpPr>
        <p:spPr>
          <a:xfrm>
            <a:off x="4324495" y="5985680"/>
            <a:ext cx="241041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1FFBCE7-E753-9741-5E10-A88628757EB4}"/>
              </a:ext>
            </a:extLst>
          </p:cNvPr>
          <p:cNvSpPr/>
          <p:nvPr/>
        </p:nvSpPr>
        <p:spPr>
          <a:xfrm>
            <a:off x="5753100" y="302455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B2E95A-7D2F-A180-28B6-F4CA1307F910}"/>
              </a:ext>
            </a:extLst>
          </p:cNvPr>
          <p:cNvSpPr txBox="1"/>
          <p:nvPr/>
        </p:nvSpPr>
        <p:spPr>
          <a:xfrm>
            <a:off x="2259429" y="1006430"/>
            <a:ext cx="1068871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الواو – الواو في الوسط – تنتهي بالواو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6725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3665A-EDAA-B003-3A54-BEB3262F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917D9C-AE8B-B94D-96E9-4E0C5BA58344}"/>
              </a:ext>
            </a:extLst>
          </p:cNvPr>
          <p:cNvSpPr txBox="1"/>
          <p:nvPr/>
        </p:nvSpPr>
        <p:spPr>
          <a:xfrm>
            <a:off x="160421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سلسلة الحروف؟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B080B65-F20F-4378-9423-ECFC208D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1AB72EB6-6792-128C-25CC-785E469BC3C6}"/>
              </a:ext>
            </a:extLst>
          </p:cNvPr>
          <p:cNvSpPr txBox="1"/>
          <p:nvPr/>
        </p:nvSpPr>
        <p:spPr>
          <a:xfrm>
            <a:off x="360484" y="2785580"/>
            <a:ext cx="12995031" cy="58439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MA" sz="11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 – و – ـشـ – ض – ـهـ – س</a:t>
            </a:r>
          </a:p>
          <a:p>
            <a:pPr algn="ctr" rtl="1">
              <a:lnSpc>
                <a:spcPct val="200000"/>
              </a:lnSpc>
            </a:pPr>
            <a:r>
              <a:rPr lang="ar-MA" sz="11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ـس – ـه – ضـ – ـو – ص – ش</a:t>
            </a:r>
            <a:endParaRPr lang="fr-FR" sz="115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4585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2444261" y="708860"/>
            <a:ext cx="93218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الألواح. سأملي عليكم الحروف حرفا </a:t>
            </a:r>
            <a:r>
              <a:rPr lang="ar-MA" sz="36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ش – ض – ص – س – هـ – و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FA607E-7A34-1FB7-2BA0-0D773C244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730" y="4087060"/>
            <a:ext cx="3515969" cy="238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460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6" y="5421560"/>
            <a:ext cx="10830762" cy="2875859"/>
            <a:chOff x="2191895" y="5345965"/>
            <a:chExt cx="9578173" cy="2094006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5" y="5345965"/>
              <a:ext cx="9578173" cy="1271297"/>
              <a:chOff x="3334341" y="5241208"/>
              <a:chExt cx="9578173" cy="1271297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1" y="5241208"/>
                <a:ext cx="8889896" cy="4706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6041891"/>
                <a:ext cx="8889896" cy="4706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س- ش – ص – ض – ه  - و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398183" y="5243322"/>
                <a:ext cx="514331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398183" y="6041891"/>
                <a:ext cx="514331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5" y="6969357"/>
              <a:ext cx="8889896" cy="47061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55737" y="6973584"/>
              <a:ext cx="514331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42837" y="910624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السين، أنا</a:t>
            </a:r>
            <a:r>
              <a:rPr kumimoji="0" lang="ar-MA" sz="36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سأبدأ، تابعوا معي.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425458" y="3512352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  <p:sp>
        <p:nvSpPr>
          <p:cNvPr id="6" name="Sous-titre 2">
            <a:extLst>
              <a:ext uri="{FF2B5EF4-FFF2-40B4-BE49-F238E27FC236}">
                <a16:creationId xmlns:a16="http://schemas.microsoft.com/office/drawing/2014/main" id="{35E8193F-66BD-1183-F860-960D3F7248FB}"/>
              </a:ext>
            </a:extLst>
          </p:cNvPr>
          <p:cNvSpPr txBox="1">
            <a:spLocks/>
          </p:cNvSpPr>
          <p:nvPr/>
        </p:nvSpPr>
        <p:spPr>
          <a:xfrm>
            <a:off x="842211" y="3512352"/>
            <a:ext cx="6015789" cy="60579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-  ش – هـ</a:t>
            </a:r>
          </a:p>
          <a:p>
            <a:pPr marL="0" indent="0" algn="ctr" rtl="1">
              <a:buNone/>
            </a:pPr>
            <a:r>
              <a:rPr lang="ar-MA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ص – ض - و</a:t>
            </a:r>
          </a:p>
          <a:p>
            <a:pPr marL="0" indent="0" algn="ctr" rtl="1">
              <a:buNone/>
            </a:pPr>
            <a:r>
              <a:rPr lang="ar-MA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17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1064525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أملأ خريطة حرف السين مع الحركات القصيرة، </a:t>
            </a:r>
            <a:endParaRPr lang="fr-FR" sz="6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4411186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164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70B17-1AC8-6BD0-9111-147562C28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9EA348-74CC-78C1-DCDA-FF6C0075F871}"/>
              </a:ext>
            </a:extLst>
          </p:cNvPr>
          <p:cNvSpPr txBox="1"/>
          <p:nvPr/>
        </p:nvSpPr>
        <p:spPr>
          <a:xfrm>
            <a:off x="0" y="1064526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ينشئ الأستاذ خريطة حرف السين مع الحركات الطويلة. </a:t>
            </a:r>
            <a:endParaRPr lang="fr-FR" sz="6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FA62D2-EF0F-25D0-E62C-C55EA0BE64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5694473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EAAE85-CA07-AF25-9F4C-4EDA37718C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313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92D1E-EF48-3492-18A3-C81D9BFF9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8831F6-C546-6D81-4CC4-F6FD266E98F8}"/>
              </a:ext>
            </a:extLst>
          </p:cNvPr>
          <p:cNvSpPr txBox="1"/>
          <p:nvPr/>
        </p:nvSpPr>
        <p:spPr>
          <a:xfrm>
            <a:off x="129515" y="80291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 ملء خريطة حرف السين مع التنوين، </a:t>
            </a:r>
            <a:endParaRPr lang="fr-FR" sz="6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E5B99A-2B74-0313-B0DC-7E71C52E5F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351503"/>
              </p:ext>
            </p:extLst>
          </p:nvPr>
        </p:nvGraphicFramePr>
        <p:xfrm>
          <a:off x="571500" y="258787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D1B6A5-727C-8437-72C1-F028FEDD45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972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43CA2-55B2-5263-C37A-DC1EA9F2F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DC15D94-D8FB-891C-458E-A20C5B1E430D}"/>
              </a:ext>
            </a:extLst>
          </p:cNvPr>
          <p:cNvGraphicFramePr/>
          <p:nvPr/>
        </p:nvGraphicFramePr>
        <p:xfrm>
          <a:off x="571500" y="258787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BD8D1ED-8EAC-DC28-AD58-5F4F7FA74A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5BA6DE7-F2F0-CC60-F1EB-1ED1CB9B436A}"/>
              </a:ext>
            </a:extLst>
          </p:cNvPr>
          <p:cNvSpPr txBox="1"/>
          <p:nvPr/>
        </p:nvSpPr>
        <p:spPr>
          <a:xfrm>
            <a:off x="340530" y="803311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خريطة الحرف: رددوا من بعدي جماعة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32662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86857-B03D-694F-9917-02E435A55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EA943D5-1A47-B937-21F0-3E67DD494550}"/>
              </a:ext>
            </a:extLst>
          </p:cNvPr>
          <p:cNvGraphicFramePr/>
          <p:nvPr/>
        </p:nvGraphicFramePr>
        <p:xfrm>
          <a:off x="571500" y="258787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F1EAFBA-5BDD-0383-87E5-01F6F2D15F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C867AED-B305-8DF1-FA29-5E6978DE3EE6}"/>
              </a:ext>
            </a:extLst>
          </p:cNvPr>
          <p:cNvSpPr txBox="1"/>
          <p:nvPr/>
        </p:nvSpPr>
        <p:spPr>
          <a:xfrm>
            <a:off x="6975764" y="1860919"/>
            <a:ext cx="27016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سَ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لام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905487E-30D7-B4DE-54FC-238132EB8364}"/>
              </a:ext>
            </a:extLst>
          </p:cNvPr>
          <p:cNvSpPr txBox="1"/>
          <p:nvPr/>
        </p:nvSpPr>
        <p:spPr>
          <a:xfrm>
            <a:off x="9677400" y="3189080"/>
            <a:ext cx="2009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سِ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نࣱّ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6EDEDB7-1A38-3AF4-67BE-EB36710A07CD}"/>
              </a:ext>
            </a:extLst>
          </p:cNvPr>
          <p:cNvSpPr txBox="1"/>
          <p:nvPr/>
        </p:nvSpPr>
        <p:spPr>
          <a:xfrm>
            <a:off x="10744201" y="4790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سُ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رورࣱ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5B49C7-31D7-5753-66A0-9D3AEC189971}"/>
              </a:ext>
            </a:extLst>
          </p:cNvPr>
          <p:cNvSpPr txBox="1"/>
          <p:nvPr/>
        </p:nvSpPr>
        <p:spPr>
          <a:xfrm>
            <a:off x="10210801" y="7340304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سا</a:t>
            </a:r>
            <a:r>
              <a:rPr lang="ar-MA" sz="6600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مِعࣱ</a:t>
            </a:r>
            <a:endParaRPr lang="fr-FR" sz="6600" dirty="0">
              <a:solidFill>
                <a:srgbClr val="1B1B1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932F1B-1E0A-6D40-F651-CB54A093301D}"/>
              </a:ext>
            </a:extLst>
          </p:cNvPr>
          <p:cNvSpPr txBox="1"/>
          <p:nvPr/>
        </p:nvSpPr>
        <p:spPr>
          <a:xfrm>
            <a:off x="3539168" y="92024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قَـ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سـيـ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مَة</a:t>
            </a:r>
            <a:r>
              <a:rPr lang="ar-MA" sz="6600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86CBD5-109D-A93B-F99F-96CEF693BEF2}"/>
              </a:ext>
            </a:extLst>
          </p:cNvPr>
          <p:cNvSpPr txBox="1"/>
          <p:nvPr/>
        </p:nvSpPr>
        <p:spPr>
          <a:xfrm>
            <a:off x="7667624" y="92024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مَر</a:t>
            </a:r>
            <a:r>
              <a:rPr lang="ar-MA" sz="66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ْسو</a:t>
            </a:r>
            <a:r>
              <a:rPr lang="ar-MA" sz="66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ED4890A-A377-EF85-3706-F89137B330C5}"/>
              </a:ext>
            </a:extLst>
          </p:cNvPr>
          <p:cNvSpPr txBox="1"/>
          <p:nvPr/>
        </p:nvSpPr>
        <p:spPr>
          <a:xfrm>
            <a:off x="962023" y="4895934"/>
            <a:ext cx="2043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قَوْ</a:t>
            </a:r>
            <a:r>
              <a:rPr lang="ar-MA" sz="6600" noProof="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8087FA-6C9D-B9AA-6B39-85FA4489CB47}"/>
              </a:ext>
            </a:extLst>
          </p:cNvPr>
          <p:cNvSpPr txBox="1"/>
          <p:nvPr/>
        </p:nvSpPr>
        <p:spPr>
          <a:xfrm>
            <a:off x="1467480" y="2635082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أَني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3EFFD7C-FB2A-98A1-0C4D-80BDB13B95C2}"/>
              </a:ext>
            </a:extLst>
          </p:cNvPr>
          <p:cNvSpPr txBox="1"/>
          <p:nvPr/>
        </p:nvSpPr>
        <p:spPr>
          <a:xfrm>
            <a:off x="643569" y="7355281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شَمْ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3E8A4E-4A48-8AD8-8A53-6F5A78886033}"/>
              </a:ext>
            </a:extLst>
          </p:cNvPr>
          <p:cNvSpPr txBox="1"/>
          <p:nvPr/>
        </p:nvSpPr>
        <p:spPr>
          <a:xfrm>
            <a:off x="0" y="758978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ركبنا كل مقطع في كلمة – سأقرأ المقاطع والكلمات – سَ – سلام ...</a:t>
            </a:r>
          </a:p>
          <a:p>
            <a:pPr marL="96838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خريطة الحرف قراءة جهرية: </a:t>
            </a:r>
            <a:r>
              <a:rPr lang="ar-MA" sz="2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قراءة الخريطة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763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3" name="Image 2" descr="Une image contenant texte, capture d’écran, nombre, calendrier&#10;&#10;Le contenu généré par l’IA peut être incorrect.">
            <a:extLst>
              <a:ext uri="{FF2B5EF4-FFF2-40B4-BE49-F238E27FC236}">
                <a16:creationId xmlns:a16="http://schemas.microsoft.com/office/drawing/2014/main" id="{3BFA323C-B22D-AC1E-DD55-E5A01CE36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8" t="19896" r="10680" b="47755"/>
          <a:stretch>
            <a:fillRect/>
          </a:stretch>
        </p:blipFill>
        <p:spPr>
          <a:xfrm>
            <a:off x="274311" y="2646218"/>
            <a:ext cx="13038430" cy="681455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DB4886A-2AF7-CF10-049A-92252F8D120F}"/>
              </a:ext>
            </a:extLst>
          </p:cNvPr>
          <p:cNvSpPr txBox="1"/>
          <p:nvPr/>
        </p:nvSpPr>
        <p:spPr>
          <a:xfrm>
            <a:off x="928702" y="894197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6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تعرفنا عليها اليوم، وستقومون بقراءتها أيضا.</a:t>
            </a:r>
            <a:endParaRPr lang="ar-MA" sz="6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1C23D0D2-35EC-05DB-A76E-07EB30396E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133"/>
            <a:ext cx="1801546" cy="1461571"/>
          </a:xfrm>
          <a:prstGeom prst="rect">
            <a:avLst/>
          </a:prstGeom>
        </p:spPr>
      </p:pic>
      <p:pic>
        <p:nvPicPr>
          <p:cNvPr id="4" name="Image 3" descr="Une image contenant texte, capture d’écran, nombre, calendrier&#10;&#10;Le contenu généré par l’IA peut être incorrect.">
            <a:extLst>
              <a:ext uri="{FF2B5EF4-FFF2-40B4-BE49-F238E27FC236}">
                <a16:creationId xmlns:a16="http://schemas.microsoft.com/office/drawing/2014/main" id="{8FF9A0AD-26E1-E486-38FE-96D777DB9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8" t="19896" r="10680" b="47755"/>
          <a:stretch>
            <a:fillRect/>
          </a:stretch>
        </p:blipFill>
        <p:spPr>
          <a:xfrm>
            <a:off x="274311" y="2646218"/>
            <a:ext cx="13038430" cy="68145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25B05CA-871C-8937-78D4-50DC2F4AA215}"/>
              </a:ext>
            </a:extLst>
          </p:cNvPr>
          <p:cNvSpPr txBox="1"/>
          <p:nvPr/>
        </p:nvSpPr>
        <p:spPr>
          <a:xfrm>
            <a:off x="1196848" y="841949"/>
            <a:ext cx="1183335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تناوب مع زميلك على قراءة المقاطع، صححوا الأخطاء بينكم. سأمر بين الصفوف.</a:t>
            </a:r>
            <a:endParaRPr lang="ar-MA" sz="6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5" name="Image 4" descr="Une image contenant texte, capture d’écran, nombre, calendrier&#10;&#10;Le contenu généré par l’IA peut être incorrect.">
            <a:extLst>
              <a:ext uri="{FF2B5EF4-FFF2-40B4-BE49-F238E27FC236}">
                <a16:creationId xmlns:a16="http://schemas.microsoft.com/office/drawing/2014/main" id="{CA68131B-D15C-2932-99B1-A53428323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8" t="19896" r="10680" b="47755"/>
          <a:stretch>
            <a:fillRect/>
          </a:stretch>
        </p:blipFill>
        <p:spPr>
          <a:xfrm>
            <a:off x="274311" y="2646218"/>
            <a:ext cx="13038430" cy="681455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2E5C2F8-0482-AB6E-96E9-933A7506690B}"/>
              </a:ext>
            </a:extLst>
          </p:cNvPr>
          <p:cNvSpPr txBox="1"/>
          <p:nvPr/>
        </p:nvSpPr>
        <p:spPr>
          <a:xfrm>
            <a:off x="1130240" y="902270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الأخطاء.</a:t>
            </a:r>
            <a:endParaRPr kumimoji="0" lang="ar-MA" sz="6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91D5-F94E-734C-03FD-CFC63F316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D1534DD-1140-DD39-913B-5DC41D433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  <p:pic>
        <p:nvPicPr>
          <p:cNvPr id="5" name="Image 4" descr="Une image contenant texte, capture d’écran, nombre, calendrier&#10;&#10;Le contenu généré par l’IA peut être incorrect.">
            <a:extLst>
              <a:ext uri="{FF2B5EF4-FFF2-40B4-BE49-F238E27FC236}">
                <a16:creationId xmlns:a16="http://schemas.microsoft.com/office/drawing/2014/main" id="{0769B18A-3DA7-4D60-9E5C-E6296437A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8" t="19896" r="10680" b="47755"/>
          <a:stretch>
            <a:fillRect/>
          </a:stretch>
        </p:blipFill>
        <p:spPr>
          <a:xfrm>
            <a:off x="274311" y="2646218"/>
            <a:ext cx="13038430" cy="681455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B60FBA4-6741-8688-69A2-8A66FA8D03B9}"/>
              </a:ext>
            </a:extLst>
          </p:cNvPr>
          <p:cNvSpPr txBox="1"/>
          <p:nvPr/>
        </p:nvSpPr>
        <p:spPr>
          <a:xfrm>
            <a:off x="1565032" y="744849"/>
            <a:ext cx="1129681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بتركيب كلمات انطلاقا من المقاطع الموجودة في الجدول، يمكنكم الاستعانة بالحروف المدروسة سابقا.</a:t>
            </a:r>
          </a:p>
          <a:p>
            <a:pPr algn="r" defTabSz="685834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للمتعلمين وقتا للتفكير.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93064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رقم7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220567" y="826225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  7 و قوموا بتركيب كلمات انطلاقا من المقاطع الموجودة في الجدول يمكنكم الاستعانة بالحروف التي سبق و درسناها.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F158C3-FE4F-ED44-D073-216C5878D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3" name="Image 2" descr="Une image contenant texte, capture d’écran, nombre, calendrier&#10;&#10;Le contenu généré par l’IA peut être incorrect.">
            <a:extLst>
              <a:ext uri="{FF2B5EF4-FFF2-40B4-BE49-F238E27FC236}">
                <a16:creationId xmlns:a16="http://schemas.microsoft.com/office/drawing/2014/main" id="{3A4CFEF1-993B-DDC5-29B3-36F6707B19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8" t="19896" r="10680" b="47755"/>
          <a:stretch>
            <a:fillRect/>
          </a:stretch>
        </p:blipFill>
        <p:spPr>
          <a:xfrm>
            <a:off x="274311" y="2646218"/>
            <a:ext cx="13038430" cy="681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ناقش الإجابات مع زميلك وصحح الأخطاء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nombre, calendrier&#10;&#10;Le contenu généré par l’IA peut être incorrect.">
            <a:extLst>
              <a:ext uri="{FF2B5EF4-FFF2-40B4-BE49-F238E27FC236}">
                <a16:creationId xmlns:a16="http://schemas.microsoft.com/office/drawing/2014/main" id="{BD953ADA-A72A-90B2-2CA5-06458957A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8" t="19896" r="10680" b="47755"/>
          <a:stretch>
            <a:fillRect/>
          </a:stretch>
        </p:blipFill>
        <p:spPr>
          <a:xfrm>
            <a:off x="274311" y="2646218"/>
            <a:ext cx="13038430" cy="68145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3244A3-F688-AC4D-713D-78592C89F906}"/>
              </a:ext>
            </a:extLst>
          </p:cNvPr>
          <p:cNvSpPr/>
          <p:nvPr/>
        </p:nvSpPr>
        <p:spPr>
          <a:xfrm>
            <a:off x="9058850" y="8600017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سَهْلࣱ</a:t>
            </a:r>
            <a:endParaRPr lang="es-ES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63660A-0D70-DC84-533D-E562304E5C29}"/>
              </a:ext>
            </a:extLst>
          </p:cNvPr>
          <p:cNvSpPr/>
          <p:nvPr/>
        </p:nvSpPr>
        <p:spPr>
          <a:xfrm>
            <a:off x="6931905" y="8611687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صوصࣱ</a:t>
            </a:r>
            <a:endParaRPr lang="es-ES" sz="4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B392E7-DCA2-E08A-51F0-BD8854CAE7CE}"/>
              </a:ext>
            </a:extLst>
          </p:cNvPr>
          <p:cNvSpPr/>
          <p:nvPr/>
        </p:nvSpPr>
        <p:spPr>
          <a:xfrm>
            <a:off x="4804960" y="8606507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هِرࣱ</a:t>
            </a:r>
            <a:endParaRPr lang="es-ES" sz="4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2A03E5C-C33F-37CA-B06C-55FB2A5FA8BB}"/>
              </a:ext>
            </a:extLst>
          </p:cNvPr>
          <p:cNvSpPr/>
          <p:nvPr/>
        </p:nvSpPr>
        <p:spPr>
          <a:xfrm>
            <a:off x="2844879" y="8646857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صامَ</a:t>
            </a:r>
            <a:endParaRPr lang="es-ES" sz="4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099CE35-825E-CAC8-D122-0F2C20A81145}"/>
              </a:ext>
            </a:extLst>
          </p:cNvPr>
          <p:cNvSpPr/>
          <p:nvPr/>
        </p:nvSpPr>
        <p:spPr>
          <a:xfrm>
            <a:off x="801366" y="8620547"/>
            <a:ext cx="1695213" cy="6166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وَجْهࣱ</a:t>
            </a:r>
            <a:endParaRPr lang="es-ES" sz="4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AAB9C53-3B6B-A1B9-6F9F-2F9F3502E814}"/>
              </a:ext>
            </a:extLst>
          </p:cNvPr>
          <p:cNvSpPr txBox="1"/>
          <p:nvPr/>
        </p:nvSpPr>
        <p:spPr>
          <a:xfrm>
            <a:off x="2919578" y="703842"/>
            <a:ext cx="955963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</a:t>
            </a:r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اقتراح بعض الكلمات</a:t>
            </a:r>
            <a:endParaRPr kumimoji="0" lang="fr-FR" sz="6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617FE-EE67-278A-3B97-EFD778994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65928D-CEE6-E7DE-CA44-5910664008D8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2 ص7 اقرأوا المقاطع ثم أتمموا كتابة الكلمات بالمقاطع المناسبة.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D5C5E8-6F38-2C19-C8DD-D0009D6EE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capture d’écran, nombre, calendrier&#10;&#10;Le contenu généré par l’IA peut être incorrect.">
            <a:extLst>
              <a:ext uri="{FF2B5EF4-FFF2-40B4-BE49-F238E27FC236}">
                <a16:creationId xmlns:a16="http://schemas.microsoft.com/office/drawing/2014/main" id="{4677DAE8-525B-F32E-F57A-6C2FD18A1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6" t="52212" r="11192" b="32596"/>
          <a:stretch>
            <a:fillRect/>
          </a:stretch>
        </p:blipFill>
        <p:spPr>
          <a:xfrm>
            <a:off x="430229" y="4695091"/>
            <a:ext cx="12855541" cy="320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45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FD6C-B4B5-A33C-F412-E4D058167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474387A-6CFC-F8A4-54D6-ACC3F217A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capture d’écran, nombre, calendrier&#10;&#10;Le contenu généré par l’IA peut être incorrect.">
            <a:extLst>
              <a:ext uri="{FF2B5EF4-FFF2-40B4-BE49-F238E27FC236}">
                <a16:creationId xmlns:a16="http://schemas.microsoft.com/office/drawing/2014/main" id="{D9458A60-3EDC-04B5-200C-B22FB6A22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6" t="52212" r="11192" b="32596"/>
          <a:stretch>
            <a:fillRect/>
          </a:stretch>
        </p:blipFill>
        <p:spPr>
          <a:xfrm>
            <a:off x="430229" y="4695091"/>
            <a:ext cx="12855541" cy="320040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DB94C26-97F9-3688-F29A-9FFF05DF96E4}"/>
              </a:ext>
            </a:extLst>
          </p:cNvPr>
          <p:cNvSpPr txBox="1"/>
          <p:nvPr/>
        </p:nvSpPr>
        <p:spPr>
          <a:xfrm>
            <a:off x="7674450" y="6734741"/>
            <a:ext cx="14287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ضِرْ</a:t>
            </a:r>
            <a:endParaRPr lang="fr-MA" sz="6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0FDB381-CA8C-9C3B-6A47-2458CDD48A26}"/>
              </a:ext>
            </a:extLst>
          </p:cNvPr>
          <p:cNvSpPr txBox="1"/>
          <p:nvPr/>
        </p:nvSpPr>
        <p:spPr>
          <a:xfrm>
            <a:off x="9806318" y="6787496"/>
            <a:ext cx="14287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وَرْ</a:t>
            </a:r>
            <a:endParaRPr lang="fr-MA" sz="66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15A148C-A6EE-75CF-8DD1-EE395CD9F7D3}"/>
              </a:ext>
            </a:extLst>
          </p:cNvPr>
          <p:cNvSpPr txBox="1"/>
          <p:nvPr/>
        </p:nvSpPr>
        <p:spPr>
          <a:xfrm>
            <a:off x="12320918" y="6887141"/>
            <a:ext cx="14287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صَـ</a:t>
            </a:r>
            <a:endParaRPr lang="fr-MA" sz="66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87372C4-AC6A-72ED-C8B4-424832B4ED0E}"/>
              </a:ext>
            </a:extLst>
          </p:cNvPr>
          <p:cNvSpPr txBox="1"/>
          <p:nvPr/>
        </p:nvSpPr>
        <p:spPr>
          <a:xfrm>
            <a:off x="5623748" y="6734741"/>
            <a:ext cx="14287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سِــ</a:t>
            </a:r>
            <a:endParaRPr lang="fr-MA" sz="66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2DC79CB-DA82-CB58-893D-0B2608A1957E}"/>
              </a:ext>
            </a:extLst>
          </p:cNvPr>
          <p:cNvSpPr txBox="1"/>
          <p:nvPr/>
        </p:nvSpPr>
        <p:spPr>
          <a:xfrm>
            <a:off x="3439125" y="6734741"/>
            <a:ext cx="14287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هِــ</a:t>
            </a:r>
            <a:endParaRPr lang="fr-MA" sz="66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511FB70-BDF1-ED94-4E91-9B783064201E}"/>
              </a:ext>
            </a:extLst>
          </p:cNvPr>
          <p:cNvSpPr txBox="1"/>
          <p:nvPr/>
        </p:nvSpPr>
        <p:spPr>
          <a:xfrm>
            <a:off x="1254502" y="6734741"/>
            <a:ext cx="14287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شَمْــ</a:t>
            </a:r>
            <a:endParaRPr lang="fr-MA" sz="66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475D2CE-79D8-C124-2E80-00449F48C137}"/>
              </a:ext>
            </a:extLst>
          </p:cNvPr>
          <p:cNvSpPr txBox="1"/>
          <p:nvPr/>
        </p:nvSpPr>
        <p:spPr>
          <a:xfrm>
            <a:off x="2937163" y="834087"/>
            <a:ext cx="955963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سنصحح جماعة على السبورة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08458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40677" y="763938"/>
            <a:ext cx="12496801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3  ص 7: المطلوب نقل المقاطع و الكلمات.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4" name="Image 3" descr="Une image contenant texte, capture d’écran, nombre, calendrier&#10;&#10;Le contenu généré par l’IA peut être incorrect.">
            <a:extLst>
              <a:ext uri="{FF2B5EF4-FFF2-40B4-BE49-F238E27FC236}">
                <a16:creationId xmlns:a16="http://schemas.microsoft.com/office/drawing/2014/main" id="{256A60F4-126D-7789-977D-53ECEC197E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8" t="72160" r="11305" b="6386"/>
          <a:stretch>
            <a:fillRect/>
          </a:stretch>
        </p:blipFill>
        <p:spPr>
          <a:xfrm>
            <a:off x="395654" y="4888523"/>
            <a:ext cx="12924692" cy="451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E43EB13-8269-84A6-2640-04A7F0D3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7" y="807872"/>
            <a:ext cx="5929044" cy="659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A84330-F9EA-6409-4667-382ECF276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862793"/>
              </p:ext>
            </p:extLst>
          </p:nvPr>
        </p:nvGraphicFramePr>
        <p:xfrm>
          <a:off x="2423160" y="3368040"/>
          <a:ext cx="8503920" cy="464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7229">
                  <a:extLst>
                    <a:ext uri="{9D8B030D-6E8A-4147-A177-3AD203B41FA5}">
                      <a16:colId xmlns:a16="http://schemas.microsoft.com/office/drawing/2014/main" val="951696493"/>
                    </a:ext>
                  </a:extLst>
                </a:gridCol>
                <a:gridCol w="2952051">
                  <a:extLst>
                    <a:ext uri="{9D8B030D-6E8A-4147-A177-3AD203B41FA5}">
                      <a16:colId xmlns:a16="http://schemas.microsoft.com/office/drawing/2014/main" val="410138103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1010418091"/>
                    </a:ext>
                  </a:extLst>
                </a:gridCol>
              </a:tblGrid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6000" b="1" dirty="0">
                          <a:solidFill>
                            <a:srgbClr val="FF0000"/>
                          </a:solidFill>
                        </a:rPr>
                        <a:t>س</a:t>
                      </a:r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/>
                        <a:t>ش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1666411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س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788368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/>
                        <a:t>ش</a:t>
                      </a:r>
                      <a:endParaRPr lang="es-E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س</a:t>
                      </a:r>
                      <a:endParaRPr lang="es-ES" sz="5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274603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858F52A-501F-4EAE-AA16-2BC57734B459}"/>
              </a:ext>
            </a:extLst>
          </p:cNvPr>
          <p:cNvCxnSpPr>
            <a:cxnSpLocks/>
          </p:cNvCxnSpPr>
          <p:nvPr/>
        </p:nvCxnSpPr>
        <p:spPr>
          <a:xfrm flipH="1" flipV="1">
            <a:off x="2423160" y="3499338"/>
            <a:ext cx="8503920" cy="451690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91C1232-532C-90BB-6773-77A0E914AD4D}"/>
              </a:ext>
            </a:extLst>
          </p:cNvPr>
          <p:cNvSpPr/>
          <p:nvPr/>
        </p:nvSpPr>
        <p:spPr>
          <a:xfrm>
            <a:off x="1283677" y="765060"/>
            <a:ext cx="11271738" cy="119181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نلعب اليوم لعبة تيك تاك، سألعب مع صديقكم وانتم ستفعلون مثلنا على الألواح.</a:t>
            </a:r>
          </a:p>
          <a:p>
            <a:pPr algn="r" rtl="1"/>
            <a:r>
              <a:rPr lang="ar-MA" sz="3200" i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اللعبة  على السبورة الجانبية ثم يطلب من المتعلمين رسم الشبكة على الألواح واللعب في ثنائيات.</a:t>
            </a:r>
            <a:endParaRPr lang="es-ES" sz="32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979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0120" y="2611558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أنشودة الحروف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464756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سننشد معا أنشودة الحروف..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استغلال لوحة الحروف أثناء الإنشاد</a:t>
            </a:r>
            <a:endParaRPr kumimoji="0" lang="fr-FR" sz="4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أنشودة الحروف">
            <a:hlinkClick r:id="" action="ppaction://media"/>
            <a:extLst>
              <a:ext uri="{FF2B5EF4-FFF2-40B4-BE49-F238E27FC236}">
                <a16:creationId xmlns:a16="http://schemas.microsoft.com/office/drawing/2014/main" id="{5739914B-A815-8761-2FEF-35ECA08398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2232" y="2370134"/>
            <a:ext cx="13011536" cy="73189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85546CD-4C03-B8C8-D90E-BF823B8DA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الصفحة7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والبحث عن كلمات أخرى؛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كتابة الكلمات الواردة في النشاط رقم3 على كراستي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FC12F1-5AD7-E3F8-C59E-89AD72D8E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" y="2590800"/>
            <a:ext cx="4915062" cy="695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903704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التحدث العفوي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الفصول الأربعة،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س – ش –ص – ض – ه - و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تيك توك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3138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05336-0819-D322-3761-C72DCF219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A9A3893-8F4C-C214-F2E6-933300660B1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28F9C5D6-4E97-18CF-7BC9-EF917706A97F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والبحث عن كلمات أخرى؛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92B217-C963-54B9-16EF-619929FD7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  <p:pic>
        <p:nvPicPr>
          <p:cNvPr id="9" name="Image 8" descr="Une image contenant texte, capture d’écran, nombre, calendrier&#10;&#10;Le contenu généré par l’IA peut être incorrect.">
            <a:extLst>
              <a:ext uri="{FF2B5EF4-FFF2-40B4-BE49-F238E27FC236}">
                <a16:creationId xmlns:a16="http://schemas.microsoft.com/office/drawing/2014/main" id="{9ABBB01B-FDAB-B3F4-ABC7-13F07F49B0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69" y="2350873"/>
            <a:ext cx="5680642" cy="719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1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</a:t>
            </a:r>
          </a:p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التذكير بضوابط</a:t>
            </a:r>
          </a:p>
          <a:p>
            <a:pPr lvl="0" algn="ctr" rtl="1"/>
            <a:r>
              <a:rPr lang="ar-MA" sz="6000" dirty="0">
                <a:ea typeface="Aptos" panose="020B0004020202020204" pitchFamily="34" charset="0"/>
                <a:cs typeface="Sakkal Majalla" panose="02000000000000000000" pitchFamily="2" charset="-78"/>
              </a:rPr>
              <a:t>الاستماع وأخذ الكلمة</a:t>
            </a:r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2199</TotalTime>
  <Words>1356</Words>
  <Application>Microsoft Office PowerPoint</Application>
  <PresentationFormat>Personnalisé</PresentationFormat>
  <Paragraphs>289</Paragraphs>
  <Slides>54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54</vt:i4>
      </vt:variant>
    </vt:vector>
  </HeadingPairs>
  <TitlesOfParts>
    <vt:vector size="7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2217</cp:revision>
  <dcterms:created xsi:type="dcterms:W3CDTF">2014-10-09T07:32:24Z</dcterms:created>
  <dcterms:modified xsi:type="dcterms:W3CDTF">2025-09-16T20:31:34Z</dcterms:modified>
</cp:coreProperties>
</file>