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9"/>
  </p:notesMasterIdLst>
  <p:handoutMasterIdLst>
    <p:handoutMasterId r:id="rId60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554" r:id="rId12"/>
    <p:sldId id="2134808454" r:id="rId13"/>
    <p:sldId id="953" r:id="rId14"/>
    <p:sldId id="2134808449" r:id="rId15"/>
    <p:sldId id="2134808513" r:id="rId16"/>
    <p:sldId id="542" r:id="rId17"/>
    <p:sldId id="2134808535" r:id="rId18"/>
    <p:sldId id="2134808448" r:id="rId19"/>
    <p:sldId id="2134808474" r:id="rId20"/>
    <p:sldId id="597" r:id="rId21"/>
    <p:sldId id="2134808445" r:id="rId22"/>
    <p:sldId id="2134808485" r:id="rId23"/>
    <p:sldId id="2134808511" r:id="rId24"/>
    <p:sldId id="2134808486" r:id="rId25"/>
    <p:sldId id="2134808582" r:id="rId26"/>
    <p:sldId id="2134808566" r:id="rId27"/>
    <p:sldId id="2134808567" r:id="rId28"/>
    <p:sldId id="2134808583" r:id="rId29"/>
    <p:sldId id="2134808568" r:id="rId30"/>
    <p:sldId id="2134808569" r:id="rId31"/>
    <p:sldId id="2134808530" r:id="rId32"/>
    <p:sldId id="2134808584" r:id="rId33"/>
    <p:sldId id="2134808585" r:id="rId34"/>
    <p:sldId id="2134808482" r:id="rId35"/>
    <p:sldId id="2134808543" r:id="rId36"/>
    <p:sldId id="2134808544" r:id="rId37"/>
    <p:sldId id="2134808545" r:id="rId38"/>
    <p:sldId id="2134808546" r:id="rId39"/>
    <p:sldId id="2134808494" r:id="rId40"/>
    <p:sldId id="2134808479" r:id="rId41"/>
    <p:sldId id="2134808520" r:id="rId42"/>
    <p:sldId id="2134808521" r:id="rId43"/>
    <p:sldId id="2134808523" r:id="rId44"/>
    <p:sldId id="2134808499" r:id="rId45"/>
    <p:sldId id="2134808547" r:id="rId46"/>
    <p:sldId id="2134808548" r:id="rId47"/>
    <p:sldId id="2134808525" r:id="rId48"/>
    <p:sldId id="2134808549" r:id="rId49"/>
    <p:sldId id="2134808586" r:id="rId50"/>
    <p:sldId id="2134808510" r:id="rId51"/>
    <p:sldId id="838" r:id="rId52"/>
    <p:sldId id="2134808581" r:id="rId53"/>
    <p:sldId id="2134808501" r:id="rId54"/>
    <p:sldId id="2134808503" r:id="rId55"/>
    <p:sldId id="2134808447" r:id="rId56"/>
    <p:sldId id="2134808553" r:id="rId57"/>
    <p:sldId id="2134808502" r:id="rId5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  <p14:sldId id="2134808554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49"/>
            <p14:sldId id="2134808513"/>
          </p14:sldIdLst>
        </p14:section>
        <p14:section name="نشاط اعتيادي" id="{3822E05A-48B7-466A-9806-AC1514DAD3AF}">
          <p14:sldIdLst>
            <p14:sldId id="542"/>
            <p14:sldId id="2134808535"/>
          </p14:sldIdLst>
        </p14:section>
        <p14:section name="تحدث وإغناء المعجم" id="{5F742C0B-3E93-40E7-BD04-47EA8F843380}">
          <p14:sldIdLst>
            <p14:sldId id="2134808448"/>
            <p14:sldId id="2134808474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485"/>
            <p14:sldId id="2134808511"/>
            <p14:sldId id="2134808486"/>
            <p14:sldId id="2134808582"/>
            <p14:sldId id="2134808566"/>
            <p14:sldId id="2134808567"/>
            <p14:sldId id="2134808583"/>
            <p14:sldId id="2134808568"/>
            <p14:sldId id="2134808569"/>
            <p14:sldId id="2134808530"/>
            <p14:sldId id="2134808584"/>
            <p14:sldId id="2134808585"/>
            <p14:sldId id="2134808482"/>
            <p14:sldId id="2134808543"/>
            <p14:sldId id="2134808544"/>
            <p14:sldId id="2134808545"/>
            <p14:sldId id="2134808546"/>
            <p14:sldId id="2134808494"/>
            <p14:sldId id="2134808479"/>
            <p14:sldId id="2134808520"/>
            <p14:sldId id="2134808521"/>
            <p14:sldId id="2134808523"/>
            <p14:sldId id="2134808499"/>
            <p14:sldId id="2134808547"/>
            <p14:sldId id="2134808548"/>
            <p14:sldId id="2134808525"/>
            <p14:sldId id="2134808549"/>
            <p14:sldId id="2134808586"/>
            <p14:sldId id="2134808510"/>
          </p14:sldIdLst>
        </p14:section>
        <p14:section name="ألعاب" id="{66953B43-0502-40BE-9D9D-49C14FC1791C}">
          <p14:sldIdLst>
            <p14:sldId id="838"/>
            <p14:sldId id="2134808581"/>
          </p14:sldIdLst>
        </p14:section>
        <p14:section name="اختتام الحصة" id="{CFAC160B-4D15-40C5-8575-18C3947DD0CB}">
          <p14:sldIdLst>
            <p14:sldId id="2134808501"/>
            <p14:sldId id="2134808503"/>
            <p14:sldId id="2134808447"/>
            <p14:sldId id="213480855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1B1B1B"/>
    <a:srgbClr val="D00000"/>
    <a:srgbClr val="FF0066"/>
    <a:srgbClr val="FFFFFF"/>
    <a:srgbClr val="19199B"/>
    <a:srgbClr val="006DB4"/>
    <a:srgbClr val="E74C3C"/>
    <a:srgbClr val="D4EAF3"/>
    <a:srgbClr val="1014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99" autoAdjust="0"/>
    <p:restoredTop sz="86609" autoAdjust="0"/>
  </p:normalViewPr>
  <p:slideViewPr>
    <p:cSldViewPr snapToGrid="0" showGuides="1">
      <p:cViewPr varScale="1">
        <p:scale>
          <a:sx n="44" d="100"/>
          <a:sy n="44" d="100"/>
        </p:scale>
        <p:origin x="58" y="427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5" Type="http://schemas.openxmlformats.org/officeDocument/2006/relationships/slideMaster" Target="slideMasters/slideMaster5.xml"/><Relationship Id="rId61" Type="http://schemas.openxmlformats.org/officeDocument/2006/relationships/commentAuthors" Target="commentAuthor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ك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كَـ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كِـ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كُـ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ك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كَـ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كِـ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كُـ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كا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كو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كيـ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 custRadScaleRad="82841" custRadScaleInc="2780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 custRadScaleRad="87201" custRadScaleInc="10667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ك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كٍ</a:t>
          </a:r>
          <a:endParaRPr lang="fr-FR" dirty="0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كاً</a:t>
          </a:r>
          <a:endParaRPr lang="fr-FR" dirty="0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كࣱ</a:t>
          </a:r>
          <a:endParaRPr lang="fr-FR" dirty="0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كَـ</a:t>
          </a:r>
          <a:endParaRPr lang="fr-FR" dirty="0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كِـ</a:t>
          </a:r>
          <a:endParaRPr lang="fr-FR" dirty="0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كُـ</a:t>
          </a:r>
          <a:endParaRPr lang="fr-FR" dirty="0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كا</a:t>
          </a:r>
          <a:endParaRPr lang="fr-FR" dirty="0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كو</a:t>
          </a:r>
          <a:endParaRPr lang="fr-FR" dirty="0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كيـ</a:t>
          </a:r>
          <a:endParaRPr lang="fr-FR" dirty="0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 custRadScaleRad="82841" custRadScaleInc="2780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 custRadScaleRad="87201" custRadScaleInc="10667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ك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كٍ</a:t>
          </a:r>
          <a:endParaRPr lang="fr-FR" dirty="0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كاً</a:t>
          </a:r>
          <a:endParaRPr lang="fr-FR" dirty="0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كࣱ</a:t>
          </a:r>
          <a:endParaRPr lang="fr-FR" dirty="0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كَـ</a:t>
          </a:r>
          <a:endParaRPr lang="fr-FR" dirty="0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كِـ</a:t>
          </a:r>
          <a:endParaRPr lang="fr-FR" dirty="0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كُـ</a:t>
          </a:r>
          <a:endParaRPr lang="fr-FR" dirty="0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كا</a:t>
          </a:r>
          <a:endParaRPr lang="fr-FR" dirty="0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كو</a:t>
          </a:r>
          <a:endParaRPr lang="fr-FR" dirty="0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كيـ</a:t>
          </a:r>
          <a:endParaRPr lang="fr-FR" dirty="0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 custRadScaleRad="82841" custRadScaleInc="2780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 custRadScaleRad="87201" custRadScaleInc="10667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ك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كٍ</a:t>
          </a:r>
          <a:endParaRPr lang="fr-FR" dirty="0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كاً</a:t>
          </a:r>
          <a:endParaRPr lang="fr-FR" dirty="0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كࣱ</a:t>
          </a:r>
          <a:endParaRPr lang="fr-FR" dirty="0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كَـ</a:t>
          </a:r>
          <a:endParaRPr lang="fr-FR" dirty="0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كِـ</a:t>
          </a:r>
          <a:endParaRPr lang="fr-FR" dirty="0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كُـ</a:t>
          </a:r>
          <a:endParaRPr lang="fr-FR" dirty="0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كا</a:t>
          </a:r>
          <a:endParaRPr lang="fr-FR" dirty="0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كو</a:t>
          </a:r>
          <a:endParaRPr lang="fr-FR" dirty="0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كيـ</a:t>
          </a:r>
          <a:endParaRPr lang="fr-FR" dirty="0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 custRadScaleRad="82841" custRadScaleInc="2780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 custRadScaleRad="87201" custRadScaleInc="10667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كا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33360">
          <a:off x="6246734" y="4943812"/>
          <a:ext cx="904978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904978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676599" y="4932459"/>
        <a:ext cx="45248" cy="45248"/>
      </dsp:txXfrm>
    </dsp:sp>
    <dsp:sp modelId="{65090388-1912-439B-BC04-80C4BAC0DF93}">
      <dsp:nvSpPr>
        <dsp:cNvPr id="0" name=""/>
        <dsp:cNvSpPr/>
      </dsp:nvSpPr>
      <dsp:spPr>
        <a:xfrm>
          <a:off x="6324599" y="5336862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كو</a:t>
          </a:r>
          <a:endParaRPr lang="fr-FR" sz="6500" kern="1200" dirty="0"/>
        </a:p>
      </dsp:txBody>
      <dsp:txXfrm>
        <a:off x="6555208" y="5567471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728004">
          <a:off x="5277045" y="4983604"/>
          <a:ext cx="103548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035486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68901" y="4968988"/>
        <a:ext cx="51774" cy="51774"/>
      </dsp:txXfrm>
    </dsp:sp>
    <dsp:sp modelId="{2DDF4E7E-52E0-4A74-82A9-62F18E067361}">
      <dsp:nvSpPr>
        <dsp:cNvPr id="0" name=""/>
        <dsp:cNvSpPr/>
      </dsp:nvSpPr>
      <dsp:spPr>
        <a:xfrm>
          <a:off x="4515729" y="5416445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كيـ</a:t>
          </a:r>
          <a:endParaRPr lang="fr-FR" sz="6500" kern="1200" dirty="0"/>
        </a:p>
      </dsp:txBody>
      <dsp:txXfrm>
        <a:off x="4746338" y="5647054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كا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33360">
          <a:off x="6246734" y="4943812"/>
          <a:ext cx="904978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904978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676599" y="4932459"/>
        <a:ext cx="45248" cy="45248"/>
      </dsp:txXfrm>
    </dsp:sp>
    <dsp:sp modelId="{65090388-1912-439B-BC04-80C4BAC0DF93}">
      <dsp:nvSpPr>
        <dsp:cNvPr id="0" name=""/>
        <dsp:cNvSpPr/>
      </dsp:nvSpPr>
      <dsp:spPr>
        <a:xfrm>
          <a:off x="6324599" y="5336862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كو</a:t>
          </a:r>
          <a:endParaRPr lang="fr-FR" sz="6500" kern="1200" dirty="0"/>
        </a:p>
      </dsp:txBody>
      <dsp:txXfrm>
        <a:off x="6555208" y="5567471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728004">
          <a:off x="5277045" y="4983604"/>
          <a:ext cx="103548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035486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68901" y="4968988"/>
        <a:ext cx="51774" cy="51774"/>
      </dsp:txXfrm>
    </dsp:sp>
    <dsp:sp modelId="{2DDF4E7E-52E0-4A74-82A9-62F18E067361}">
      <dsp:nvSpPr>
        <dsp:cNvPr id="0" name=""/>
        <dsp:cNvSpPr/>
      </dsp:nvSpPr>
      <dsp:spPr>
        <a:xfrm>
          <a:off x="4515729" y="5416445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كيـ</a:t>
          </a:r>
          <a:endParaRPr lang="fr-FR" sz="6500" kern="1200" dirty="0"/>
        </a:p>
      </dsp:txBody>
      <dsp:txXfrm>
        <a:off x="4746338" y="5647054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كاً</a:t>
          </a:r>
          <a:endParaRPr lang="fr-FR" sz="6500" kern="1200" dirty="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كࣱ</a:t>
          </a:r>
          <a:endParaRPr lang="fr-FR" sz="6500" kern="1200" dirty="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كٍ</a:t>
          </a:r>
          <a:endParaRPr lang="fr-FR" sz="6500" kern="1200" dirty="0"/>
        </a:p>
      </dsp:txBody>
      <dsp:txXfrm>
        <a:off x="3805710" y="936225"/>
        <a:ext cx="1113476" cy="11134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كا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33360">
          <a:off x="6246734" y="4943812"/>
          <a:ext cx="904978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904978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676599" y="4932459"/>
        <a:ext cx="45248" cy="45248"/>
      </dsp:txXfrm>
    </dsp:sp>
    <dsp:sp modelId="{65090388-1912-439B-BC04-80C4BAC0DF93}">
      <dsp:nvSpPr>
        <dsp:cNvPr id="0" name=""/>
        <dsp:cNvSpPr/>
      </dsp:nvSpPr>
      <dsp:spPr>
        <a:xfrm>
          <a:off x="6324599" y="5336862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كو</a:t>
          </a:r>
          <a:endParaRPr lang="fr-FR" sz="6500" kern="1200" dirty="0"/>
        </a:p>
      </dsp:txBody>
      <dsp:txXfrm>
        <a:off x="6555208" y="5567471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728004">
          <a:off x="5277045" y="4983604"/>
          <a:ext cx="103548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035486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68901" y="4968988"/>
        <a:ext cx="51774" cy="51774"/>
      </dsp:txXfrm>
    </dsp:sp>
    <dsp:sp modelId="{2DDF4E7E-52E0-4A74-82A9-62F18E067361}">
      <dsp:nvSpPr>
        <dsp:cNvPr id="0" name=""/>
        <dsp:cNvSpPr/>
      </dsp:nvSpPr>
      <dsp:spPr>
        <a:xfrm>
          <a:off x="4515729" y="5416445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كيـ</a:t>
          </a:r>
          <a:endParaRPr lang="fr-FR" sz="6500" kern="1200" dirty="0"/>
        </a:p>
      </dsp:txBody>
      <dsp:txXfrm>
        <a:off x="4746338" y="5647054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كاً</a:t>
          </a:r>
          <a:endParaRPr lang="fr-FR" sz="6500" kern="1200" dirty="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كࣱ</a:t>
          </a:r>
          <a:endParaRPr lang="fr-FR" sz="6500" kern="1200" dirty="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كٍ</a:t>
          </a:r>
          <a:endParaRPr lang="fr-FR" sz="6500" kern="1200" dirty="0"/>
        </a:p>
      </dsp:txBody>
      <dsp:txXfrm>
        <a:off x="3805710" y="936225"/>
        <a:ext cx="1113476" cy="11134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كا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33360">
          <a:off x="6246734" y="4943812"/>
          <a:ext cx="904978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904978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676599" y="4932459"/>
        <a:ext cx="45248" cy="45248"/>
      </dsp:txXfrm>
    </dsp:sp>
    <dsp:sp modelId="{65090388-1912-439B-BC04-80C4BAC0DF93}">
      <dsp:nvSpPr>
        <dsp:cNvPr id="0" name=""/>
        <dsp:cNvSpPr/>
      </dsp:nvSpPr>
      <dsp:spPr>
        <a:xfrm>
          <a:off x="6324599" y="5336862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كو</a:t>
          </a:r>
          <a:endParaRPr lang="fr-FR" sz="6500" kern="1200" dirty="0"/>
        </a:p>
      </dsp:txBody>
      <dsp:txXfrm>
        <a:off x="6555208" y="5567471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728004">
          <a:off x="5277045" y="4983604"/>
          <a:ext cx="103548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035486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68901" y="4968988"/>
        <a:ext cx="51774" cy="51774"/>
      </dsp:txXfrm>
    </dsp:sp>
    <dsp:sp modelId="{2DDF4E7E-52E0-4A74-82A9-62F18E067361}">
      <dsp:nvSpPr>
        <dsp:cNvPr id="0" name=""/>
        <dsp:cNvSpPr/>
      </dsp:nvSpPr>
      <dsp:spPr>
        <a:xfrm>
          <a:off x="4515729" y="5416445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كيـ</a:t>
          </a:r>
          <a:endParaRPr lang="fr-FR" sz="6500" kern="1200" dirty="0"/>
        </a:p>
      </dsp:txBody>
      <dsp:txXfrm>
        <a:off x="4746338" y="5647054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كاً</a:t>
          </a:r>
          <a:endParaRPr lang="fr-FR" sz="6500" kern="1200" dirty="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كࣱ</a:t>
          </a:r>
          <a:endParaRPr lang="fr-FR" sz="6500" kern="1200" dirty="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كٍ</a:t>
          </a:r>
          <a:endParaRPr lang="fr-FR" sz="6500" kern="1200" dirty="0"/>
        </a:p>
      </dsp:txBody>
      <dsp:txXfrm>
        <a:off x="3805710" y="936225"/>
        <a:ext cx="1113476" cy="11134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Relationship Id="rId6" Type="http://schemas.microsoft.com/office/2007/relationships/hdphoto" Target="../media/hdphoto3.wdp"/><Relationship Id="rId5" Type="http://schemas.openxmlformats.org/officeDocument/2006/relationships/image" Target="../media/image28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4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3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سلوك اليوم حول الاستماع و أخذ الكلمة، انتبهوا جيدا التعليمات التالية: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978195" y="2516256"/>
            <a:ext cx="11759609" cy="708128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D220A81-8B35-6599-6804-AB2728F120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134493"/>
              </p:ext>
            </p:extLst>
          </p:nvPr>
        </p:nvGraphicFramePr>
        <p:xfrm>
          <a:off x="2402957" y="3976577"/>
          <a:ext cx="8910083" cy="3505200"/>
        </p:xfrm>
        <a:graphic>
          <a:graphicData uri="http://schemas.openxmlformats.org/drawingml/2006/table">
            <a:tbl>
              <a:tblPr rtl="1" firstRow="1" firstCol="1" bandRow="1"/>
              <a:tblGrid>
                <a:gridCol w="8910083">
                  <a:extLst>
                    <a:ext uri="{9D8B030D-6E8A-4147-A177-3AD203B41FA5}">
                      <a16:colId xmlns:a16="http://schemas.microsoft.com/office/drawing/2014/main" val="207440682"/>
                    </a:ext>
                  </a:extLst>
                </a:gridCol>
              </a:tblGrid>
              <a:tr h="3258429"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الاستماع الجيد لتعليمات أستاذي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الاستماع الجيد لأجوبة زملائي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آخذ الإذن من أستاذي برفع الأصبع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آخذ الإذن من أستاذي قبل الكلام وقبل الذهاب للمرحاض 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آخذ الإذن من زميلي لأستعمل أدواته (قلم، طباشير...)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234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1900184" y="743349"/>
            <a:ext cx="1069925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سنعمل جميعا على تحقق الهدف الآتي: توظيف معجم بسيط حول الفصول  الأربعة و قراءة حروف و مقاطع و كلمات تتضمن الحروف : ج – خ – ف – ق – ك – ن.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07E302E-840D-8759-15B7-95554EC0FD5A}"/>
              </a:ext>
            </a:extLst>
          </p:cNvPr>
          <p:cNvSpPr/>
          <p:nvPr/>
        </p:nvSpPr>
        <p:spPr>
          <a:xfrm>
            <a:off x="11944783" y="3557681"/>
            <a:ext cx="1379191" cy="1471614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2B812D0-0948-1351-E202-4DDDA4CB9F51}"/>
              </a:ext>
            </a:extLst>
          </p:cNvPr>
          <p:cNvSpPr/>
          <p:nvPr/>
        </p:nvSpPr>
        <p:spPr>
          <a:xfrm>
            <a:off x="9863412" y="3529926"/>
            <a:ext cx="1379191" cy="1471613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kern="0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خ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79DFE51-D4A7-2F19-3F56-00A5EF11B9B3}"/>
              </a:ext>
            </a:extLst>
          </p:cNvPr>
          <p:cNvSpPr/>
          <p:nvPr/>
        </p:nvSpPr>
        <p:spPr>
          <a:xfrm>
            <a:off x="11969952" y="7617016"/>
            <a:ext cx="1379191" cy="1471613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7200" b="1" kern="0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ق</a:t>
            </a:r>
            <a:endParaRPr kumimoji="0" lang="es-ES" sz="7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547F52D-5314-9D43-4CE5-6C027A08B38C}"/>
              </a:ext>
            </a:extLst>
          </p:cNvPr>
          <p:cNvSpPr/>
          <p:nvPr/>
        </p:nvSpPr>
        <p:spPr>
          <a:xfrm>
            <a:off x="7782041" y="3529925"/>
            <a:ext cx="1379191" cy="1471613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ف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8B16EB9-341A-A8F5-A10D-08CCBF465579}"/>
              </a:ext>
            </a:extLst>
          </p:cNvPr>
          <p:cNvSpPr/>
          <p:nvPr/>
        </p:nvSpPr>
        <p:spPr>
          <a:xfrm>
            <a:off x="9875996" y="7617017"/>
            <a:ext cx="1379192" cy="1471612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ك</a:t>
            </a:r>
            <a:endParaRPr kumimoji="0" lang="es-ES" sz="6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9B5CCA4-7E35-24AB-03B3-923413B97B5D}"/>
              </a:ext>
            </a:extLst>
          </p:cNvPr>
          <p:cNvSpPr/>
          <p:nvPr/>
        </p:nvSpPr>
        <p:spPr>
          <a:xfrm>
            <a:off x="7782040" y="7617016"/>
            <a:ext cx="1379192" cy="1471612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ن</a:t>
            </a:r>
            <a:endParaRPr kumimoji="0" lang="es-ES" sz="6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 descr="Une image contenant texte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3AA6A88-45ED-0DAD-8AD1-E5107AC110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339" b="87611" l="13797" r="88554">
                        <a14:foregroundMark x1="42718" y1="24657" x2="36484" y2="25020"/>
                        <a14:foregroundMark x1="36484" y1="25020" x2="27440" y2="28935"/>
                        <a14:foregroundMark x1="27440" y1="28935" x2="20797" y2="39588"/>
                        <a14:foregroundMark x1="15994" y1="21550" x2="41645" y2="22922"/>
                        <a14:foregroundMark x1="52938" y1="21550" x2="58661" y2="23204"/>
                        <a14:foregroundMark x1="58661" y1="23204" x2="86561" y2="22195"/>
                        <a14:foregroundMark x1="86561" y1="22195" x2="87481" y2="78814"/>
                        <a14:foregroundMark x1="87481" y1="78814" x2="86408" y2="85351"/>
                        <a14:foregroundMark x1="86408" y1="85351" x2="53143" y2="85714"/>
                        <a14:foregroundMark x1="88350" y1="20379" x2="88554" y2="52623"/>
                        <a14:foregroundMark x1="85743" y1="42131" x2="57997" y2="47175"/>
                        <a14:foregroundMark x1="57997" y1="47175" x2="71436" y2="63519"/>
                        <a14:foregroundMark x1="71436" y1="63519" x2="63107" y2="74011"/>
                        <a14:foregroundMark x1="63107" y1="74011" x2="58355" y2="75585"/>
                        <a14:foregroundMark x1="67450" y1="28087" x2="43383" y2="27240"/>
                        <a14:foregroundMark x1="43383" y1="27240" x2="37302" y2="28612"/>
                        <a14:foregroundMark x1="37302" y1="28612" x2="37302" y2="28612"/>
                        <a14:foregroundMark x1="19469" y1="79015" x2="25652" y2="84342"/>
                        <a14:foregroundMark x1="25652" y1="84342" x2="52119" y2="87781"/>
                        <a14:foregroundMark x1="68830" y1="87816" x2="72509" y2="87611"/>
                        <a14:foregroundMark x1="72509" y1="87611" x2="79969" y2="85513"/>
                        <a14:foregroundMark x1="79969" y1="85513" x2="82218" y2="76877"/>
                        <a14:foregroundMark x1="82218" y1="76877" x2="80531" y2="67756"/>
                        <a14:foregroundMark x1="80531" y1="67756" x2="29484" y2="64286"/>
                        <a14:foregroundMark x1="75319" y1="26715" x2="72100" y2="32365"/>
                        <a14:foregroundMark x1="72100" y1="32365" x2="68983" y2="35270"/>
                        <a14:foregroundMark x1="52785" y1="81921" x2="69290" y2="77441"/>
                        <a14:foregroundMark x1="69290" y1="77441" x2="68677" y2="69814"/>
                        <a14:foregroundMark x1="68677" y1="69814" x2="57026" y2="65093"/>
                        <a14:foregroundMark x1="57026" y1="65093" x2="25600" y2="62994"/>
                        <a14:foregroundMark x1="25600" y1="62994" x2="25600" y2="62994"/>
                        <a14:foregroundMark x1="60347" y1="58273" x2="21768" y2="58273"/>
                        <a14:foregroundMark x1="21768" y1="58273" x2="16965" y2="61945"/>
                        <a14:foregroundMark x1="16965" y1="61945" x2="16505" y2="70299"/>
                        <a14:foregroundMark x1="31068" y1="66505" x2="44916" y2="69330"/>
                        <a14:foregroundMark x1="13797" y1="63115" x2="14461" y2="65012"/>
                        <a14:foregroundMark x1="37915" y1="65577" x2="42718" y2="67716"/>
                        <a14:foregroundMark x1="81400" y1="63519" x2="78436" y2="58918"/>
                        <a14:foregroundMark x1="78436" y1="58918" x2="78845" y2="60694"/>
                        <a14:foregroundMark x1="54522" y1="33010" x2="52478" y2="30993"/>
                        <a14:foregroundMark x1="63413" y1="43947" x2="63413" y2="43140"/>
                        <a14:backgroundMark x1="62545" y1="88257" x2="62545" y2="88257"/>
                        <a14:backgroundMark x1="69085" y1="88136" x2="52274" y2="87974"/>
                        <a14:backgroundMark x1="51967" y1="87974" x2="51967" y2="87974"/>
                        <a14:backgroundMark x1="69750" y1="88136" x2="69750" y2="88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0" t="19134" r="9714" b="11670"/>
          <a:stretch>
            <a:fillRect/>
          </a:stretch>
        </p:blipFill>
        <p:spPr>
          <a:xfrm>
            <a:off x="241644" y="2332662"/>
            <a:ext cx="7073556" cy="7954337"/>
          </a:xfrm>
          <a:prstGeom prst="rect">
            <a:avLst/>
          </a:prstGeom>
        </p:spPr>
      </p:pic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BBF1E39-51BB-057E-00E4-61FC539785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18" b="98284" l="7190" r="94935">
                        <a14:foregroundMark x1="22876" y1="8578" x2="30065" y2="9069"/>
                        <a14:foregroundMark x1="48693" y1="12500" x2="52614" y2="39951"/>
                        <a14:foregroundMark x1="52614" y1="39951" x2="84477" y2="50735"/>
                        <a14:foregroundMark x1="84477" y1="50735" x2="92157" y2="32598"/>
                        <a14:foregroundMark x1="92157" y1="32598" x2="88725" y2="18137"/>
                        <a14:foregroundMark x1="88725" y1="18137" x2="63562" y2="16912"/>
                        <a14:foregroundMark x1="52288" y1="43873" x2="66993" y2="58578"/>
                        <a14:foregroundMark x1="66993" y1="58578" x2="81536" y2="59314"/>
                        <a14:foregroundMark x1="36111" y1="54657" x2="36765" y2="79412"/>
                        <a14:foregroundMark x1="16176" y1="51716" x2="10948" y2="68873"/>
                        <a14:foregroundMark x1="10948" y1="68873" x2="14542" y2="83333"/>
                        <a14:foregroundMark x1="14542" y1="83333" x2="21242" y2="86029"/>
                        <a14:foregroundMark x1="14706" y1="98039" x2="7190" y2="80637"/>
                        <a14:foregroundMark x1="22059" y1="64216" x2="19118" y2="48284"/>
                        <a14:foregroundMark x1="19118" y1="48284" x2="32353" y2="46078"/>
                        <a14:foregroundMark x1="32353" y1="46078" x2="37908" y2="83333"/>
                        <a14:foregroundMark x1="37908" y1="83333" x2="37908" y2="93873"/>
                        <a14:foregroundMark x1="38725" y1="52206" x2="43627" y2="67647"/>
                        <a14:foregroundMark x1="43627" y1="67647" x2="54248" y2="66667"/>
                        <a14:foregroundMark x1="54248" y1="66667" x2="57680" y2="62990"/>
                        <a14:foregroundMark x1="37255" y1="60049" x2="35784" y2="49265"/>
                        <a14:foregroundMark x1="35784" y1="49265" x2="35131" y2="48529"/>
                        <a14:foregroundMark x1="30229" y1="73284" x2="22059" y2="68137"/>
                        <a14:foregroundMark x1="22059" y1="68137" x2="19771" y2="68627"/>
                        <a14:foregroundMark x1="27941" y1="68627" x2="23039" y2="52941"/>
                        <a14:foregroundMark x1="23039" y1="52941" x2="22876" y2="52941"/>
                        <a14:foregroundMark x1="59314" y1="30392" x2="71405" y2="14461"/>
                        <a14:foregroundMark x1="71405" y1="14461" x2="84314" y2="13480"/>
                        <a14:foregroundMark x1="84314" y1="13480" x2="93301" y2="58578"/>
                        <a14:foregroundMark x1="93301" y1="58578" x2="78105" y2="68382"/>
                        <a14:foregroundMark x1="78105" y1="68382" x2="50327" y2="66912"/>
                        <a14:foregroundMark x1="50327" y1="66912" x2="45752" y2="56373"/>
                        <a14:foregroundMark x1="45752" y1="56373" x2="46895" y2="21324"/>
                        <a14:foregroundMark x1="46895" y1="21324" x2="70752" y2="14706"/>
                        <a14:foregroundMark x1="70752" y1="14706" x2="76144" y2="14951"/>
                        <a14:foregroundMark x1="13889" y1="83088" x2="16503" y2="71814"/>
                        <a14:foregroundMark x1="16503" y1="71814" x2="17157" y2="70833"/>
                        <a14:foregroundMark x1="43954" y1="45588" x2="43791" y2="16422"/>
                        <a14:foregroundMark x1="43791" y1="16422" x2="51961" y2="7353"/>
                        <a14:foregroundMark x1="51961" y1="7353" x2="59314" y2="7353"/>
                        <a14:foregroundMark x1="60621" y1="5637" x2="94444" y2="9559"/>
                        <a14:foregroundMark x1="94444" y1="9559" x2="95098" y2="42892"/>
                        <a14:foregroundMark x1="95098" y1="42892" x2="94935" y2="43382"/>
                        <a14:foregroundMark x1="66013" y1="46814" x2="77778" y2="23284"/>
                        <a14:foregroundMark x1="95261" y1="71569" x2="57516" y2="70833"/>
                        <a14:foregroundMark x1="40850" y1="98529" x2="34314" y2="96814"/>
                        <a14:foregroundMark x1="27778" y1="6618" x2="23039" y2="68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44" y="660218"/>
            <a:ext cx="1658540" cy="138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DE520F-2AFB-1700-34C5-D78D310FE3CE}"/>
              </a:ext>
            </a:extLst>
          </p:cNvPr>
          <p:cNvSpPr txBox="1"/>
          <p:nvPr/>
        </p:nvSpPr>
        <p:spPr>
          <a:xfrm>
            <a:off x="339519" y="4099395"/>
            <a:ext cx="6858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7200" b="1" dirty="0">
                <a:solidFill>
                  <a:srgbClr val="0097B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العفوي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73C7-F007-8560-7D59-4AC76C23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ED9317E-9211-19C6-9F26-0FBEA6DDE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847" y="2421400"/>
            <a:ext cx="11227981" cy="69139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2BEE52D-28C8-3ED8-FF3D-F79FB8DC33EA}"/>
              </a:ext>
            </a:extLst>
          </p:cNvPr>
          <p:cNvSpPr txBox="1"/>
          <p:nvPr/>
        </p:nvSpPr>
        <p:spPr>
          <a:xfrm>
            <a:off x="651164" y="785360"/>
            <a:ext cx="11767664" cy="1016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lnSpc>
                <a:spcPct val="150000"/>
              </a:lnSpc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هل تتذكرون نشاط التحدث العفوي؟ من يحكي لنا حكاية مسلية عاشها؟</a:t>
            </a:r>
          </a:p>
          <a:p>
            <a:pPr algn="r" defTabSz="685834" rtl="1">
              <a:lnSpc>
                <a:spcPct val="150000"/>
              </a:lnSpc>
              <a:defRPr/>
            </a:pPr>
            <a:r>
              <a:rPr lang="a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ينتدب الأستاذ بعض المتعلمين لسرد حكاياتهم وتذيل بالأسئلة التالية: هل أعجبتكم الحكاية؟ كيف كان صوت صديقكم؟ من يحكي لنا حكاية أخرى.</a:t>
            </a:r>
            <a:endParaRPr lang="fr-FR" b="1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378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5866C0A-B6D0-5363-5323-B22AADD4250D}"/>
              </a:ext>
            </a:extLst>
          </p:cNvPr>
          <p:cNvSpPr txBox="1"/>
          <p:nvPr/>
        </p:nvSpPr>
        <p:spPr>
          <a:xfrm>
            <a:off x="582519" y="4099395"/>
            <a:ext cx="6858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اَلطَّبيعَةُ عَبْرَ الْفُصولِ</a:t>
            </a: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587865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الصور جيدا، 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سيعبر عن عنصر من عناصر الصورة بكلمة واحدة.</a:t>
            </a:r>
          </a:p>
          <a:p>
            <a:pPr marL="977900" algn="just" defTabSz="1074738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المتعلمين على التعبير بكلمات ثم بجمل بسيطة.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13C8C4-79E3-0B15-FBD5-D0AA33112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23" y="2491509"/>
            <a:ext cx="11638017" cy="724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0C03187A-B583-5DCA-31CC-54F1FD245B34}"/>
              </a:ext>
            </a:extLst>
          </p:cNvPr>
          <p:cNvSpPr txBox="1">
            <a:spLocks/>
          </p:cNvSpPr>
          <p:nvPr/>
        </p:nvSpPr>
        <p:spPr>
          <a:xfrm>
            <a:off x="695730" y="1925353"/>
            <a:ext cx="6015789" cy="60579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9600" dirty="0">
                <a:ln w="0"/>
                <a:solidFill>
                  <a:srgbClr val="0B4D7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ج -  خ - ن</a:t>
            </a:r>
          </a:p>
          <a:p>
            <a:pPr marL="0" indent="0" algn="ctr" rtl="1">
              <a:buNone/>
            </a:pPr>
            <a:r>
              <a:rPr lang="ar-MA" sz="9600" dirty="0">
                <a:ln w="0"/>
                <a:solidFill>
                  <a:srgbClr val="0B4D7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ف - ق- ك</a:t>
            </a:r>
          </a:p>
          <a:p>
            <a:pPr marL="0" indent="0" algn="ctr" rtl="1">
              <a:buNone/>
            </a:pPr>
            <a:r>
              <a:rPr lang="ar-MA" sz="8800" dirty="0">
                <a:ln w="0"/>
                <a:solidFill>
                  <a:srgbClr val="0B4D7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8800" dirty="0">
              <a:ln w="0"/>
              <a:solidFill>
                <a:srgbClr val="0B4D7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587865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سنراجع  الحروف التالية؛ سأقرأ الحروف جيم – ج/ خاء –خ ...</a:t>
            </a:r>
          </a:p>
          <a:p>
            <a:pPr lvl="0" algn="r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الحروف؟   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sp>
        <p:nvSpPr>
          <p:cNvPr id="12" name="Sous-titre 2">
            <a:extLst>
              <a:ext uri="{FF2B5EF4-FFF2-40B4-BE49-F238E27FC236}">
                <a16:creationId xmlns:a16="http://schemas.microsoft.com/office/drawing/2014/main" id="{B8DD6700-08CF-1033-BB5D-B12BE8854724}"/>
              </a:ext>
            </a:extLst>
          </p:cNvPr>
          <p:cNvSpPr txBox="1">
            <a:spLocks/>
          </p:cNvSpPr>
          <p:nvPr/>
        </p:nvSpPr>
        <p:spPr>
          <a:xfrm>
            <a:off x="3320716" y="3279368"/>
            <a:ext cx="6015789" cy="60579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13800" dirty="0">
                <a:ln w="0"/>
                <a:solidFill>
                  <a:srgbClr val="0B4D7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ج –  خ – ن</a:t>
            </a:r>
          </a:p>
          <a:p>
            <a:pPr marL="0" indent="0" algn="ctr" rtl="1">
              <a:buNone/>
            </a:pPr>
            <a:r>
              <a:rPr lang="ar-MA" sz="13800" dirty="0">
                <a:ln w="0"/>
                <a:solidFill>
                  <a:srgbClr val="0B4D7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ف – ق – ك</a:t>
            </a:r>
          </a:p>
          <a:p>
            <a:pPr marL="0" indent="0" algn="ctr" rtl="1">
              <a:buNone/>
            </a:pPr>
            <a:r>
              <a:rPr lang="ar-MA" sz="11500" dirty="0">
                <a:ln w="0"/>
                <a:solidFill>
                  <a:srgbClr val="0B4D7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11500" dirty="0">
              <a:ln w="0"/>
              <a:solidFill>
                <a:srgbClr val="0B4D7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D2C7-A4EB-0549-3BF4-8970A2E38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AAAFCAA-82D4-9260-215C-FC18A5B32B21}"/>
              </a:ext>
            </a:extLst>
          </p:cNvPr>
          <p:cNvSpPr/>
          <p:nvPr/>
        </p:nvSpPr>
        <p:spPr>
          <a:xfrm>
            <a:off x="5753100" y="41148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8C0354F-A0A8-999A-4747-CF7DCD5A5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54" y="689461"/>
            <a:ext cx="1676545" cy="12802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8401722-843B-19D0-13E7-38737AC8CB4B}"/>
              </a:ext>
            </a:extLst>
          </p:cNvPr>
          <p:cNvSpPr txBox="1"/>
          <p:nvPr/>
        </p:nvSpPr>
        <p:spPr>
          <a:xfrm>
            <a:off x="1268784" y="560156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الحرف؟ ايتوا بكلمات تبتدئ بحرف الجيم </a:t>
            </a:r>
          </a:p>
          <a:p>
            <a:pPr marL="977900" algn="just" defTabSz="1074738" rtl="1"/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ايتوا بكلمات تنتهي بحرف الجيم – كلمات وسطها حرف الجيم </a:t>
            </a:r>
          </a:p>
        </p:txBody>
      </p:sp>
    </p:spTree>
    <p:extLst>
      <p:ext uri="{BB962C8B-B14F-4D97-AF65-F5344CB8AC3E}">
        <p14:creationId xmlns:p14="http://schemas.microsoft.com/office/powerpoint/2010/main" val="27506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1441855" y="2346361"/>
            <a:ext cx="3293736" cy="14285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جَ</a:t>
            </a:r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مَلࣱ</a:t>
            </a:r>
            <a:endParaRPr kumimoji="0" lang="fr-FR" sz="105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5742334" y="287590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8592483" y="2542199"/>
            <a:ext cx="1876653" cy="12569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جَـ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95C24C3-66DB-749B-690D-D7E385F5F991}"/>
              </a:ext>
            </a:extLst>
          </p:cNvPr>
          <p:cNvSpPr/>
          <p:nvPr/>
        </p:nvSpPr>
        <p:spPr>
          <a:xfrm>
            <a:off x="8592483" y="4413888"/>
            <a:ext cx="1676545" cy="117824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ـجَـ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085C2B8-04B2-4BC9-0B31-0AA0A9114B65}"/>
              </a:ext>
            </a:extLst>
          </p:cNvPr>
          <p:cNvSpPr/>
          <p:nvPr/>
        </p:nvSpPr>
        <p:spPr>
          <a:xfrm>
            <a:off x="8592483" y="6171830"/>
            <a:ext cx="1849220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ـج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ED21E88-FFF4-55B9-42E8-738E5D30F048}"/>
              </a:ext>
            </a:extLst>
          </p:cNvPr>
          <p:cNvSpPr/>
          <p:nvPr/>
        </p:nvSpPr>
        <p:spPr>
          <a:xfrm>
            <a:off x="8592484" y="7929144"/>
            <a:ext cx="1849220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جࣱ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17975A5-5FF3-79F1-284E-0EFD9BC2B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05" y="4648745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6F99F22-F1EB-8692-87BB-E26E978ED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4" y="6335542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4C7DAE2-C618-06D3-318C-65B4A2E99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5" y="8174426"/>
            <a:ext cx="2231329" cy="634039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32DD3DF-CB41-D449-1457-190AF072264E}"/>
              </a:ext>
            </a:extLst>
          </p:cNvPr>
          <p:cNvSpPr/>
          <p:nvPr/>
        </p:nvSpPr>
        <p:spPr>
          <a:xfrm>
            <a:off x="1441855" y="416360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مَ</a:t>
            </a:r>
            <a:r>
              <a:rPr lang="ar-MA" sz="8000" dirty="0">
                <a:ln w="0"/>
                <a:solidFill>
                  <a:srgbClr val="D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ج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َلَّة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E5B52639-A892-7331-B2FF-FEC8DA93B877}"/>
              </a:ext>
            </a:extLst>
          </p:cNvPr>
          <p:cNvSpPr/>
          <p:nvPr/>
        </p:nvSpPr>
        <p:spPr>
          <a:xfrm>
            <a:off x="1441855" y="593829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دُمْلُ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جࣱ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7F64F9B-35A5-4181-E22E-D22A47359759}"/>
              </a:ext>
            </a:extLst>
          </p:cNvPr>
          <p:cNvSpPr/>
          <p:nvPr/>
        </p:nvSpPr>
        <p:spPr>
          <a:xfrm>
            <a:off x="1441855" y="7777180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دُرْ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جࣱ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CCA5B93-473E-8CDC-7697-68B4C017C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66D3836-C5CD-D1CF-A0EF-128A325441B7}"/>
              </a:ext>
            </a:extLst>
          </p:cNvPr>
          <p:cNvSpPr txBox="1"/>
          <p:nvPr/>
        </p:nvSpPr>
        <p:spPr>
          <a:xfrm>
            <a:off x="1092938" y="717662"/>
            <a:ext cx="1233638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على الحرف في جميع مواقعه في الكلمة: أول، وسط، آخر</a:t>
            </a:r>
          </a:p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  تابعوا معي -  من يقوم ليقرأ؟ 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94CC1-D51B-A710-612C-604B1EFC9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B9377BB-3358-B36F-DB55-F20DEF43B9C2}"/>
              </a:ext>
            </a:extLst>
          </p:cNvPr>
          <p:cNvSpPr/>
          <p:nvPr/>
        </p:nvSpPr>
        <p:spPr>
          <a:xfrm>
            <a:off x="5753100" y="3568457"/>
            <a:ext cx="2209800" cy="157504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07B211B-B0EF-9D93-70A9-EE9C93C04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E4646BA-4CBC-8513-D206-DE5B409EB15C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A641E9A-0D74-9368-958E-852DA0B2A246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ـخـ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1B40F938-9EB5-4898-C109-72632D66D107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ـخ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63859BF-0411-FE9D-DAF4-246F6B439B40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9C78BA-D92E-ACC3-83C2-C42A998AAFBF}"/>
              </a:ext>
            </a:extLst>
          </p:cNvPr>
          <p:cNvSpPr txBox="1"/>
          <p:nvPr/>
        </p:nvSpPr>
        <p:spPr>
          <a:xfrm>
            <a:off x="1960491" y="1006430"/>
            <a:ext cx="1068871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الخاء – الخاء في الوسط – تنتهي بخاء 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3952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45A48-9663-A776-BF43-CBA2CABCF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0E51FCD-D3EA-9696-935E-A8D1B612AC0C}"/>
              </a:ext>
            </a:extLst>
          </p:cNvPr>
          <p:cNvSpPr/>
          <p:nvPr/>
        </p:nvSpPr>
        <p:spPr>
          <a:xfrm>
            <a:off x="10439400" y="452134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ج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57C4741-1FD0-B396-9446-40624FC18299}"/>
              </a:ext>
            </a:extLst>
          </p:cNvPr>
          <p:cNvSpPr/>
          <p:nvPr/>
        </p:nvSpPr>
        <p:spPr>
          <a:xfrm>
            <a:off x="5854092" y="452134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E426900A-539D-DB75-15DB-10BEF5BC35A3}"/>
              </a:ext>
            </a:extLst>
          </p:cNvPr>
          <p:cNvSpPr/>
          <p:nvPr/>
        </p:nvSpPr>
        <p:spPr>
          <a:xfrm>
            <a:off x="1268784" y="452134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؟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D27C429-70A0-5DB7-4012-D223D12A30DC}"/>
              </a:ext>
            </a:extLst>
          </p:cNvPr>
          <p:cNvSpPr txBox="1"/>
          <p:nvPr/>
        </p:nvSpPr>
        <p:spPr>
          <a:xfrm>
            <a:off x="1981198" y="790987"/>
            <a:ext cx="1066800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هذان الحرفان متشابهان – لاحظوا جيدا ما يميز كل حرف عن الآخر. من يقرأ  الحرفين؟</a:t>
            </a:r>
          </a:p>
          <a:p>
            <a:pPr marL="977900" lvl="0" algn="just" defTabSz="1074738" rtl="1"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هل تعرفون حروفا أخرى تشبه هذين الحرفين؟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BFCEB08-0E4A-E2E8-F16C-EC3E1116D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3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6B240-353D-45A9-ED6A-CD2869060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43E3CB8-B606-6FE4-522B-799679C428E9}"/>
              </a:ext>
            </a:extLst>
          </p:cNvPr>
          <p:cNvSpPr/>
          <p:nvPr/>
        </p:nvSpPr>
        <p:spPr>
          <a:xfrm>
            <a:off x="5753100" y="3275026"/>
            <a:ext cx="2209800" cy="157504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2BFCA90-0064-9236-2619-373B4FDF4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85C2992-05AB-1204-FD46-674816BE1019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9AACF3C-3BB4-90BC-CB36-88D76B79B81E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ـفـ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8C5DDBA4-F65C-57B3-B6CB-828E693E025A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ـف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79462A0B-AD70-DA75-7672-2B9E9CC1EDDA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E118E2A-7800-7CF9-4318-DBD51A737CE2}"/>
              </a:ext>
            </a:extLst>
          </p:cNvPr>
          <p:cNvSpPr txBox="1"/>
          <p:nvPr/>
        </p:nvSpPr>
        <p:spPr>
          <a:xfrm>
            <a:off x="1960491" y="1006430"/>
            <a:ext cx="1068871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الفاء – الفاء في الوسط – تنتهي بفاء 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0850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2617D-9F68-4992-55B0-BFCE73D41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76A6EB3C-7C84-9F57-A189-6BA1672A9FF6}"/>
              </a:ext>
            </a:extLst>
          </p:cNvPr>
          <p:cNvSpPr/>
          <p:nvPr/>
        </p:nvSpPr>
        <p:spPr>
          <a:xfrm>
            <a:off x="5443742" y="3092855"/>
            <a:ext cx="2209800" cy="157504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8C1F617-5CB2-2A68-2E78-44FA36E02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243D038-5AB4-28CF-1E46-6601DD4041C6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CD8EC60-AB1D-0349-8E5D-DF3BC7852A40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ـقـ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E730C38F-198D-75D9-C78B-4F147FA36C02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ـق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7C1A6C26-13BF-3F20-C261-F9E5E61BDC25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0E4B0A4-E119-EE72-AA8B-318F3A079533}"/>
              </a:ext>
            </a:extLst>
          </p:cNvPr>
          <p:cNvSpPr txBox="1"/>
          <p:nvPr/>
        </p:nvSpPr>
        <p:spPr>
          <a:xfrm>
            <a:off x="1960491" y="1006430"/>
            <a:ext cx="1068871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القاف – القاف في الوسط – تنتهي بقاف 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0228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4576E-2803-4AEF-CEA1-CF5669B87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E5D2046B-C19C-F5C5-D1E1-ED63634CBECE}"/>
              </a:ext>
            </a:extLst>
          </p:cNvPr>
          <p:cNvSpPr/>
          <p:nvPr/>
        </p:nvSpPr>
        <p:spPr>
          <a:xfrm>
            <a:off x="10439400" y="452134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4E209FAF-00F2-FFE9-85DD-A58563CCAC88}"/>
              </a:ext>
            </a:extLst>
          </p:cNvPr>
          <p:cNvSpPr/>
          <p:nvPr/>
        </p:nvSpPr>
        <p:spPr>
          <a:xfrm>
            <a:off x="5854092" y="452134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15EB799-E7AA-381B-E433-76A976758A5E}"/>
              </a:ext>
            </a:extLst>
          </p:cNvPr>
          <p:cNvSpPr/>
          <p:nvPr/>
        </p:nvSpPr>
        <p:spPr>
          <a:xfrm>
            <a:off x="1268784" y="452134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؟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5BC3ACD-6C65-3019-3313-B57269BEF46F}"/>
              </a:ext>
            </a:extLst>
          </p:cNvPr>
          <p:cNvSpPr txBox="1"/>
          <p:nvPr/>
        </p:nvSpPr>
        <p:spPr>
          <a:xfrm>
            <a:off x="1981198" y="1037208"/>
            <a:ext cx="1066800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هذان الحرفان متشابهان – لاحظوا جيدا ما يميز كل حرف عن الآخر. من يقرأ  الحرفين؟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20860A1-FEEF-2607-E9A3-BA2CBFD47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72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55427-6457-0D6C-ABEB-0D775B1B2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665F2A21-DF78-4771-0E14-A9242BE3EF35}"/>
              </a:ext>
            </a:extLst>
          </p:cNvPr>
          <p:cNvSpPr/>
          <p:nvPr/>
        </p:nvSpPr>
        <p:spPr>
          <a:xfrm>
            <a:off x="5443742" y="3241543"/>
            <a:ext cx="2209800" cy="157504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ك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484680C-DA22-C01F-C357-3739A3217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1A8B6C1-FE12-40D5-79F1-7912D8E68CF6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ك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9380DA3-8874-56FA-9B15-3717685DEA40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ـكـ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3A33DEA5-D9FF-4EF4-A501-E00CCCCC97F3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ـك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97D7C059-19A3-047D-BF40-471DABE48677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ك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144A034-05BE-DA84-108C-4FADDE7B5780}"/>
              </a:ext>
            </a:extLst>
          </p:cNvPr>
          <p:cNvSpPr txBox="1"/>
          <p:nvPr/>
        </p:nvSpPr>
        <p:spPr>
          <a:xfrm>
            <a:off x="1268784" y="437047"/>
            <a:ext cx="1233638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الحرف؟</a:t>
            </a:r>
          </a:p>
          <a:p>
            <a:pPr marL="977900" lvl="0" algn="just" defTabSz="1074738" rtl="1">
              <a:defRPr/>
            </a:pPr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يأت بكلمة تنتهي بالكاف؟ كلمة تبتدئ بالكاف – كلمة وسطها كاف؟  </a:t>
            </a:r>
          </a:p>
        </p:txBody>
      </p:sp>
    </p:spTree>
    <p:extLst>
      <p:ext uri="{BB962C8B-B14F-4D97-AF65-F5344CB8AC3E}">
        <p14:creationId xmlns:p14="http://schemas.microsoft.com/office/powerpoint/2010/main" val="133645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395BB-2ACB-8FC9-8205-3A5A57DA0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CA5F1F6C-F202-711C-8E17-E2E9C70AC7D8}"/>
              </a:ext>
            </a:extLst>
          </p:cNvPr>
          <p:cNvSpPr/>
          <p:nvPr/>
        </p:nvSpPr>
        <p:spPr>
          <a:xfrm>
            <a:off x="5753100" y="3092855"/>
            <a:ext cx="2209800" cy="157504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ن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AA5A979-614D-BC60-ED3F-CC1F2AC61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58E8D9B-2A74-F29B-1341-3061189ABCD0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ن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4779705-19B7-C4B3-6CA3-4365992B4D96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ـنـ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F69F3092-D6C1-6244-2DC0-09567338145B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ـن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1A5E15D8-18D7-3AB9-6445-942F0DB81A90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ن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C140741-E8F0-2F8F-E45E-2398D8908810}"/>
              </a:ext>
            </a:extLst>
          </p:cNvPr>
          <p:cNvSpPr txBox="1"/>
          <p:nvPr/>
        </p:nvSpPr>
        <p:spPr>
          <a:xfrm>
            <a:off x="1268784" y="437047"/>
            <a:ext cx="1233638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الحرف؟</a:t>
            </a:r>
          </a:p>
          <a:p>
            <a:pPr marL="977900" lvl="0" algn="just" defTabSz="1074738" rtl="1">
              <a:defRPr/>
            </a:pPr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يأت بكلمة تنتهي بالنون؟ كلمة تبتدئ بالنون – كلمة وسطها نون ؟  </a:t>
            </a:r>
          </a:p>
        </p:txBody>
      </p:sp>
    </p:spTree>
    <p:extLst>
      <p:ext uri="{BB962C8B-B14F-4D97-AF65-F5344CB8AC3E}">
        <p14:creationId xmlns:p14="http://schemas.microsoft.com/office/powerpoint/2010/main" val="270884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3665A-EDAA-B003-3A54-BEB3262F3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917D9C-AE8B-B94D-96E9-4E0C5BA58344}"/>
              </a:ext>
            </a:extLst>
          </p:cNvPr>
          <p:cNvSpPr txBox="1"/>
          <p:nvPr/>
        </p:nvSpPr>
        <p:spPr>
          <a:xfrm>
            <a:off x="160421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سلسلة الحروف؟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B080B65-F20F-4378-9423-ECFC208D90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1AB72EB6-6792-128C-25CC-785E469BC3C6}"/>
              </a:ext>
            </a:extLst>
          </p:cNvPr>
          <p:cNvSpPr txBox="1"/>
          <p:nvPr/>
        </p:nvSpPr>
        <p:spPr>
          <a:xfrm>
            <a:off x="360484" y="2210422"/>
            <a:ext cx="12995031" cy="69942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MA" sz="13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خ – نـ - ـجـ – ف – ـقـ – ك</a:t>
            </a:r>
          </a:p>
          <a:p>
            <a:pPr algn="ctr" rtl="1">
              <a:lnSpc>
                <a:spcPct val="200000"/>
              </a:lnSpc>
            </a:pPr>
            <a:r>
              <a:rPr lang="ar-MA" sz="13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ـن – ـفـ – قـ – ـخ – كـ – ج</a:t>
            </a:r>
            <a:endParaRPr lang="fr-FR" sz="13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14585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736ED-179C-4937-868B-ED2D2EF3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FA8207-4C31-BAB3-5F83-E16F452C2AC3}"/>
              </a:ext>
            </a:extLst>
          </p:cNvPr>
          <p:cNvSpPr txBox="1"/>
          <p:nvPr/>
        </p:nvSpPr>
        <p:spPr>
          <a:xfrm>
            <a:off x="2444261" y="708860"/>
            <a:ext cx="93218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الألواح. سأملي عليكم الحروف حرفا </a:t>
            </a:r>
            <a:r>
              <a:rPr lang="ar-MA" sz="36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حرفا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وعليكم كتابتها بسرعة. سنصحح مباشرة بعد رفع الألواح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خ – ف – ج – ن – ك – ق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C42DA5-96EA-22E4-9B8F-88164F6FA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31" y="708860"/>
            <a:ext cx="1487876" cy="100910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5FA607E-7A34-1FB7-2BA0-0D773C244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5730" y="4087060"/>
            <a:ext cx="3515969" cy="238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4604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FD06B-B031-6C74-42C5-14ECDBB1B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208243-6CAB-B82E-B4C4-345B670DDE30}"/>
              </a:ext>
            </a:extLst>
          </p:cNvPr>
          <p:cNvSpPr txBox="1"/>
          <p:nvPr/>
        </p:nvSpPr>
        <p:spPr>
          <a:xfrm>
            <a:off x="142837" y="910624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سنبني جميعا خريطة حرف الكاف، أنا</a:t>
            </a:r>
            <a:r>
              <a:rPr kumimoji="0" lang="ar-MA" sz="36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سأبدأ، تابعوا معي. 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0A42AE2-53CC-52CF-3909-9BE433BB3D21}"/>
              </a:ext>
            </a:extLst>
          </p:cNvPr>
          <p:cNvSpPr txBox="1">
            <a:spLocks/>
          </p:cNvSpPr>
          <p:nvPr/>
        </p:nvSpPr>
        <p:spPr>
          <a:xfrm>
            <a:off x="7425458" y="3512352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خريطة الحرف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EF3CB1-B01A-83F8-3048-1DFD6AA34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16748"/>
            <a:ext cx="1676545" cy="1280271"/>
          </a:xfrm>
          <a:prstGeom prst="rect">
            <a:avLst/>
          </a:prstGeom>
        </p:spPr>
      </p:pic>
      <p:sp>
        <p:nvSpPr>
          <p:cNvPr id="6" name="Sous-titre 2">
            <a:extLst>
              <a:ext uri="{FF2B5EF4-FFF2-40B4-BE49-F238E27FC236}">
                <a16:creationId xmlns:a16="http://schemas.microsoft.com/office/drawing/2014/main" id="{35E8193F-66BD-1183-F860-960D3F7248FB}"/>
              </a:ext>
            </a:extLst>
          </p:cNvPr>
          <p:cNvSpPr txBox="1">
            <a:spLocks/>
          </p:cNvSpPr>
          <p:nvPr/>
        </p:nvSpPr>
        <p:spPr>
          <a:xfrm>
            <a:off x="842211" y="3512352"/>
            <a:ext cx="6015789" cy="60579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ج -  خ - ن</a:t>
            </a:r>
          </a:p>
          <a:p>
            <a:pPr marL="0" indent="0" algn="ctr" rtl="1">
              <a:buNone/>
            </a:pPr>
            <a:r>
              <a:rPr lang="ar-MA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ف - ق- </a:t>
            </a:r>
            <a:r>
              <a:rPr lang="ar-MA" sz="11500" dirty="0">
                <a:ln w="0"/>
                <a:solidFill>
                  <a:srgbClr val="FF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</a:t>
            </a:r>
          </a:p>
          <a:p>
            <a:pPr marL="0" indent="0" algn="ctr" rtl="1">
              <a:buNone/>
            </a:pPr>
            <a:r>
              <a:rPr lang="ar-MA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9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317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179966" y="5143494"/>
            <a:ext cx="11145982" cy="3036159"/>
            <a:chOff x="2191897" y="5143500"/>
            <a:chExt cx="9344906" cy="2210726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280449"/>
              <a:chOff x="3334343" y="5038743"/>
              <a:chExt cx="9344906" cy="1280449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4706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الأسرة والمدرسة؛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4706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تصفية الصعوبات القرائية المرتبطة بالحركات والحروف: ج – خ – ف – ق – ك - ن 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152493" y="5115132"/>
                <a:ext cx="526756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152493" y="5848922"/>
                <a:ext cx="526756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47061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حروف ومقاطع وكلمات.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10047" y="6883951"/>
              <a:ext cx="526756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E4091-066F-0B1F-73AB-71364D1A2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82341C-CEA7-3C08-9DA4-D39C287DEA87}"/>
              </a:ext>
            </a:extLst>
          </p:cNvPr>
          <p:cNvSpPr txBox="1"/>
          <p:nvPr/>
        </p:nvSpPr>
        <p:spPr>
          <a:xfrm>
            <a:off x="340530" y="1064525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أملأ خريطة حرف الكاف مع الحركات القصيرة، </a:t>
            </a:r>
            <a:endParaRPr lang="fr-FR" sz="6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A2877A8-BF15-651D-BC7E-62A70A1F66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0194270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3A4A72-F799-C7EE-90C5-8BE253682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6164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70B17-1AC8-6BD0-9111-147562C28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9EA348-74CC-78C1-DCDA-FF6C0075F871}"/>
              </a:ext>
            </a:extLst>
          </p:cNvPr>
          <p:cNvSpPr txBox="1"/>
          <p:nvPr/>
        </p:nvSpPr>
        <p:spPr>
          <a:xfrm>
            <a:off x="0" y="1064526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ينشئ الأستاذ خريطة حرف الكاف مع الحركات الطويلة. </a:t>
            </a:r>
            <a:endParaRPr lang="fr-FR" sz="6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8FA62D2-EF0F-25D0-E62C-C55EA0BE64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183432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BEAAE85-CA07-AF25-9F4C-4EDA37718C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7313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92D1E-EF48-3492-18A3-C81D9BFF9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28831F6-C546-6D81-4CC4-F6FD266E98F8}"/>
              </a:ext>
            </a:extLst>
          </p:cNvPr>
          <p:cNvSpPr txBox="1"/>
          <p:nvPr/>
        </p:nvSpPr>
        <p:spPr>
          <a:xfrm>
            <a:off x="129515" y="80291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 ملء خريطة حرف الحاء مع التنوين، </a:t>
            </a:r>
            <a:endParaRPr lang="fr-FR" sz="6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6E5B99A-2B74-0313-B0DC-7E71C52E5F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4524283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D1B6A5-727C-8437-72C1-F028FEDD45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6972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88091-FA69-8BFB-F3C1-52425C8D7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86F4382-058A-A943-D06E-3BE97CAC9765}"/>
              </a:ext>
            </a:extLst>
          </p:cNvPr>
          <p:cNvSpPr txBox="1"/>
          <p:nvPr/>
        </p:nvSpPr>
        <p:spPr>
          <a:xfrm>
            <a:off x="340530" y="803311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خريطة الحرف: رددوا من بعدي جماعة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D2E1E21-CFE1-3A95-85E2-1105D3E12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0AAB80CE-924F-9AD8-2B25-7990E7E91D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9625270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480559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B4010-6F10-4EDD-FC7C-0492F15F8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Diagramme 13">
            <a:extLst>
              <a:ext uri="{FF2B5EF4-FFF2-40B4-BE49-F238E27FC236}">
                <a16:creationId xmlns:a16="http://schemas.microsoft.com/office/drawing/2014/main" id="{F7E97E55-96CC-7926-95BE-753F47997E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9625270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83524CB-5466-BF47-6C23-5E1E7BF3A48A}"/>
              </a:ext>
            </a:extLst>
          </p:cNvPr>
          <p:cNvSpPr txBox="1"/>
          <p:nvPr/>
        </p:nvSpPr>
        <p:spPr>
          <a:xfrm>
            <a:off x="0" y="758978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lvl="0" algn="just" defTabSz="1074738" rtl="1"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ركبنا كل مقطع في كلمة – سأقرأ المقاطع والكلمات – كَ – كلام ...</a:t>
            </a:r>
          </a:p>
          <a:p>
            <a:pPr marL="96838" lvl="0" algn="just" defTabSz="1074738" rtl="1"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خريطة الحرف قراءة جهرية: </a:t>
            </a:r>
            <a:r>
              <a:rPr lang="ar-MA" sz="28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قراءة الخريطة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810FC4A-B6D0-09F8-8446-11713B6F72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B1172D4-3BBF-CDB0-5A7F-63A09C40EFF3}"/>
              </a:ext>
            </a:extLst>
          </p:cNvPr>
          <p:cNvSpPr txBox="1"/>
          <p:nvPr/>
        </p:nvSpPr>
        <p:spPr>
          <a:xfrm>
            <a:off x="6975764" y="1860919"/>
            <a:ext cx="27016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لام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A41B5CC-A8BA-80A7-6069-9446EAC8C143}"/>
              </a:ext>
            </a:extLst>
          </p:cNvPr>
          <p:cNvSpPr txBox="1"/>
          <p:nvPr/>
        </p:nvSpPr>
        <p:spPr>
          <a:xfrm>
            <a:off x="9677400" y="3189080"/>
            <a:ext cx="2009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كِ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0CD1DC0-4FCA-E3B6-C31A-CD1CFB90307A}"/>
              </a:ext>
            </a:extLst>
          </p:cNvPr>
          <p:cNvSpPr txBox="1"/>
          <p:nvPr/>
        </p:nvSpPr>
        <p:spPr>
          <a:xfrm>
            <a:off x="10744201" y="47902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رَةࣱ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83A6C67-890A-1B77-F3E2-62355FF2FD43}"/>
              </a:ext>
            </a:extLst>
          </p:cNvPr>
          <p:cNvSpPr txBox="1"/>
          <p:nvPr/>
        </p:nvSpPr>
        <p:spPr>
          <a:xfrm>
            <a:off x="10210801" y="7340304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كا</a:t>
            </a:r>
            <a:r>
              <a:rPr lang="ar-MA" sz="6600" dirty="0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تِبࣱ</a:t>
            </a:r>
            <a:endParaRPr lang="fr-FR" sz="6600" dirty="0">
              <a:solidFill>
                <a:srgbClr val="1B1B1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A5F7ADA-1D58-E0EC-FEE8-1A1A05CCFE50}"/>
              </a:ext>
            </a:extLst>
          </p:cNvPr>
          <p:cNvSpPr txBox="1"/>
          <p:nvPr/>
        </p:nvSpPr>
        <p:spPr>
          <a:xfrm>
            <a:off x="3720145" y="92024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مِسْـ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كـيـ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6600" dirty="0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C3E31EF-FF49-4B47-5534-47CF85B22926}"/>
              </a:ext>
            </a:extLst>
          </p:cNvPr>
          <p:cNvSpPr txBox="1"/>
          <p:nvPr/>
        </p:nvSpPr>
        <p:spPr>
          <a:xfrm>
            <a:off x="7667624" y="92024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كو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MA" sz="6600" dirty="0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0349C2A-B423-51B0-FFDD-0F99BA9DB1AC}"/>
              </a:ext>
            </a:extLst>
          </p:cNvPr>
          <p:cNvSpPr txBox="1"/>
          <p:nvPr/>
        </p:nvSpPr>
        <p:spPr>
          <a:xfrm>
            <a:off x="962023" y="4895934"/>
            <a:ext cx="20437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دي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CF7DF65-1FE0-EE9B-D4F4-29C14C7744EC}"/>
              </a:ext>
            </a:extLst>
          </p:cNvPr>
          <p:cNvSpPr txBox="1"/>
          <p:nvPr/>
        </p:nvSpPr>
        <p:spPr>
          <a:xfrm>
            <a:off x="1467480" y="2635082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سَمي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C12CBE4-C7FA-314C-3BD5-BC627B67EEDA}"/>
              </a:ext>
            </a:extLst>
          </p:cNvPr>
          <p:cNvSpPr txBox="1"/>
          <p:nvPr/>
        </p:nvSpPr>
        <p:spPr>
          <a:xfrm>
            <a:off x="643569" y="7355281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مِسْ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</a:t>
            </a:r>
            <a:r>
              <a:rPr kumimoji="0" lang="ar-MA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859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61BC-155F-EAAB-756B-B0D23AB6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197CE2-67EC-7C43-146E-E4D7A1BD2A7A}"/>
              </a:ext>
            </a:extLst>
          </p:cNvPr>
          <p:cNvSpPr txBox="1"/>
          <p:nvPr/>
        </p:nvSpPr>
        <p:spPr>
          <a:xfrm>
            <a:off x="160421" y="872582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سنقرأ جميعا على لوحة الحروف والمقاطع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DDC9889-DA84-FDF9-E179-8B16311DC609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 anchor="ctr"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المقاطع وتركيب الكلمات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00B5FE0-7A43-BA60-53BA-52B1AC0DC59B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تنظيم العمل في ثنائيات  وفي مجموعات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180122-AC45-E874-F7DE-28CD0888B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6786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978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928702" y="894197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6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لوحة الحروف والمقاطع التي تعرفنا عليها اليوم، وستقومون بقراءتها أيضا.</a:t>
            </a:r>
            <a:endParaRPr lang="ar-MA" sz="6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6C1B1E5-3EF5-4939-2A8A-C3B76DEE4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pic>
        <p:nvPicPr>
          <p:cNvPr id="8" name="Image 7" descr="Une image contenant texte, capture d’écran, calendrier, nombre&#10;&#10;Le contenu généré par l’IA peut être incorrect.">
            <a:extLst>
              <a:ext uri="{FF2B5EF4-FFF2-40B4-BE49-F238E27FC236}">
                <a16:creationId xmlns:a16="http://schemas.microsoft.com/office/drawing/2014/main" id="{607EBA53-E6AC-64B7-E65F-5A2B4C250D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19493" r="11553" b="48199"/>
          <a:stretch>
            <a:fillRect/>
          </a:stretch>
        </p:blipFill>
        <p:spPr>
          <a:xfrm>
            <a:off x="353617" y="2600959"/>
            <a:ext cx="12911465" cy="681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3489C-389C-FF86-C281-21B60ABF1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6B8B2-480E-3A24-AD0F-8A18A7AAE869}"/>
              </a:ext>
            </a:extLst>
          </p:cNvPr>
          <p:cNvSpPr txBox="1"/>
          <p:nvPr/>
        </p:nvSpPr>
        <p:spPr>
          <a:xfrm>
            <a:off x="1196848" y="841949"/>
            <a:ext cx="1183335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تناوب مع زميلك على قراءة المقاطع، صححوا الأخطاء بينكم. سأمر بين الصفوف.</a:t>
            </a:r>
            <a:endParaRPr lang="ar-MA" sz="6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C23D0D2-35EC-05DB-A76E-07EB30396E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133"/>
            <a:ext cx="1801546" cy="1461571"/>
          </a:xfrm>
          <a:prstGeom prst="rect">
            <a:avLst/>
          </a:prstGeom>
        </p:spPr>
      </p:pic>
      <p:pic>
        <p:nvPicPr>
          <p:cNvPr id="5" name="Image 4" descr="Une image contenant texte, capture d’écran, calendrier, nombre&#10;&#10;Le contenu généré par l’IA peut être incorrect.">
            <a:extLst>
              <a:ext uri="{FF2B5EF4-FFF2-40B4-BE49-F238E27FC236}">
                <a16:creationId xmlns:a16="http://schemas.microsoft.com/office/drawing/2014/main" id="{FF11761D-0857-3CFD-45EC-1103F1D841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19493" r="11553" b="48199"/>
          <a:stretch>
            <a:fillRect/>
          </a:stretch>
        </p:blipFill>
        <p:spPr>
          <a:xfrm>
            <a:off x="353617" y="2600959"/>
            <a:ext cx="12911465" cy="681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694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64396-8C73-B872-787B-A8727C534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15E3661-E83C-C711-E0F8-6C0B77DF801F}"/>
              </a:ext>
            </a:extLst>
          </p:cNvPr>
          <p:cNvSpPr txBox="1"/>
          <p:nvPr/>
        </p:nvSpPr>
        <p:spPr>
          <a:xfrm>
            <a:off x="1130240" y="76492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بالتناوب، مع تغيير اتجاهات القراءة، وتصحيح الأخطاء.</a:t>
            </a:r>
            <a:endParaRPr kumimoji="0" lang="ar-MA" sz="6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501B049-A7E1-3B9E-E5D1-60A9A30CD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481364"/>
            <a:ext cx="1633870" cy="1426588"/>
          </a:xfrm>
          <a:prstGeom prst="rect">
            <a:avLst/>
          </a:prstGeom>
        </p:spPr>
      </p:pic>
      <p:pic>
        <p:nvPicPr>
          <p:cNvPr id="5" name="Image 4" descr="Une image contenant texte, capture d’écran, calendrier, nombre&#10;&#10;Le contenu généré par l’IA peut être incorrect.">
            <a:extLst>
              <a:ext uri="{FF2B5EF4-FFF2-40B4-BE49-F238E27FC236}">
                <a16:creationId xmlns:a16="http://schemas.microsoft.com/office/drawing/2014/main" id="{299244E7-D7BF-2CF6-6F15-CEAECB8A7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19493" r="11553" b="48199"/>
          <a:stretch>
            <a:fillRect/>
          </a:stretch>
        </p:blipFill>
        <p:spPr>
          <a:xfrm>
            <a:off x="353617" y="2600959"/>
            <a:ext cx="12911465" cy="681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537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91D5-F94E-734C-03FD-CFC63F316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8B38CFD-8114-268B-6F42-C674D47A13BC}"/>
              </a:ext>
            </a:extLst>
          </p:cNvPr>
          <p:cNvSpPr txBox="1"/>
          <p:nvPr/>
        </p:nvSpPr>
        <p:spPr>
          <a:xfrm>
            <a:off x="1565032" y="744849"/>
            <a:ext cx="1129681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بتركيب كلمات انطلاقا من المقاطع الموجودة في الجدول، يمكنكم الاستعانة بالحروف المدروسة سابقا.</a:t>
            </a:r>
          </a:p>
          <a:p>
            <a:pPr algn="r" defTabSz="685834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للمتعلمين وقتا للتفكير.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1534DD-1140-DD39-913B-5DC41D433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4" y="634178"/>
            <a:ext cx="1950889" cy="1298561"/>
          </a:xfrm>
          <a:prstGeom prst="rect">
            <a:avLst/>
          </a:prstGeom>
        </p:spPr>
      </p:pic>
      <p:pic>
        <p:nvPicPr>
          <p:cNvPr id="5" name="Image 4" descr="Une image contenant texte, capture d’écran, calendrier, nombre&#10;&#10;Le contenu généré par l’IA peut être incorrect.">
            <a:extLst>
              <a:ext uri="{FF2B5EF4-FFF2-40B4-BE49-F238E27FC236}">
                <a16:creationId xmlns:a16="http://schemas.microsoft.com/office/drawing/2014/main" id="{5F18B01E-D9D9-BF65-82CC-F0A4DB722D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19493" r="11553" b="48199"/>
          <a:stretch>
            <a:fillRect/>
          </a:stretch>
        </p:blipFill>
        <p:spPr>
          <a:xfrm>
            <a:off x="243754" y="2372359"/>
            <a:ext cx="12911465" cy="681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306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6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0F220-796E-6D5B-67BC-2D359E3F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B75273-491A-A184-8325-445520197C5A}"/>
              </a:ext>
            </a:extLst>
          </p:cNvPr>
          <p:cNvSpPr txBox="1"/>
          <p:nvPr/>
        </p:nvSpPr>
        <p:spPr>
          <a:xfrm>
            <a:off x="2326075" y="774150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1 ص  6 و قوموا بتركيب كلمات انطلاقا من المقاطع الموجودة في الجدول يمكنكم الاستعانة بالحروف التي سبق و درسناها.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DF158C3-FE4F-ED44-D073-216C5878D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3" name="Image 2" descr="Une image contenant texte, capture d’écran, calendrier, nombre&#10;&#10;Le contenu généré par l’IA peut être incorrect.">
            <a:extLst>
              <a:ext uri="{FF2B5EF4-FFF2-40B4-BE49-F238E27FC236}">
                <a16:creationId xmlns:a16="http://schemas.microsoft.com/office/drawing/2014/main" id="{7844A561-7312-3C81-D807-A491B28D86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19493" r="11553" b="48199"/>
          <a:stretch>
            <a:fillRect/>
          </a:stretch>
        </p:blipFill>
        <p:spPr>
          <a:xfrm>
            <a:off x="402267" y="2600959"/>
            <a:ext cx="12911465" cy="681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773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AA754-254A-B552-515E-EAE7D7E03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6DA74D-F7A6-1738-C3CE-17F78EF4FA3A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ناقش الإجابات مع زميلك وصحح الأخطاء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4BFCD9-4660-D2C1-C2F5-51BE3995E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53" y="2247029"/>
            <a:ext cx="10219247" cy="717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983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4D17A-8779-2EEF-B684-B258A4FE1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calendrier, nombre&#10;&#10;Le contenu généré par l’IA peut être incorrect.">
            <a:extLst>
              <a:ext uri="{FF2B5EF4-FFF2-40B4-BE49-F238E27FC236}">
                <a16:creationId xmlns:a16="http://schemas.microsoft.com/office/drawing/2014/main" id="{9D44649A-4812-C3AE-CBFD-01248FE91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19493" r="11553" b="48199"/>
          <a:stretch>
            <a:fillRect/>
          </a:stretch>
        </p:blipFill>
        <p:spPr>
          <a:xfrm>
            <a:off x="309363" y="2517536"/>
            <a:ext cx="12990586" cy="685506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BE27F50-0437-D06E-A217-25345C879BA4}"/>
              </a:ext>
            </a:extLst>
          </p:cNvPr>
          <p:cNvSpPr txBox="1"/>
          <p:nvPr/>
        </p:nvSpPr>
        <p:spPr>
          <a:xfrm>
            <a:off x="2919578" y="765397"/>
            <a:ext cx="955963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اقتراح بعض الكلمات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46A1ED0-A16F-71C4-9C32-E4B8011B1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C3244A3-F688-AC4D-713D-78592C89F906}"/>
              </a:ext>
            </a:extLst>
          </p:cNvPr>
          <p:cNvSpPr/>
          <p:nvPr/>
        </p:nvSpPr>
        <p:spPr>
          <a:xfrm>
            <a:off x="9199644" y="8503865"/>
            <a:ext cx="1695213" cy="6166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خَوْفࣱ</a:t>
            </a:r>
            <a:endParaRPr lang="es-ES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63660A-0D70-DC84-533D-E562304E5C29}"/>
              </a:ext>
            </a:extLst>
          </p:cNvPr>
          <p:cNvSpPr/>
          <p:nvPr/>
        </p:nvSpPr>
        <p:spPr>
          <a:xfrm>
            <a:off x="6974958" y="8523561"/>
            <a:ext cx="1695213" cy="6166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فَقْرࣱ</a:t>
            </a:r>
            <a:endParaRPr lang="es-ES" sz="3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6B392E7-DCA2-E08A-51F0-BD8854CAE7CE}"/>
              </a:ext>
            </a:extLst>
          </p:cNvPr>
          <p:cNvSpPr/>
          <p:nvPr/>
        </p:nvSpPr>
        <p:spPr>
          <a:xfrm>
            <a:off x="5045830" y="8505975"/>
            <a:ext cx="1695213" cy="6166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جَفْنࣱ</a:t>
            </a:r>
            <a:endParaRPr lang="es-ES" sz="3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2A03E5C-C33F-37CA-B06C-55FB2A5FA8BB}"/>
              </a:ext>
            </a:extLst>
          </p:cNvPr>
          <p:cNvSpPr/>
          <p:nvPr/>
        </p:nvSpPr>
        <p:spPr>
          <a:xfrm>
            <a:off x="2794554" y="8527362"/>
            <a:ext cx="1695213" cy="6166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جُحْرࣱ</a:t>
            </a:r>
            <a:endParaRPr lang="es-ES" sz="3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099CE35-825E-CAC8-D122-0F2C20A81145}"/>
              </a:ext>
            </a:extLst>
          </p:cNvPr>
          <p:cNvSpPr/>
          <p:nvPr/>
        </p:nvSpPr>
        <p:spPr>
          <a:xfrm>
            <a:off x="649967" y="8602282"/>
            <a:ext cx="1695213" cy="6166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كوخࣱ</a:t>
            </a:r>
            <a:endParaRPr lang="es-ES" sz="3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11067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617FE-EE67-278A-3B97-EFD778994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65928D-CEE6-E7DE-CA44-5910664008D8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2 ص6 اقرأوا المقاطع ثم أتمموا كتابة الكلمات بالمقاطع المناسبة.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FD5C5E8-6F38-2C19-C8DD-D0009D6EE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capture d’écran, calendrier, nombre&#10;&#10;Le contenu généré par l’IA peut être incorrect.">
            <a:extLst>
              <a:ext uri="{FF2B5EF4-FFF2-40B4-BE49-F238E27FC236}">
                <a16:creationId xmlns:a16="http://schemas.microsoft.com/office/drawing/2014/main" id="{5C4CE65A-ED43-E0F6-FD17-571CA78D45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1" t="52777" r="10119" b="32637"/>
          <a:stretch>
            <a:fillRect/>
          </a:stretch>
        </p:blipFill>
        <p:spPr>
          <a:xfrm>
            <a:off x="400866" y="4237892"/>
            <a:ext cx="12914268" cy="309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445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A5CF1-64EB-BA64-3F23-620234FBB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A947675-1682-4D0A-1085-3846FEFD1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B264E8A-74B2-0AC9-F3CD-62F5986E195B}"/>
              </a:ext>
            </a:extLst>
          </p:cNvPr>
          <p:cNvSpPr txBox="1"/>
          <p:nvPr/>
        </p:nvSpPr>
        <p:spPr>
          <a:xfrm>
            <a:off x="2937163" y="834087"/>
            <a:ext cx="955963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سنصحح جماعة على السبورة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C158C86-0B83-9A92-EA81-95F3050B7ED7}"/>
              </a:ext>
            </a:extLst>
          </p:cNvPr>
          <p:cNvGrpSpPr/>
          <p:nvPr/>
        </p:nvGrpSpPr>
        <p:grpSpPr>
          <a:xfrm>
            <a:off x="400866" y="4237892"/>
            <a:ext cx="12914268" cy="3138856"/>
            <a:chOff x="400866" y="4237892"/>
            <a:chExt cx="12914268" cy="3138856"/>
          </a:xfrm>
        </p:grpSpPr>
        <p:pic>
          <p:nvPicPr>
            <p:cNvPr id="4" name="Image 3" descr="Une image contenant texte, capture d’écran, calendrier, nombre&#10;&#10;Le contenu généré par l’IA peut être incorrect.">
              <a:extLst>
                <a:ext uri="{FF2B5EF4-FFF2-40B4-BE49-F238E27FC236}">
                  <a16:creationId xmlns:a16="http://schemas.microsoft.com/office/drawing/2014/main" id="{199477DE-3808-4563-2727-156548AB8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91" t="52777" r="10119" b="32637"/>
            <a:stretch>
              <a:fillRect/>
            </a:stretch>
          </p:blipFill>
          <p:spPr>
            <a:xfrm>
              <a:off x="400866" y="4237892"/>
              <a:ext cx="12914268" cy="3094893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7D7B17CE-B121-7E37-A1F2-3745718CDE32}"/>
                </a:ext>
              </a:extLst>
            </p:cNvPr>
            <p:cNvSpPr txBox="1"/>
            <p:nvPr/>
          </p:nvSpPr>
          <p:spPr>
            <a:xfrm>
              <a:off x="11481962" y="6242374"/>
              <a:ext cx="163615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6600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</a:t>
              </a:r>
              <a:r>
                <a:rPr lang="ar-MA" sz="6600" dirty="0" err="1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خي</a:t>
              </a:r>
              <a:r>
                <a:rPr lang="ar-MA" sz="6600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</a:t>
              </a:r>
              <a:endParaRPr lang="fr-FR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F2B939A-B34A-A347-543B-5C3B41AACEC1}"/>
                </a:ext>
              </a:extLst>
            </p:cNvPr>
            <p:cNvSpPr txBox="1"/>
            <p:nvPr/>
          </p:nvSpPr>
          <p:spPr>
            <a:xfrm>
              <a:off x="9172516" y="6242374"/>
              <a:ext cx="163615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6600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فࣱّ</a:t>
              </a:r>
              <a:endParaRPr lang="fr-FR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14CFF460-01AE-F2C8-B0EC-A516126A92F2}"/>
                </a:ext>
              </a:extLst>
            </p:cNvPr>
            <p:cNvSpPr txBox="1"/>
            <p:nvPr/>
          </p:nvSpPr>
          <p:spPr>
            <a:xfrm>
              <a:off x="6670301" y="6242374"/>
              <a:ext cx="163615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6600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ـــجࣱ</a:t>
              </a:r>
              <a:endParaRPr lang="fr-FR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BEEAAB5E-B91A-2B41-9249-179EF7D1BCD4}"/>
                </a:ext>
              </a:extLst>
            </p:cNvPr>
            <p:cNvSpPr txBox="1"/>
            <p:nvPr/>
          </p:nvSpPr>
          <p:spPr>
            <a:xfrm>
              <a:off x="2356209" y="6136864"/>
              <a:ext cx="163615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6600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نࣱ</a:t>
              </a:r>
              <a:endParaRPr lang="fr-FR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AE6E3A56-E545-D005-23A1-1B2454E22AE9}"/>
                </a:ext>
              </a:extLst>
            </p:cNvPr>
            <p:cNvSpPr txBox="1"/>
            <p:nvPr/>
          </p:nvSpPr>
          <p:spPr>
            <a:xfrm>
              <a:off x="5024121" y="6259959"/>
              <a:ext cx="163615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6600" dirty="0" err="1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قا</a:t>
              </a:r>
              <a:endParaRPr lang="fr-FR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4A7AF3D-4AD7-27AE-50F7-7ABBF6283FCA}"/>
                </a:ext>
              </a:extLst>
            </p:cNvPr>
            <p:cNvSpPr txBox="1"/>
            <p:nvPr/>
          </p:nvSpPr>
          <p:spPr>
            <a:xfrm>
              <a:off x="720050" y="6268752"/>
              <a:ext cx="163615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6600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كُـــ</a:t>
              </a:r>
              <a:endParaRPr lang="fr-FR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33647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40677" y="763938"/>
            <a:ext cx="12496801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انجزوا النشاط 3  ص 6: المطلوب نقل المقاطع و الكلمات.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algn="r" rtl="1">
              <a:defRPr/>
            </a:pPr>
            <a:r>
              <a:rPr lang="ar-MA" sz="24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ينمذج الأستاذ طريقة نقل المقاطع و الكلمات ثم يتجول بين الصفوف لمراقبة إنجازات المتعلمين وتقديم الدعم اللازم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يسمح بإتمام النشاط في المنزل إن تعذر إتمامه خلال الحصة.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0CF6F-2FC0-8BD3-A9CD-E3505D053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793" y="526310"/>
            <a:ext cx="1744331" cy="1737140"/>
          </a:xfrm>
          <a:prstGeom prst="rect">
            <a:avLst/>
          </a:prstGeom>
        </p:spPr>
      </p:pic>
      <p:pic>
        <p:nvPicPr>
          <p:cNvPr id="4" name="Image 3" descr="Une image contenant texte, capture d’écran, calendrier, nombre&#10;&#10;Le contenu généré par l’IA peut être incorrect.">
            <a:extLst>
              <a:ext uri="{FF2B5EF4-FFF2-40B4-BE49-F238E27FC236}">
                <a16:creationId xmlns:a16="http://schemas.microsoft.com/office/drawing/2014/main" id="{778BF002-3A41-6D9F-D16E-1CD0CAF80A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6" t="71880" r="11455" b="6987"/>
          <a:stretch>
            <a:fillRect/>
          </a:stretch>
        </p:blipFill>
        <p:spPr>
          <a:xfrm>
            <a:off x="420240" y="3539562"/>
            <a:ext cx="12875519" cy="448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E43EB13-8269-84A6-2640-04A7F0D34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77" y="807872"/>
            <a:ext cx="5929044" cy="6592388"/>
          </a:xfrm>
          <a:prstGeom prst="rect">
            <a:avLst/>
          </a:prstGeom>
        </p:spPr>
      </p:pic>
      <p:sp>
        <p:nvSpPr>
          <p:cNvPr id="6" name="Espace réservé du texte 10">
            <a:extLst>
              <a:ext uri="{FF2B5EF4-FFF2-40B4-BE49-F238E27FC236}">
                <a16:creationId xmlns:a16="http://schemas.microsoft.com/office/drawing/2014/main" id="{A86DE733-BDE3-BF84-3046-D3320EF70DA8}"/>
              </a:ext>
            </a:extLst>
          </p:cNvPr>
          <p:cNvSpPr txBox="1">
            <a:spLocks/>
          </p:cNvSpPr>
          <p:nvPr/>
        </p:nvSpPr>
        <p:spPr>
          <a:xfrm>
            <a:off x="1334799" y="8103488"/>
            <a:ext cx="5237199" cy="121136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None/>
            </a:pPr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 تيك تاك</a:t>
            </a:r>
            <a:r>
              <a:rPr lang="f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توك</a:t>
            </a:r>
            <a:endParaRPr lang="es-ES" sz="7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B65FCA-D296-4122-32E5-405DA56C16B8}"/>
              </a:ext>
            </a:extLst>
          </p:cNvPr>
          <p:cNvSpPr/>
          <p:nvPr/>
        </p:nvSpPr>
        <p:spPr>
          <a:xfrm>
            <a:off x="1283677" y="765060"/>
            <a:ext cx="11271738" cy="1191816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سوف نلعب اليوم لعبة تيك تاك، سألعب مع صديقكم وانتم ستفعلون مثلنا على الألواح.</a:t>
            </a:r>
          </a:p>
          <a:p>
            <a:pPr algn="r" rtl="1"/>
            <a:r>
              <a:rPr lang="ar-MA" sz="3200" i="1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اللعبة  على السبورة الجانبية ثم يطلب من المتعلمين رسم الشبكة على الألواح واللعب في ثنائيات.</a:t>
            </a:r>
            <a:endParaRPr lang="es-ES" sz="32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F3CF729-60E8-4E5E-B49E-2A01425D2B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931962"/>
              </p:ext>
            </p:extLst>
          </p:nvPr>
        </p:nvGraphicFramePr>
        <p:xfrm>
          <a:off x="2423160" y="3368040"/>
          <a:ext cx="8503920" cy="46482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717229">
                  <a:extLst>
                    <a:ext uri="{9D8B030D-6E8A-4147-A177-3AD203B41FA5}">
                      <a16:colId xmlns:a16="http://schemas.microsoft.com/office/drawing/2014/main" val="951696493"/>
                    </a:ext>
                  </a:extLst>
                </a:gridCol>
                <a:gridCol w="2952051">
                  <a:extLst>
                    <a:ext uri="{9D8B030D-6E8A-4147-A177-3AD203B41FA5}">
                      <a16:colId xmlns:a16="http://schemas.microsoft.com/office/drawing/2014/main" val="4101381032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1010418091"/>
                    </a:ext>
                  </a:extLst>
                </a:gridCol>
              </a:tblGrid>
              <a:tr h="1549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</a:t>
                      </a:r>
                      <a:endParaRPr lang="es-ES" sz="5400" b="1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</a:t>
                      </a:r>
                      <a:endParaRPr lang="es-ES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endParaRPr lang="es-ES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1666411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algn="r" rtl="1"/>
                      <a:endParaRPr lang="es-ES" sz="540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5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ف</a:t>
                      </a:r>
                      <a:endParaRPr lang="es-ES" sz="5400" b="1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endParaRPr lang="es-ES" sz="540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4788368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</a:t>
                      </a:r>
                      <a:endParaRPr lang="es-ES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endParaRPr lang="es-ES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</a:t>
                      </a:r>
                      <a:endParaRPr lang="es-ES" sz="5400" b="1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2274603"/>
                  </a:ext>
                </a:extLst>
              </a:tr>
            </a:tbl>
          </a:graphicData>
        </a:graphic>
      </p:graphicFrame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14C111A-3F9C-D36F-08BD-ADB6A5AB929D}"/>
              </a:ext>
            </a:extLst>
          </p:cNvPr>
          <p:cNvCxnSpPr/>
          <p:nvPr/>
        </p:nvCxnSpPr>
        <p:spPr>
          <a:xfrm flipV="1">
            <a:off x="2423160" y="3368040"/>
            <a:ext cx="8503920" cy="46482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9791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أنشودة الحروف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8E87C71-2106-DA07-7580-2941252532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0120" y="2304245"/>
            <a:ext cx="2871979" cy="367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464756"/>
            <a:ext cx="1233638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سننشد معا أنشودة الحروف..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استغلال لوحة الحروف أثناء الإنشاد</a:t>
            </a:r>
            <a:endParaRPr kumimoji="0" lang="fr-FR" sz="4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أنشودة الحروف">
            <a:hlinkClick r:id="" action="ppaction://media"/>
            <a:extLst>
              <a:ext uri="{FF2B5EF4-FFF2-40B4-BE49-F238E27FC236}">
                <a16:creationId xmlns:a16="http://schemas.microsoft.com/office/drawing/2014/main" id="{5739914B-A815-8761-2FEF-35ECA08398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2232" y="2370134"/>
            <a:ext cx="13011536" cy="731898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85546CD-4C03-B8C8-D90E-BF823B8DAB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68" b="89711" l="9551" r="98034">
                        <a14:foregroundMark x1="31461" y1="18650" x2="21629" y2="24116"/>
                        <a14:foregroundMark x1="21629" y1="24116" x2="17135" y2="40836"/>
                        <a14:foregroundMark x1="17135" y1="40836" x2="21910" y2="53698"/>
                        <a14:foregroundMark x1="21910" y1="53698" x2="22753" y2="70096"/>
                        <a14:foregroundMark x1="22753" y1="70096" x2="21910" y2="74598"/>
                        <a14:foregroundMark x1="42978" y1="19936" x2="44101" y2="28296"/>
                        <a14:foregroundMark x1="51124" y1="22186" x2="50843" y2="32476"/>
                        <a14:foregroundMark x1="43820" y1="36334" x2="43820" y2="39871"/>
                        <a14:foregroundMark x1="48596" y1="39228" x2="47191" y2="49518"/>
                        <a14:foregroundMark x1="33708" y1="86817" x2="33708" y2="86817"/>
                        <a14:foregroundMark x1="58708" y1="45981" x2="58708" y2="45981"/>
                        <a14:foregroundMark x1="94101" y1="23794" x2="94101" y2="23794"/>
                        <a14:foregroundMark x1="98034" y1="26688" x2="98034" y2="26688"/>
                        <a14:foregroundMark x1="34831" y1="16720" x2="27247" y2="12862"/>
                        <a14:foregroundMark x1="27247" y1="12862" x2="15730" y2="18328"/>
                        <a14:foregroundMark x1="15730" y1="18328" x2="24719" y2="68489"/>
                        <a14:foregroundMark x1="29494" y1="47910" x2="29494" y2="75884"/>
                        <a14:foregroundMark x1="71067" y1="89389" x2="71067" y2="89389"/>
                        <a14:foregroundMark x1="78933" y1="89711" x2="78933" y2="897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117" y="682614"/>
            <a:ext cx="1382738" cy="120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 6 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المقاطع النشاط 1 والبحث عن كلمات أخرى؛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كتابة الكلمات الواردة في النشاط رقم3 على كراستي بخط جميل ثم أقرؤها؛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3-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45F3D8C-1FD7-BE01-8F9B-6DAAAF4A9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310" y="2350874"/>
            <a:ext cx="4704736" cy="704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B1DA3-EB2B-B41C-F05C-0B6FB92A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F46DEA-0E95-5C8E-614D-F23A0DC1C0E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FB0551-D95C-3F43-4073-E03E3420AC09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58287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918272"/>
              </p:ext>
            </p:extLst>
          </p:nvPr>
        </p:nvGraphicFramePr>
        <p:xfrm>
          <a:off x="1246909" y="1536448"/>
          <a:ext cx="11166764" cy="8470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highlight>
                            <a:srgbClr val="FFFFFF"/>
                          </a:highlight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indent="0" algn="r" rtl="1"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التحدث العفوي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الفصول الأربعة، والتعبير عنها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تقديم الحروف المبرمجة: ج- خ – ف – ق - ك - ن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خريطة الحروف المبرمجة؛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لوحة الحروف والمقاطع وتركيب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الحروف والمقاطع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5906" y="2966269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21083" y="5688604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491938" y="8051884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25906" y="164650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25906" y="433362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05336-0819-D322-3761-C72DCF219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texte, calendrier, diagramme, Police&#10;&#10;Le contenu généré par l’IA peut être incorrect.">
            <a:extLst>
              <a:ext uri="{FF2B5EF4-FFF2-40B4-BE49-F238E27FC236}">
                <a16:creationId xmlns:a16="http://schemas.microsoft.com/office/drawing/2014/main" id="{9FF7179E-5D7C-280D-CCCB-3345707896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28" y="2347365"/>
            <a:ext cx="5735783" cy="726474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A9A3893-8F4C-C214-F2E6-933300660B1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28F9C5D6-4E97-18CF-7BC9-EF917706A97F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لوحة المقاطع النشاط 1 والبحث عن كلمات أخرى؛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أكتب الكلمات الواردة في النشاط رقم3 على كراستي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692B217-C963-54B9-16EF-619929FD7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16" y="674886"/>
            <a:ext cx="1773475" cy="137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1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2937163" y="3883828"/>
            <a:ext cx="7841673" cy="4664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</a:t>
            </a:r>
          </a:p>
          <a:p>
            <a:pPr lvl="0" algn="ctr" rtl="1"/>
            <a:r>
              <a:rPr lang="ar-MA" sz="6000" dirty="0">
                <a:ea typeface="Aptos" panose="020B0004020202020204" pitchFamily="34" charset="0"/>
                <a:cs typeface="Sakkal Majalla" panose="02000000000000000000" pitchFamily="2" charset="-78"/>
              </a:rPr>
              <a:t>الاستماع وأخذ الكلمة</a:t>
            </a:r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1740</TotalTime>
  <Words>1368</Words>
  <Application>Microsoft Office PowerPoint</Application>
  <PresentationFormat>Personnalisé</PresentationFormat>
  <Paragraphs>286</Paragraphs>
  <Slides>53</Slides>
  <Notes>7</Notes>
  <HiddenSlides>0</HiddenSlides>
  <MMClips>1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53</vt:i4>
      </vt:variant>
    </vt:vector>
  </HeadingPairs>
  <TitlesOfParts>
    <vt:vector size="7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Sakkal Majalla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2215</cp:revision>
  <dcterms:created xsi:type="dcterms:W3CDTF">2014-10-09T07:32:24Z</dcterms:created>
  <dcterms:modified xsi:type="dcterms:W3CDTF">2025-09-16T10:47:48Z</dcterms:modified>
</cp:coreProperties>
</file>