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4"/>
  </p:notesMasterIdLst>
  <p:handoutMasterIdLst>
    <p:handoutMasterId r:id="rId55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54" r:id="rId12"/>
    <p:sldId id="2134808454" r:id="rId13"/>
    <p:sldId id="953" r:id="rId14"/>
    <p:sldId id="2134808515" r:id="rId15"/>
    <p:sldId id="2134808513" r:id="rId16"/>
    <p:sldId id="542" r:id="rId17"/>
    <p:sldId id="2134808555" r:id="rId18"/>
    <p:sldId id="2134808556" r:id="rId19"/>
    <p:sldId id="2134808448" r:id="rId20"/>
    <p:sldId id="2134808474" r:id="rId21"/>
    <p:sldId id="2134808538" r:id="rId22"/>
    <p:sldId id="2134808539" r:id="rId23"/>
    <p:sldId id="2134808469" r:id="rId24"/>
    <p:sldId id="597" r:id="rId25"/>
    <p:sldId id="2134808445" r:id="rId26"/>
    <p:sldId id="2134808511" r:id="rId27"/>
    <p:sldId id="2134808540" r:id="rId28"/>
    <p:sldId id="2134808557" r:id="rId29"/>
    <p:sldId id="2134808488" r:id="rId30"/>
    <p:sldId id="2134808507" r:id="rId31"/>
    <p:sldId id="2134808491" r:id="rId32"/>
    <p:sldId id="2134808480" r:id="rId33"/>
    <p:sldId id="2134808565" r:id="rId34"/>
    <p:sldId id="2134808494" r:id="rId35"/>
    <p:sldId id="2134808479" r:id="rId36"/>
    <p:sldId id="2134808520" r:id="rId37"/>
    <p:sldId id="2134808521" r:id="rId38"/>
    <p:sldId id="2134808522" r:id="rId39"/>
    <p:sldId id="2134808523" r:id="rId40"/>
    <p:sldId id="2134808499" r:id="rId41"/>
    <p:sldId id="2134808547" r:id="rId42"/>
    <p:sldId id="2134808548" r:id="rId43"/>
    <p:sldId id="2134808525" r:id="rId44"/>
    <p:sldId id="2134808563" r:id="rId45"/>
    <p:sldId id="2134808526" r:id="rId46"/>
    <p:sldId id="2134808549" r:id="rId47"/>
    <p:sldId id="2134808564" r:id="rId48"/>
    <p:sldId id="2134808510" r:id="rId49"/>
    <p:sldId id="838" r:id="rId50"/>
    <p:sldId id="2134808446" r:id="rId51"/>
    <p:sldId id="2134808501" r:id="rId52"/>
    <p:sldId id="2134808502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5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538"/>
            <p14:sldId id="2134808539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11"/>
            <p14:sldId id="2134808540"/>
            <p14:sldId id="2134808557"/>
            <p14:sldId id="2134808488"/>
            <p14:sldId id="2134808507"/>
            <p14:sldId id="2134808491"/>
            <p14:sldId id="2134808480"/>
            <p14:sldId id="2134808565"/>
            <p14:sldId id="2134808494"/>
            <p14:sldId id="2134808479"/>
            <p14:sldId id="2134808520"/>
            <p14:sldId id="2134808521"/>
            <p14:sldId id="2134808522"/>
            <p14:sldId id="2134808523"/>
            <p14:sldId id="2134808499"/>
            <p14:sldId id="2134808547"/>
            <p14:sldId id="2134808548"/>
            <p14:sldId id="2134808525"/>
            <p14:sldId id="2134808563"/>
            <p14:sldId id="2134808526"/>
            <p14:sldId id="2134808549"/>
            <p14:sldId id="2134808564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66"/>
    <a:srgbClr val="D00000"/>
    <a:srgbClr val="1B1B1B"/>
    <a:srgbClr val="FFFFFF"/>
    <a:srgbClr val="19199B"/>
    <a:srgbClr val="006DB4"/>
    <a:srgbClr val="E74C3C"/>
    <a:srgbClr val="D4EAF3"/>
    <a:srgbClr val="101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0" d="100"/>
          <a:sy n="50" d="100"/>
        </p:scale>
        <p:origin x="1168" y="30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06T09:56:21.07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06T09:57:02.53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06T09:57:15.85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5368 2684 24530,'-2'105'0,"-4"0"0,-5 0 0,-3-1 0,-5 0 0,-3-1 0,-5-1 0,-4-1 0,-3-2 0,-4 0 0,-5-3 0,-3-1 0,-3-2 0,-5-2 0,-2-2 0,-5-3 0,-2-2 0,-4-3 0,-3-2 0,-3-3 0,-3-3 0,-3-3 0,-2-3 0,-3-3 0,-3-4 0,-2-3 0,-1-4 0,-3-3 0,-2-4 0,-2-4 0,-1-4 0,-1-3 0,-2-5 0,-1-3 0,-1-4 0,-1-5 0,0-3 0,-1-5 0,0-4 0,-1-4 0,1-4 0,0-4 0,0-4 0,1-5 0,0-3 0,1-5 0,1-4 0,1-3 0,2-5 0,0-3 0,3-4 0,1-4 0,2-4 0,2-3 0,2-4 0,3-3 0,2-4 0,3-3 0,2-3 0,3-3 0,3-3 0,3-3 0,3-2 0,3-3 0,4-2 0,3-3 0,4-2 0,3-2 0,4-2 0,4-1 0,4-3 0,3 0 0,5-2 0,3-1 0,4-1 0,5-1 0,3 0 0,5-1 0,4 0 0,4 0 0,4-1 0,4 1 0,4 0 0,5 1 0,3 0 0,5 1 0,4 1 0,3 1 0,5 2 0,3 1 0,4 1 0,4 2 0,4 2 0,3 3 0,4 1 0,3 2 0,4 3 0,3 3 0,3 2 0,3 3 0,3 3 0,3 3 0,2 3 0,3 4 0,2 2 0,3 5 0,2 2 0,2 5 0,2 3 0,1 3 0,3 5 0,0 4 0,2 3 0,1 4 0,1 5 0,1 3 0,0 5 0,1 3 0,0 5 0,0 4 0,1 4 0,-1 4 0,0 5 0,-1 3 0,0 5 0,-1 3 0,-1 5 0,-1 4 0,-2 3 0,-1 4 0,-1 5 0,-2 3 0,-2 3 0,-3 5 0,-1 2 0,-2 5 0,-3 2 0,-3 4 0,-2 3 0,-3 3 0,-3 3 0,-3 3 0,-3 2 0,-4 3 0,-2 3 0,-5 2 0,-2 1 0,-5 3 0,-3 2 0,-3 2 0,-5 1 0,-4 1 0,-3 2 0,-4 1 0,-5 1 0,-3 1 0,-5 0 0,-3 1 0,-5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ستتدربون على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حول الفصول  الأربعة و قراءة حروف و مقاطع و كلمات تتضمن الحروف : د - ذ – ر – ز- م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6B88F43-D0F4-EB25-ADB3-BF2D9E238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101" y="2857499"/>
            <a:ext cx="11161278" cy="4327862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7E302E-840D-8759-15B7-95554EC0FD5A}"/>
              </a:ext>
            </a:extLst>
          </p:cNvPr>
          <p:cNvSpPr/>
          <p:nvPr/>
        </p:nvSpPr>
        <p:spPr>
          <a:xfrm>
            <a:off x="10548374" y="7450762"/>
            <a:ext cx="2086005" cy="147161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812D0-0948-1351-E202-4DDDA4CB9F51}"/>
              </a:ext>
            </a:extLst>
          </p:cNvPr>
          <p:cNvSpPr/>
          <p:nvPr/>
        </p:nvSpPr>
        <p:spPr>
          <a:xfrm>
            <a:off x="8284213" y="7450763"/>
            <a:ext cx="2086005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ز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9DFE51-D4A7-2F19-3F56-00A5EF11B9B3}"/>
              </a:ext>
            </a:extLst>
          </p:cNvPr>
          <p:cNvSpPr/>
          <p:nvPr/>
        </p:nvSpPr>
        <p:spPr>
          <a:xfrm>
            <a:off x="3831679" y="7450762"/>
            <a:ext cx="1907078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د</a:t>
            </a:r>
            <a:endParaRPr kumimoji="0" lang="es-ES" sz="7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47F52D-5314-9D43-4CE5-6C027A08B38C}"/>
              </a:ext>
            </a:extLst>
          </p:cNvPr>
          <p:cNvSpPr/>
          <p:nvPr/>
        </p:nvSpPr>
        <p:spPr>
          <a:xfrm>
            <a:off x="6020052" y="7450762"/>
            <a:ext cx="2086005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B16EB9-341A-A8F5-A10D-08CCBF465579}"/>
              </a:ext>
            </a:extLst>
          </p:cNvPr>
          <p:cNvSpPr/>
          <p:nvPr/>
        </p:nvSpPr>
        <p:spPr>
          <a:xfrm>
            <a:off x="1473101" y="7450763"/>
            <a:ext cx="2171700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ذ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لوحة الحروف والمقاطع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C6C94-A49D-D1BA-CB08-F1ED05F86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E87A16A-E6E1-6043-61CC-928E4BC0C42F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جيدا، سأقرأ لوحة الحروف والمقاطع التي درسناها البارحة، وستقومون بقراءتها أيضا.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B702C2-8602-319B-024B-DCA65A98C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A2BF56E-56EF-8547-5816-5299EB371F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013"/>
          <a:stretch>
            <a:fillRect/>
          </a:stretch>
        </p:blipFill>
        <p:spPr>
          <a:xfrm>
            <a:off x="1570892" y="2727755"/>
            <a:ext cx="11115108" cy="5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89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4F255-8934-47D5-B8EF-B20A39466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897383-E0B1-8D20-53A2-3B62FD78073E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مثلي؟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1D7FC4-2929-CA63-2A05-0495E5F1A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DD71B2-8C84-E779-FA4A-08AC680400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528"/>
          <a:stretch>
            <a:fillRect/>
          </a:stretch>
        </p:blipFill>
        <p:spPr>
          <a:xfrm>
            <a:off x="1570892" y="2727755"/>
            <a:ext cx="11115108" cy="526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07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الصور جيدا وعبروا عن عنصر من عناصر الصورة بكلمة واحدة.</a:t>
            </a:r>
          </a:p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13C8C4-79E3-0B15-FBD5-D0AA33112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23" y="2491509"/>
            <a:ext cx="11638017" cy="724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سنتحدث اليوم عن فصل الخريف – سنملأ شبكة الكلمة على مخطط شمسي.</a:t>
            </a:r>
          </a:p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يرسم الأستاذ المخطط على السبورة </a:t>
            </a: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kern="0" dirty="0">
                <a:solidFill>
                  <a:prstClr val="black"/>
                </a:solidFill>
                <a:latin typeface="Aptos" panose="02110004020202020204"/>
                <a:cs typeface="Arial" panose="020B0604020202020204" pitchFamily="34" charset="0"/>
              </a:rPr>
              <a:t>خَريفٌ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خَريفٌ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رِياحٌ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شبكة  الكلمة ثم ينتدب بعض المتعلمين للبحث عن كلمات أخرى ويدونها على المخطط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Soleil 1">
            <a:extLst>
              <a:ext uri="{FF2B5EF4-FFF2-40B4-BE49-F238E27FC236}">
                <a16:creationId xmlns:a16="http://schemas.microsoft.com/office/drawing/2014/main" id="{CDC13698-BA50-5883-D8ED-D4D98F8B0D8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خَريفٌ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C0C655-B5BC-B88C-BFE2-CD4FF1F7B4E4}"/>
              </a:ext>
            </a:extLst>
          </p:cNvPr>
          <p:cNvSpPr/>
          <p:nvPr/>
        </p:nvSpPr>
        <p:spPr>
          <a:xfrm>
            <a:off x="5540188" y="4464483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ر</a:t>
            </a:r>
            <a:endParaRPr lang="es-ES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70BCAE-1B32-27A9-7A97-CD5EED80FA74}"/>
              </a:ext>
            </a:extLst>
          </p:cNvPr>
          <p:cNvSpPr/>
          <p:nvPr/>
        </p:nvSpPr>
        <p:spPr>
          <a:xfrm>
            <a:off x="3052935" y="4540683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د</a:t>
            </a:r>
            <a:endParaRPr lang="es-ES" sz="6000" b="1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08BE5F-D560-EA4B-CA03-5CFA31CC3716}"/>
              </a:ext>
            </a:extLst>
          </p:cNvPr>
          <p:cNvSpPr/>
          <p:nvPr/>
        </p:nvSpPr>
        <p:spPr>
          <a:xfrm>
            <a:off x="850152" y="6623841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b="1" dirty="0"/>
              <a:t>ذ</a:t>
            </a:r>
            <a:endParaRPr lang="es-ES" sz="8000" b="1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62431D6-BE59-242E-812B-F39A7384AEFB}"/>
              </a:ext>
            </a:extLst>
          </p:cNvPr>
          <p:cNvSpPr/>
          <p:nvPr/>
        </p:nvSpPr>
        <p:spPr>
          <a:xfrm>
            <a:off x="850152" y="4540683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ز</a:t>
            </a:r>
            <a:endParaRPr lang="es-ES" sz="4800" b="1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352F89B-BFF6-4F9E-F7AF-D1D6721BF479}"/>
              </a:ext>
            </a:extLst>
          </p:cNvPr>
          <p:cNvSpPr/>
          <p:nvPr/>
        </p:nvSpPr>
        <p:spPr>
          <a:xfrm>
            <a:off x="3052935" y="6567948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م</a:t>
            </a:r>
            <a:endParaRPr lang="es-ES" sz="6000" b="1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سنراجع اليوم هذه الحروف.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أسمي الحرف وأنطق صوته –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الحروف مثلي؟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13CB1C-8A0C-1ADC-9B84-C075F69B7062}"/>
              </a:ext>
            </a:extLst>
          </p:cNvPr>
          <p:cNvSpPr/>
          <p:nvPr/>
        </p:nvSpPr>
        <p:spPr>
          <a:xfrm>
            <a:off x="9279965" y="4334451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ر</a:t>
            </a:r>
            <a:endParaRPr lang="es-ES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48646D-E018-2000-6F7D-543EA01FB32F}"/>
              </a:ext>
            </a:extLst>
          </p:cNvPr>
          <p:cNvSpPr/>
          <p:nvPr/>
        </p:nvSpPr>
        <p:spPr>
          <a:xfrm>
            <a:off x="9540585" y="6918512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د</a:t>
            </a:r>
            <a:endParaRPr lang="es-ES" sz="6000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4B7A3-496F-D8AB-39E2-3FE250E9E19A}"/>
              </a:ext>
            </a:extLst>
          </p:cNvPr>
          <p:cNvSpPr/>
          <p:nvPr/>
        </p:nvSpPr>
        <p:spPr>
          <a:xfrm>
            <a:off x="2940423" y="6918512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b="1" dirty="0"/>
              <a:t>ذ</a:t>
            </a:r>
            <a:endParaRPr lang="es-ES" sz="80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AD8542-36B7-EF14-4EB5-6FCCB241E8F3}"/>
              </a:ext>
            </a:extLst>
          </p:cNvPr>
          <p:cNvSpPr/>
          <p:nvPr/>
        </p:nvSpPr>
        <p:spPr>
          <a:xfrm>
            <a:off x="2940423" y="4409904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ز</a:t>
            </a:r>
            <a:endParaRPr lang="es-ES" sz="48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6A17DC-AE99-A628-C672-9A188C1ED2D4}"/>
              </a:ext>
            </a:extLst>
          </p:cNvPr>
          <p:cNvSpPr/>
          <p:nvPr/>
        </p:nvSpPr>
        <p:spPr>
          <a:xfrm>
            <a:off x="6402570" y="5719619"/>
            <a:ext cx="1317812" cy="10018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م</a:t>
            </a:r>
            <a:endParaRPr lang="es-ES" sz="6000" b="1" dirty="0"/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الميم – الميم في وسط الكلمة – تنتهي بميم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0175587" y="5193030"/>
            <a:ext cx="1836000" cy="13680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7243343" y="5193030"/>
            <a:ext cx="1836000" cy="13680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ـمـ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4311099" y="5193030"/>
            <a:ext cx="1836000" cy="13680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378855" y="5193030"/>
            <a:ext cx="1836000" cy="13680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F22D9-CC1B-BF5A-C816-378C3DFB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7988-A187-A7CC-31F2-3BA6815D0140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الراء – الراء في وسط الكلمة – تنتهي براء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7D1AB36-EADD-E2D0-5D26-5E8AD127FF3D}"/>
              </a:ext>
            </a:extLst>
          </p:cNvPr>
          <p:cNvSpPr/>
          <p:nvPr/>
        </p:nvSpPr>
        <p:spPr>
          <a:xfrm>
            <a:off x="7676573" y="4650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823C24-2967-8125-20A3-B41BBE416B69}"/>
              </a:ext>
            </a:extLst>
          </p:cNvPr>
          <p:cNvSpPr/>
          <p:nvPr/>
        </p:nvSpPr>
        <p:spPr>
          <a:xfrm>
            <a:off x="3409373" y="4650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D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D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F34E86D-E1DB-3000-7E30-00FAD567E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0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الزاي – الزاي في وسط الكلمة – تنتهي بزاي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8203623" y="455501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9F36B5-AF86-199B-59BF-48D553E357E0}"/>
              </a:ext>
            </a:extLst>
          </p:cNvPr>
          <p:cNvSpPr/>
          <p:nvPr/>
        </p:nvSpPr>
        <p:spPr>
          <a:xfrm>
            <a:off x="4025323" y="455501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7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الحرفين ؟ ايتوا بكلمات تبتدئ بحرف الذال – </a:t>
            </a:r>
          </a:p>
          <a:p>
            <a:pPr marL="97790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كلمات تبتدئ بحرف الدال – تنتهي بحرف الدال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7244773" y="3888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4076123" y="39009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33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7E0655-448E-A862-82A3-619EB38C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FE45031-4BAD-9B49-DE44-7E12AEA83617}"/>
              </a:ext>
            </a:extLst>
          </p:cNvPr>
          <p:cNvSpPr/>
          <p:nvPr/>
        </p:nvSpPr>
        <p:spPr>
          <a:xfrm>
            <a:off x="7353879" y="652351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391BAF-12D5-02F8-E886-86A78392C19E}"/>
              </a:ext>
            </a:extLst>
          </p:cNvPr>
          <p:cNvSpPr/>
          <p:nvPr/>
        </p:nvSpPr>
        <p:spPr>
          <a:xfrm>
            <a:off x="4152323" y="6580581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33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سنصحح مباشرة بعد رفع الألواح.</a:t>
            </a:r>
          </a:p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جميع الحروف التي تمت مراجعتها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4405452"/>
            <a:ext cx="3864707" cy="26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ستعملون في مجموعات – كل مجموعة ستنشئ خريطة حرف – وتركب أكبر عدد ممكن من الكلمات بالمقاطع المحصل عليها.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معكم 3 دقائق، لنحدد المجموعة الفائزة.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4440958" y="474835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أنشئ مع مجموعتك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ر- ز –ذ – د – م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981962" y="8853403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674719F-C7B4-7659-9438-D06E9600259D}"/>
              </a:ext>
            </a:extLst>
          </p:cNvPr>
          <p:cNvSpPr txBox="1"/>
          <p:nvPr/>
        </p:nvSpPr>
        <p:spPr>
          <a:xfrm>
            <a:off x="443674" y="49668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5A5256-3880-CE73-83C1-DDC0B7741D03}"/>
              </a:ext>
            </a:extLst>
          </p:cNvPr>
          <p:cNvSpPr txBox="1"/>
          <p:nvPr/>
        </p:nvSpPr>
        <p:spPr>
          <a:xfrm>
            <a:off x="9883053" y="70395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867646-3766-F804-D6D7-73CE4F382F99}"/>
              </a:ext>
            </a:extLst>
          </p:cNvPr>
          <p:cNvSpPr txBox="1"/>
          <p:nvPr/>
        </p:nvSpPr>
        <p:spPr>
          <a:xfrm>
            <a:off x="1475510" y="30454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C702E-FFAB-6FF0-E94B-6C938FFFE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568CCC8-4559-F607-A348-041FA69E058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C345BD2-76C1-4858-3D18-7C9366D6E03E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EE54F12-E149-5982-F336-9413E99A02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674" y="664884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A0D591D-A0F9-D0D1-2DC0-F6BEAC3A4F18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50B621-FB7A-158F-A61C-349E2199595E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880E53-F989-C0C6-8CE8-D7C25E191BD3}"/>
              </a:ext>
            </a:extLst>
          </p:cNvPr>
          <p:cNvSpPr txBox="1"/>
          <p:nvPr/>
        </p:nvSpPr>
        <p:spPr>
          <a:xfrm>
            <a:off x="1981962" y="8853403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8E6BBB-B3D8-4F4F-8DEA-946FFBB7842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9106AC9-D462-2437-159E-9C0CB3D4F580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4272C0-3A64-F30F-76BE-19A5D4E60D33}"/>
              </a:ext>
            </a:extLst>
          </p:cNvPr>
          <p:cNvSpPr txBox="1"/>
          <p:nvPr/>
        </p:nvSpPr>
        <p:spPr>
          <a:xfrm>
            <a:off x="443674" y="49668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C439A7-A774-750C-8410-E7DAFE900F6B}"/>
              </a:ext>
            </a:extLst>
          </p:cNvPr>
          <p:cNvSpPr txBox="1"/>
          <p:nvPr/>
        </p:nvSpPr>
        <p:spPr>
          <a:xfrm>
            <a:off x="9883053" y="70395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BA0F060-B8C2-667D-2C4C-26DFCCBCC29E}"/>
              </a:ext>
            </a:extLst>
          </p:cNvPr>
          <p:cNvSpPr txBox="1"/>
          <p:nvPr/>
        </p:nvSpPr>
        <p:spPr>
          <a:xfrm>
            <a:off x="1475510" y="30454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6548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3963050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639005"/>
              <a:chOff x="3334343" y="5038743"/>
              <a:chExt cx="9344906" cy="1639005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82917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ذ – د – ز – ر – م 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3512352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تعرفنا عليها اليوم، وستقومون بقراءتها أيضا.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2B22EC-CF83-EE6E-7037-2211AA9DC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950" y="2544204"/>
            <a:ext cx="10658106" cy="713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تناوب مع زميلك على قراءة المقاطع،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23D0D2-35EC-05DB-A76E-07EB30396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133"/>
            <a:ext cx="1801546" cy="14615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EBD7C0C-64D8-2F97-32F7-8022AB5FC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950" y="2544204"/>
            <a:ext cx="10658106" cy="713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601EC15-275B-0B48-43DC-77AC51301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950" y="2544204"/>
            <a:ext cx="10658106" cy="713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سأقوم بتركيب كلمة  مفيدة من المقاطع  على الجدول وستفعلون مثلي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E1542B8-B5AE-B8AF-74B5-FB7EEABFEF23}"/>
              </a:ext>
            </a:extLst>
          </p:cNvPr>
          <p:cNvSpPr/>
          <p:nvPr/>
        </p:nvSpPr>
        <p:spPr>
          <a:xfrm>
            <a:off x="5232650" y="8135815"/>
            <a:ext cx="3085001" cy="10663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دودٌ</a:t>
            </a:r>
            <a:endParaRPr lang="es-ES" sz="4000" b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81DF5D-B851-8033-1A2C-65CC5E3CA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681" y="2494694"/>
            <a:ext cx="9058938" cy="48697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4B63C8-40CF-51BA-E3A0-E5FDDDE98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5488" y="4083569"/>
            <a:ext cx="1807535" cy="12623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2E9F7F-C345-B13D-34C7-9EE6E8C3F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615" y="4159905"/>
            <a:ext cx="1807535" cy="12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B38CFD-8114-268B-6F42-C674D47A13BC}"/>
              </a:ext>
            </a:extLst>
          </p:cNvPr>
          <p:cNvSpPr txBox="1"/>
          <p:nvPr/>
        </p:nvSpPr>
        <p:spPr>
          <a:xfrm>
            <a:off x="2011876" y="698682"/>
            <a:ext cx="1067412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0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حان دوركم قوموا بتركيب كلمات انطلاقا من المقاطع الموجودة في الجدول، يمكنكم الاستعانة بالحروف المدروسة سابقا.</a:t>
            </a:r>
          </a:p>
          <a:p>
            <a:pPr algn="r" defTabSz="685834" rtl="1"/>
            <a:r>
              <a:rPr lang="a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يمنح للمتعلمين وقتا للتفكير.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C5A907-8885-C21C-67EE-401007FBB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950" y="2544204"/>
            <a:ext cx="10658106" cy="713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5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4453658" y="4758684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تركيب المقاطع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 5و قوموا بتركيب كلمات انطلاقا من المقاطع الموجودة في الجدول يمكنكم الاستعانة بالحروف التي سبق و درسناها.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158C3-FE4F-ED44-D073-216C5878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DBEC97-7B6B-0821-265B-640C4433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953" y="2977117"/>
            <a:ext cx="10219247" cy="64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153" y="224067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710975"/>
            <a:ext cx="955963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نقترح بعض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70C976-13DE-6324-C788-71A6C26AF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172" y="2828261"/>
            <a:ext cx="11355572" cy="568282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3244A3-F688-AC4D-713D-78592C89F906}"/>
              </a:ext>
            </a:extLst>
          </p:cNvPr>
          <p:cNvSpPr/>
          <p:nvPr/>
        </p:nvSpPr>
        <p:spPr>
          <a:xfrm>
            <a:off x="8918290" y="7785214"/>
            <a:ext cx="1695213" cy="6166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ري</a:t>
            </a:r>
            <a:r>
              <a:rPr lang="ar-MA" sz="3200" b="1" dirty="0">
                <a:solidFill>
                  <a:schemeClr val="tx1"/>
                </a:solidFill>
              </a:rPr>
              <a:t>حٌ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63660A-0D70-DC84-533D-E562304E5C29}"/>
              </a:ext>
            </a:extLst>
          </p:cNvPr>
          <p:cNvSpPr/>
          <p:nvPr/>
        </p:nvSpPr>
        <p:spPr>
          <a:xfrm>
            <a:off x="7099017" y="7785212"/>
            <a:ext cx="1695213" cy="6166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ح</a:t>
            </a:r>
            <a:r>
              <a:rPr lang="ar-MA" sz="3200" b="1" dirty="0">
                <a:solidFill>
                  <a:schemeClr val="tx1"/>
                </a:solidFill>
              </a:rPr>
              <a:t>ُ</a:t>
            </a:r>
            <a:r>
              <a:rPr lang="ar-MA" sz="3200" b="1" dirty="0">
                <a:solidFill>
                  <a:srgbClr val="FF0000"/>
                </a:solidFill>
              </a:rPr>
              <a:t>رٌّ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B392E7-DCA2-E08A-51F0-BD8854CAE7CE}"/>
              </a:ext>
            </a:extLst>
          </p:cNvPr>
          <p:cNvSpPr/>
          <p:nvPr/>
        </p:nvSpPr>
        <p:spPr>
          <a:xfrm>
            <a:off x="5279745" y="7744862"/>
            <a:ext cx="1695213" cy="6166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مِزْمارٌ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A03E5C-C33F-37CA-B06C-55FB2A5FA8BB}"/>
              </a:ext>
            </a:extLst>
          </p:cNvPr>
          <p:cNvSpPr/>
          <p:nvPr/>
        </p:nvSpPr>
        <p:spPr>
          <a:xfrm>
            <a:off x="3319664" y="7785212"/>
            <a:ext cx="1695213" cy="6166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دودٌ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99CE35-825E-CAC8-D122-0F2C20A81145}"/>
              </a:ext>
            </a:extLst>
          </p:cNvPr>
          <p:cNvSpPr/>
          <p:nvPr/>
        </p:nvSpPr>
        <p:spPr>
          <a:xfrm>
            <a:off x="1449382" y="7741916"/>
            <a:ext cx="1695213" cy="6166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تَمْرٌ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FB9B2-3135-700C-049C-EE28EC2A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EAAE2C7-109D-BA09-1F57-B662DD388985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انصتوا جيدا سوف أقرأ المقاطع واتمم كتابة الكلمة باختيار المقطع المناسب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A557E1D-924A-9DC3-8AD5-74EDEF2B3B07}"/>
              </a:ext>
            </a:extLst>
          </p:cNvPr>
          <p:cNvSpPr/>
          <p:nvPr/>
        </p:nvSpPr>
        <p:spPr>
          <a:xfrm>
            <a:off x="1701209" y="3423684"/>
            <a:ext cx="10249786" cy="46145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Étoile : 7 branches 4">
            <a:extLst>
              <a:ext uri="{FF2B5EF4-FFF2-40B4-BE49-F238E27FC236}">
                <a16:creationId xmlns:a16="http://schemas.microsoft.com/office/drawing/2014/main" id="{90B1E431-2F68-F293-2448-E9B878D1F0BA}"/>
              </a:ext>
            </a:extLst>
          </p:cNvPr>
          <p:cNvSpPr/>
          <p:nvPr/>
        </p:nvSpPr>
        <p:spPr>
          <a:xfrm>
            <a:off x="8723982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ذَ</a:t>
            </a:r>
            <a:endParaRPr lang="es-ES" b="1" dirty="0"/>
          </a:p>
        </p:txBody>
      </p:sp>
      <p:sp>
        <p:nvSpPr>
          <p:cNvPr id="7" name="Étoile : 7 branches 6">
            <a:extLst>
              <a:ext uri="{FF2B5EF4-FFF2-40B4-BE49-F238E27FC236}">
                <a16:creationId xmlns:a16="http://schemas.microsoft.com/office/drawing/2014/main" id="{18AEAEB7-7929-93EA-456B-A8EA8CFBF04A}"/>
              </a:ext>
            </a:extLst>
          </p:cNvPr>
          <p:cNvSpPr/>
          <p:nvPr/>
        </p:nvSpPr>
        <p:spPr>
          <a:xfrm>
            <a:off x="6648485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رِ</a:t>
            </a:r>
            <a:endParaRPr lang="es-ES" b="1" dirty="0"/>
          </a:p>
        </p:txBody>
      </p:sp>
      <p:sp>
        <p:nvSpPr>
          <p:cNvPr id="8" name="Étoile : 7 branches 7">
            <a:extLst>
              <a:ext uri="{FF2B5EF4-FFF2-40B4-BE49-F238E27FC236}">
                <a16:creationId xmlns:a16="http://schemas.microsoft.com/office/drawing/2014/main" id="{FDB5D43C-3DDD-D02F-E790-FB66492D2631}"/>
              </a:ext>
            </a:extLst>
          </p:cNvPr>
          <p:cNvSpPr/>
          <p:nvPr/>
        </p:nvSpPr>
        <p:spPr>
          <a:xfrm>
            <a:off x="4511449" y="3870113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 err="1"/>
              <a:t>زا</a:t>
            </a:r>
            <a:endParaRPr lang="es-ES" b="1" dirty="0"/>
          </a:p>
        </p:txBody>
      </p:sp>
      <p:sp>
        <p:nvSpPr>
          <p:cNvPr id="9" name="Étoile : 7 branches 8">
            <a:extLst>
              <a:ext uri="{FF2B5EF4-FFF2-40B4-BE49-F238E27FC236}">
                <a16:creationId xmlns:a16="http://schemas.microsoft.com/office/drawing/2014/main" id="{9B72993C-E823-B406-48FA-0604D2972BB7}"/>
              </a:ext>
            </a:extLst>
          </p:cNvPr>
          <p:cNvSpPr/>
          <p:nvPr/>
        </p:nvSpPr>
        <p:spPr>
          <a:xfrm>
            <a:off x="2374413" y="387011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دُ</a:t>
            </a:r>
            <a:endParaRPr lang="es-ES" b="1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400C79B-3502-79CB-78B3-5D9F682A2279}"/>
              </a:ext>
            </a:extLst>
          </p:cNvPr>
          <p:cNvSpPr/>
          <p:nvPr/>
        </p:nvSpPr>
        <p:spPr>
          <a:xfrm>
            <a:off x="4746374" y="5738446"/>
            <a:ext cx="3457575" cy="1048603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..... </a:t>
            </a:r>
            <a:r>
              <a:rPr lang="ar-MA" sz="5400" dirty="0"/>
              <a:t>سالَةٌ</a:t>
            </a:r>
            <a:endParaRPr lang="es-ES" sz="36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8AC169-FFDB-E34A-F6E0-28F25FFC0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914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710975"/>
            <a:ext cx="955963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"رِ" هو المقطع المناسبة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لاتمام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كلمة رسالة.</a:t>
            </a:r>
          </a:p>
          <a:p>
            <a:pPr lvl="0" algn="r" defTabSz="685834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يضع الأستاذ مكبر الصوت على الاستراتيجية المستعملة.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7175F4-8DDA-EA8D-895A-62470FFFAE8B}"/>
              </a:ext>
            </a:extLst>
          </p:cNvPr>
          <p:cNvSpPr/>
          <p:nvPr/>
        </p:nvSpPr>
        <p:spPr>
          <a:xfrm>
            <a:off x="1701209" y="3423684"/>
            <a:ext cx="10249786" cy="46145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Étoile : 7 branches 4">
            <a:extLst>
              <a:ext uri="{FF2B5EF4-FFF2-40B4-BE49-F238E27FC236}">
                <a16:creationId xmlns:a16="http://schemas.microsoft.com/office/drawing/2014/main" id="{59A30059-070F-E7C7-79ED-14055E784908}"/>
              </a:ext>
            </a:extLst>
          </p:cNvPr>
          <p:cNvSpPr/>
          <p:nvPr/>
        </p:nvSpPr>
        <p:spPr>
          <a:xfrm>
            <a:off x="8723982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ذَ</a:t>
            </a:r>
            <a:endParaRPr lang="es-ES" b="1" dirty="0"/>
          </a:p>
        </p:txBody>
      </p:sp>
      <p:sp>
        <p:nvSpPr>
          <p:cNvPr id="7" name="Étoile : 7 branches 6">
            <a:extLst>
              <a:ext uri="{FF2B5EF4-FFF2-40B4-BE49-F238E27FC236}">
                <a16:creationId xmlns:a16="http://schemas.microsoft.com/office/drawing/2014/main" id="{03748B2E-EEDF-1E5F-C0F7-941DA57F2AF6}"/>
              </a:ext>
            </a:extLst>
          </p:cNvPr>
          <p:cNvSpPr/>
          <p:nvPr/>
        </p:nvSpPr>
        <p:spPr>
          <a:xfrm>
            <a:off x="6648485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رِ</a:t>
            </a:r>
            <a:endParaRPr lang="es-ES" b="1" dirty="0"/>
          </a:p>
        </p:txBody>
      </p:sp>
      <p:sp>
        <p:nvSpPr>
          <p:cNvPr id="8" name="Étoile : 7 branches 7">
            <a:extLst>
              <a:ext uri="{FF2B5EF4-FFF2-40B4-BE49-F238E27FC236}">
                <a16:creationId xmlns:a16="http://schemas.microsoft.com/office/drawing/2014/main" id="{D3785C6D-24FF-5EAB-F9CB-034D84B43410}"/>
              </a:ext>
            </a:extLst>
          </p:cNvPr>
          <p:cNvSpPr/>
          <p:nvPr/>
        </p:nvSpPr>
        <p:spPr>
          <a:xfrm>
            <a:off x="4511449" y="3870113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 err="1"/>
              <a:t>زا</a:t>
            </a:r>
            <a:endParaRPr lang="es-ES" b="1" dirty="0"/>
          </a:p>
        </p:txBody>
      </p:sp>
      <p:sp>
        <p:nvSpPr>
          <p:cNvPr id="9" name="Étoile : 7 branches 8">
            <a:extLst>
              <a:ext uri="{FF2B5EF4-FFF2-40B4-BE49-F238E27FC236}">
                <a16:creationId xmlns:a16="http://schemas.microsoft.com/office/drawing/2014/main" id="{BCB1E631-D37F-ED49-F47F-8F009F844A04}"/>
              </a:ext>
            </a:extLst>
          </p:cNvPr>
          <p:cNvSpPr/>
          <p:nvPr/>
        </p:nvSpPr>
        <p:spPr>
          <a:xfrm>
            <a:off x="2374413" y="387011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دُ</a:t>
            </a:r>
            <a:endParaRPr lang="es-ES" b="1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7A2A7AF-FF38-9954-9497-172EDB15A754}"/>
              </a:ext>
            </a:extLst>
          </p:cNvPr>
          <p:cNvSpPr/>
          <p:nvPr/>
        </p:nvSpPr>
        <p:spPr>
          <a:xfrm>
            <a:off x="4746374" y="5738446"/>
            <a:ext cx="3457575" cy="1048603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رِ</a:t>
            </a:r>
            <a:r>
              <a:rPr lang="ar-MA" sz="5400" dirty="0"/>
              <a:t>سالَةٌ</a:t>
            </a:r>
            <a:endParaRPr lang="es-ES" sz="36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015576E-BB29-E2C0-FD2F-312E49E15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9A321F91-2244-DCF4-54C8-C57CE0665D6E}"/>
                  </a:ext>
                </a:extLst>
              </p14:cNvPr>
              <p14:cNvContentPartPr/>
              <p14:nvPr/>
            </p14:nvContentPartPr>
            <p14:xfrm>
              <a:off x="3338632" y="3997649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9A321F91-2244-DCF4-54C8-C57CE0665D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32512" y="399152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3166A668-285A-4A4C-11A0-20FDD2688CD1}"/>
                  </a:ext>
                </a:extLst>
              </p14:cNvPr>
              <p14:cNvContentPartPr/>
              <p14:nvPr/>
            </p14:nvContentPartPr>
            <p14:xfrm>
              <a:off x="3635992" y="3891089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3166A668-285A-4A4C-11A0-20FDD2688C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29872" y="388496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C500A2B4-80E5-3C8C-14AD-BD9A4C1D0105}"/>
                  </a:ext>
                </a:extLst>
              </p14:cNvPr>
              <p14:cNvContentPartPr/>
              <p14:nvPr/>
            </p14:nvContentPartPr>
            <p14:xfrm>
              <a:off x="2406048" y="3490945"/>
              <a:ext cx="1932488" cy="1932488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C500A2B4-80E5-3C8C-14AD-BD9A4C1D010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99928" y="3484825"/>
                <a:ext cx="1944728" cy="194472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17FE-EE67-278A-3B97-EFD77899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65928D-CEE6-E7DE-CA44-5910664008D8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ص5 أقرأوا المقاطع ثم أتمموا كتابة الكلمات بالمقاطع المناسبة.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5C5E8-6F38-2C19-C8DD-D0009D6E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7F2ADB-AF38-1964-89CD-FB1D65EC2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884" y="3508743"/>
            <a:ext cx="10590028" cy="406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5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FD6C-B4B5-A33C-F412-E4D05816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C218C96-D4D2-BC0C-B445-F19821276866}"/>
              </a:ext>
            </a:extLst>
          </p:cNvPr>
          <p:cNvSpPr txBox="1"/>
          <p:nvPr/>
        </p:nvSpPr>
        <p:spPr>
          <a:xfrm>
            <a:off x="2894632" y="636057"/>
            <a:ext cx="955963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سنصحح جماعة على السبورة ثم ستصححون على كراساتكم.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يكتب الأستاذ الكلمات كاملة على السبورة الجانبية.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بين الصفوف لتقديم الدعم المناسب.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74387A-6CFC-F8A4-54D6-ACC3F217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C6FB56F-9091-A8F6-423E-0F8ABDAC7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884" y="3508743"/>
            <a:ext cx="10590028" cy="4061637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6C9A9F9-E732-F221-D697-11E351F93178}"/>
              </a:ext>
            </a:extLst>
          </p:cNvPr>
          <p:cNvCxnSpPr/>
          <p:nvPr/>
        </p:nvCxnSpPr>
        <p:spPr>
          <a:xfrm flipH="1">
            <a:off x="2488019" y="5443870"/>
            <a:ext cx="4189228" cy="1424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4D17D85-7AA6-20E4-D107-30A6CF323F40}"/>
              </a:ext>
            </a:extLst>
          </p:cNvPr>
          <p:cNvCxnSpPr/>
          <p:nvPr/>
        </p:nvCxnSpPr>
        <p:spPr>
          <a:xfrm flipH="1">
            <a:off x="5061098" y="5571460"/>
            <a:ext cx="4338083" cy="1254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1A2F5C9-ECBF-80A4-1DB8-33112934B31B}"/>
              </a:ext>
            </a:extLst>
          </p:cNvPr>
          <p:cNvCxnSpPr/>
          <p:nvPr/>
        </p:nvCxnSpPr>
        <p:spPr>
          <a:xfrm>
            <a:off x="6103088" y="5295014"/>
            <a:ext cx="5188689" cy="1382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FBAE4A2-DE39-1ED0-64F5-A3F84105A303}"/>
              </a:ext>
            </a:extLst>
          </p:cNvPr>
          <p:cNvCxnSpPr/>
          <p:nvPr/>
        </p:nvCxnSpPr>
        <p:spPr>
          <a:xfrm>
            <a:off x="8463516" y="5571460"/>
            <a:ext cx="510363" cy="1531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E068587-DD0B-DBAF-D0A7-D26EB96AA511}"/>
              </a:ext>
            </a:extLst>
          </p:cNvPr>
          <p:cNvCxnSpPr/>
          <p:nvPr/>
        </p:nvCxnSpPr>
        <p:spPr>
          <a:xfrm>
            <a:off x="4614530" y="5571460"/>
            <a:ext cx="2573079" cy="1297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845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526310"/>
            <a:ext cx="124968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3  ص 5: المطلوب نقل المقاطع و الكلمات.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E802E2-3C86-A9FA-A2CF-0CA5FDE3B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307" y="4389054"/>
            <a:ext cx="9718157" cy="462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الحروف التي سبق وتعرفنا عليها.  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011718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لوحة الحروف والمقاطع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الفصول الأربعة،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ر-ز- م – د – ذ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 والمقاطع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05336-0819-D322-3761-C72DCF21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9A3893-8F4C-C214-F2E6-933300660B1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92B217-C963-54B9-16EF-619929FD7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F0EB09-DD3D-BD02-F015-DF8E6F576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556" y="2420724"/>
            <a:ext cx="5103627" cy="7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lvl="0" algn="ctr" rtl="1"/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التذكير بدلالات الأيقونات التوجيهية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1096</Words>
  <Application>Microsoft Office PowerPoint</Application>
  <PresentationFormat>Personnalisé</PresentationFormat>
  <Paragraphs>234</Paragraphs>
  <Slides>48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EL HAMDOUNI BTIHAJ</cp:lastModifiedBy>
  <cp:revision>2206</cp:revision>
  <dcterms:created xsi:type="dcterms:W3CDTF">2014-10-09T07:32:24Z</dcterms:created>
  <dcterms:modified xsi:type="dcterms:W3CDTF">2025-09-15T12:29:33Z</dcterms:modified>
</cp:coreProperties>
</file>