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1"/>
  </p:notesMasterIdLst>
  <p:handoutMasterIdLst>
    <p:handoutMasterId r:id="rId62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953" r:id="rId13"/>
    <p:sldId id="2134808515" r:id="rId14"/>
    <p:sldId id="2134808513" r:id="rId15"/>
    <p:sldId id="542" r:id="rId16"/>
    <p:sldId id="2134808534" r:id="rId17"/>
    <p:sldId id="2134808535" r:id="rId18"/>
    <p:sldId id="2134808448" r:id="rId19"/>
    <p:sldId id="2134808532" r:id="rId20"/>
    <p:sldId id="2134808474" r:id="rId21"/>
    <p:sldId id="597" r:id="rId22"/>
    <p:sldId id="2134808445" r:id="rId23"/>
    <p:sldId id="2134808485" r:id="rId24"/>
    <p:sldId id="2134808511" r:id="rId25"/>
    <p:sldId id="2134808540" r:id="rId26"/>
    <p:sldId id="2134808487" r:id="rId27"/>
    <p:sldId id="2134808554" r:id="rId28"/>
    <p:sldId id="2134808488" r:id="rId29"/>
    <p:sldId id="2134808541" r:id="rId30"/>
    <p:sldId id="2134808530" r:id="rId31"/>
    <p:sldId id="2134808507" r:id="rId32"/>
    <p:sldId id="2134808491" r:id="rId33"/>
    <p:sldId id="2134808482" r:id="rId34"/>
    <p:sldId id="2134808543" r:id="rId35"/>
    <p:sldId id="2134808544" r:id="rId36"/>
    <p:sldId id="2134808545" r:id="rId37"/>
    <p:sldId id="2134808546" r:id="rId38"/>
    <p:sldId id="2134808494" r:id="rId39"/>
    <p:sldId id="2134808479" r:id="rId40"/>
    <p:sldId id="2134808520" r:id="rId41"/>
    <p:sldId id="2134808521" r:id="rId42"/>
    <p:sldId id="2134808522" r:id="rId43"/>
    <p:sldId id="2134808523" r:id="rId44"/>
    <p:sldId id="2134808499" r:id="rId45"/>
    <p:sldId id="2134808547" r:id="rId46"/>
    <p:sldId id="2134808548" r:id="rId47"/>
    <p:sldId id="2134808525" r:id="rId48"/>
    <p:sldId id="2134808526" r:id="rId49"/>
    <p:sldId id="2134808550" r:id="rId50"/>
    <p:sldId id="2134808549" r:id="rId51"/>
    <p:sldId id="2134808551" r:id="rId52"/>
    <p:sldId id="2134808510" r:id="rId53"/>
    <p:sldId id="838" r:id="rId54"/>
    <p:sldId id="2134808446" r:id="rId55"/>
    <p:sldId id="2134808501" r:id="rId56"/>
    <p:sldId id="2134808447" r:id="rId57"/>
    <p:sldId id="2134808503" r:id="rId58"/>
    <p:sldId id="213480855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515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4"/>
            <p14:sldId id="2134808535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540"/>
            <p14:sldId id="2134808487"/>
            <p14:sldId id="2134808554"/>
            <p14:sldId id="2134808488"/>
            <p14:sldId id="2134808541"/>
            <p14:sldId id="2134808530"/>
            <p14:sldId id="2134808507"/>
            <p14:sldId id="2134808491"/>
            <p14:sldId id="2134808482"/>
            <p14:sldId id="2134808543"/>
            <p14:sldId id="2134808544"/>
            <p14:sldId id="2134808545"/>
            <p14:sldId id="2134808546"/>
            <p14:sldId id="2134808494"/>
            <p14:sldId id="2134808479"/>
            <p14:sldId id="2134808520"/>
            <p14:sldId id="2134808521"/>
            <p14:sldId id="2134808522"/>
            <p14:sldId id="2134808523"/>
            <p14:sldId id="2134808499"/>
            <p14:sldId id="2134808547"/>
            <p14:sldId id="2134808548"/>
            <p14:sldId id="2134808525"/>
            <p14:sldId id="2134808526"/>
            <p14:sldId id="2134808550"/>
            <p14:sldId id="2134808549"/>
            <p14:sldId id="2134808551"/>
            <p14:sldId id="2134808510"/>
          </p14:sldIdLst>
        </p14:section>
        <p14:section name="ألعاب" id="{66953B43-0502-40BE-9D9D-49C14FC1791C}">
          <p14:sldIdLst>
            <p14:sldId id="838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D7E"/>
    <a:srgbClr val="19199B"/>
    <a:srgbClr val="1B1B1B"/>
    <a:srgbClr val="FFFFFF"/>
    <a:srgbClr val="006DB4"/>
    <a:srgbClr val="E74C3C"/>
    <a:srgbClr val="D4EAF3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commentAuthors" Target="commentAuthors.xml"/><Relationship Id="rId68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حا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حو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حيـ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حا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حو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حيـ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حاً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1"/>
          <a:r>
            <a:rPr lang="ar-MA" dirty="0"/>
            <a:t>حࣱ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حا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حو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حيـ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حاً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حࣱ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ح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>
        <a:solidFill>
          <a:schemeClr val="accent2"/>
        </a:solidFill>
      </dgm:spPr>
      <dgm:t>
        <a:bodyPr/>
        <a:lstStyle/>
        <a:p>
          <a:r>
            <a:rPr lang="ar-MA" dirty="0"/>
            <a:t>حُـ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حٍ</a:t>
          </a:r>
          <a:endParaRPr lang="fr-FR" dirty="0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حا</a:t>
          </a:r>
          <a:endParaRPr lang="fr-FR" dirty="0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حو</a:t>
          </a:r>
          <a:endParaRPr lang="fr-FR" dirty="0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حيـ</a:t>
          </a:r>
          <a:endParaRPr lang="fr-FR" dirty="0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 err="1"/>
            <a:t>حاً</a:t>
          </a:r>
          <a:endParaRPr lang="fr-FR" dirty="0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ar-MA" dirty="0"/>
            <a:t>حࣱ</a:t>
          </a:r>
          <a:endParaRPr lang="fr-FR" dirty="0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 custRadScaleRad="82841" custRadScaleInc="2780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 custRadScaleRad="87201" custRadScaleInc="10667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حࣱ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حࣱ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</a:t>
          </a:r>
          <a:endParaRPr lang="fr-FR" sz="6500" kern="1200" dirty="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33360">
          <a:off x="6246734" y="4943812"/>
          <a:ext cx="904978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904978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676599" y="4932459"/>
        <a:ext cx="45248" cy="45248"/>
      </dsp:txXfrm>
    </dsp:sp>
    <dsp:sp modelId="{65090388-1912-439B-BC04-80C4BAC0DF93}">
      <dsp:nvSpPr>
        <dsp:cNvPr id="0" name=""/>
        <dsp:cNvSpPr/>
      </dsp:nvSpPr>
      <dsp:spPr>
        <a:xfrm>
          <a:off x="6324599" y="5336862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حو</a:t>
          </a:r>
          <a:endParaRPr lang="fr-FR" sz="6500" kern="1200" dirty="0"/>
        </a:p>
      </dsp:txBody>
      <dsp:txXfrm>
        <a:off x="6555208" y="5567471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728004">
          <a:off x="5277045" y="4983604"/>
          <a:ext cx="1035486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035486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68901" y="4968988"/>
        <a:ext cx="51774" cy="51774"/>
      </dsp:txXfrm>
    </dsp:sp>
    <dsp:sp modelId="{2DDF4E7E-52E0-4A74-82A9-62F18E067361}">
      <dsp:nvSpPr>
        <dsp:cNvPr id="0" name=""/>
        <dsp:cNvSpPr/>
      </dsp:nvSpPr>
      <dsp:spPr>
        <a:xfrm>
          <a:off x="4515729" y="5416445"/>
          <a:ext cx="1574694" cy="157469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حيـ</a:t>
          </a:r>
          <a:endParaRPr lang="fr-FR" sz="6500" kern="1200" dirty="0"/>
        </a:p>
      </dsp:txBody>
      <dsp:txXfrm>
        <a:off x="4746338" y="5647054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 err="1"/>
            <a:t>حاً</a:t>
          </a:r>
          <a:endParaRPr lang="fr-FR" sz="6500" kern="1200" dirty="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حࣱ</a:t>
          </a:r>
          <a:endParaRPr lang="fr-FR" sz="6500" kern="1200" dirty="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حٍ</a:t>
          </a:r>
          <a:endParaRPr lang="fr-FR" sz="6500" kern="1200" dirty="0"/>
        </a:p>
      </dsp:txBody>
      <dsp:txXfrm>
        <a:off x="3805710" y="936225"/>
        <a:ext cx="1113476" cy="1113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9T12:29:51.886"/>
    </inkml:context>
    <inkml:brush xml:id="br0">
      <inkml:brushProperty name="width" value="0.025" units="cm"/>
      <inkml:brushProperty name="height" value="0.025" units="cm"/>
      <inkml:brushProperty name="color" value="#FF0066"/>
    </inkml:brush>
  </inkml:definitions>
  <inkml:trace contextRef="#ctx0" brushRef="#br0">3593 1805 24509,'-2'70'0,"-2"0"0,-3 0 0,-2 0 0,-3-1 0,-4-1 0,-1 0 0,-4-1 0,-2 0 0,-2-2 0,-3-1 0,-3 0 0,-2-2 0,-3-2 0,-1-1 0,-4-1 0,-1-2 0,-3-2 0,-1-1 0,-3-3 0,-1-1 0,-3-3 0,-1-1 0,-2-3 0,-2-1 0,-1-4 0,-1-1 0,-2-3 0,-2-2 0,0-3 0,-1-3 0,-2-2 0,0-2 0,-1-4 0,0-1 0,-1-4 0,-1-3 0,0-2 0,0-3 0,0-2 0,0-4 0,0-2 0,0-3 0,0-2 0,1-3 0,0-4 0,1-1 0,1-4 0,1-2 0,1-2 0,0-3 0,2-3 0,1-2 0,2-3 0,0-1 0,3-4 0,1-1 0,2-3 0,1-1 0,3-3 0,1-1 0,2-3 0,3-1 0,1-2 0,3-2 0,2-1 0,3-1 0,2-2 0,2-2 0,3 0 0,2-1 0,3-2 0,3 0 0,2-1 0,3 0 0,3-1 0,2-1 0,3 0 0,3 0 0,3 0 0,2 0 0,3 0 0,3 0 0,3 0 0,2 1 0,3 0 0,3 1 0,2 1 0,3 1 0,3 1 0,2 0 0,3 2 0,2 1 0,2 2 0,3 0 0,2 3 0,3 1 0,1 2 0,3 1 0,2 3 0,1 1 0,3 2 0,1 3 0,2 1 0,1 3 0,3 2 0,0 3 0,2 2 0,1 2 0,2 3 0,0 2 0,1 3 0,1 3 0,1 2 0,1 3 0,0 3 0,1 2 0,0 3 0,0 3 0,0 3 0,0 2 0,0 3 0,0 3 0,0 3 0,-1 2 0,-1 3 0,0 3 0,-1 2 0,0 3 0,-2 3 0,-1 2 0,0 3 0,-2 2 0,-2 2 0,-1 3 0,-1 2 0,-2 3 0,-2 1 0,-1 3 0,-3 2 0,-1 1 0,-3 3 0,-1 1 0,-3 2 0,-1 1 0,-4 3 0,-1 0 0,-3 2 0,-2 1 0,-3 2 0,-3 0 0,-2 1 0,-2 1 0,-4 1 0,-1 1 0,-4 0 0,-3 1 0,-2 0 0,-3 0 0,-2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4.wdp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2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1086155"/>
            <a:ext cx="1069925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ستتدربون على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حول الفصول  الأربعة و قراءة حروف و مقاطع و كلمات تتضمن الحروف : ب – ت – ث – ل – ح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07E302E-840D-8759-15B7-95554EC0FD5A}"/>
              </a:ext>
            </a:extLst>
          </p:cNvPr>
          <p:cNvSpPr/>
          <p:nvPr/>
        </p:nvSpPr>
        <p:spPr>
          <a:xfrm>
            <a:off x="11496699" y="4654806"/>
            <a:ext cx="1788311" cy="1471614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B812D0-0948-1351-E202-4DDDA4CB9F51}"/>
              </a:ext>
            </a:extLst>
          </p:cNvPr>
          <p:cNvSpPr/>
          <p:nvPr/>
        </p:nvSpPr>
        <p:spPr>
          <a:xfrm>
            <a:off x="9408388" y="4654807"/>
            <a:ext cx="1788311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ت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79DFE51-D4A7-2F19-3F56-00A5EF11B9B3}"/>
              </a:ext>
            </a:extLst>
          </p:cNvPr>
          <p:cNvSpPr/>
          <p:nvPr/>
        </p:nvSpPr>
        <p:spPr>
          <a:xfrm>
            <a:off x="7403128" y="4654806"/>
            <a:ext cx="1634919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ث</a:t>
            </a:r>
            <a:endParaRPr kumimoji="0" lang="es-ES" sz="7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547F52D-5314-9D43-4CE5-6C027A08B38C}"/>
              </a:ext>
            </a:extLst>
          </p:cNvPr>
          <p:cNvSpPr/>
          <p:nvPr/>
        </p:nvSpPr>
        <p:spPr>
          <a:xfrm>
            <a:off x="8327905" y="7729232"/>
            <a:ext cx="1788311" cy="147161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8B16EB9-341A-A8F5-A10D-08CCBF465579}"/>
              </a:ext>
            </a:extLst>
          </p:cNvPr>
          <p:cNvSpPr/>
          <p:nvPr/>
        </p:nvSpPr>
        <p:spPr>
          <a:xfrm>
            <a:off x="10592066" y="7729232"/>
            <a:ext cx="1788312" cy="1471612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</a:t>
            </a:r>
            <a:endParaRPr kumimoji="0" lang="es-ES" sz="6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3BD5867-BBCE-48FB-17AE-5870A14417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18" b="98284" l="7190" r="94935">
                        <a14:foregroundMark x1="22876" y1="8578" x2="30065" y2="9069"/>
                        <a14:foregroundMark x1="48693" y1="12500" x2="52614" y2="39951"/>
                        <a14:foregroundMark x1="52614" y1="39951" x2="84477" y2="50735"/>
                        <a14:foregroundMark x1="84477" y1="50735" x2="92157" y2="32598"/>
                        <a14:foregroundMark x1="92157" y1="32598" x2="88725" y2="18137"/>
                        <a14:foregroundMark x1="88725" y1="18137" x2="63562" y2="16912"/>
                        <a14:foregroundMark x1="52288" y1="43873" x2="66993" y2="58578"/>
                        <a14:foregroundMark x1="66993" y1="58578" x2="81536" y2="59314"/>
                        <a14:foregroundMark x1="36111" y1="54657" x2="36765" y2="79412"/>
                        <a14:foregroundMark x1="16176" y1="51716" x2="10948" y2="68873"/>
                        <a14:foregroundMark x1="10948" y1="68873" x2="14542" y2="83333"/>
                        <a14:foregroundMark x1="14542" y1="83333" x2="21242" y2="86029"/>
                        <a14:foregroundMark x1="14706" y1="98039" x2="7190" y2="80637"/>
                        <a14:foregroundMark x1="22059" y1="64216" x2="19118" y2="48284"/>
                        <a14:foregroundMark x1="19118" y1="48284" x2="32353" y2="46078"/>
                        <a14:foregroundMark x1="32353" y1="46078" x2="37908" y2="83333"/>
                        <a14:foregroundMark x1="37908" y1="83333" x2="37908" y2="93873"/>
                        <a14:foregroundMark x1="38725" y1="52206" x2="43627" y2="67647"/>
                        <a14:foregroundMark x1="43627" y1="67647" x2="54248" y2="66667"/>
                        <a14:foregroundMark x1="54248" y1="66667" x2="57680" y2="62990"/>
                        <a14:foregroundMark x1="37255" y1="60049" x2="35784" y2="49265"/>
                        <a14:foregroundMark x1="35784" y1="49265" x2="35131" y2="48529"/>
                        <a14:foregroundMark x1="30229" y1="73284" x2="22059" y2="68137"/>
                        <a14:foregroundMark x1="22059" y1="68137" x2="19771" y2="68627"/>
                        <a14:foregroundMark x1="27941" y1="68627" x2="23039" y2="52941"/>
                        <a14:foregroundMark x1="23039" y1="52941" x2="22876" y2="52941"/>
                        <a14:foregroundMark x1="59314" y1="30392" x2="71405" y2="14461"/>
                        <a14:foregroundMark x1="71405" y1="14461" x2="84314" y2="13480"/>
                        <a14:foregroundMark x1="84314" y1="13480" x2="93301" y2="58578"/>
                        <a14:foregroundMark x1="93301" y1="58578" x2="78105" y2="68382"/>
                        <a14:foregroundMark x1="78105" y1="68382" x2="50327" y2="66912"/>
                        <a14:foregroundMark x1="50327" y1="66912" x2="45752" y2="56373"/>
                        <a14:foregroundMark x1="45752" y1="56373" x2="46895" y2="21324"/>
                        <a14:foregroundMark x1="46895" y1="21324" x2="70752" y2="14706"/>
                        <a14:foregroundMark x1="70752" y1="14706" x2="76144" y2="14951"/>
                        <a14:foregroundMark x1="13889" y1="83088" x2="16503" y2="71814"/>
                        <a14:foregroundMark x1="16503" y1="71814" x2="17157" y2="70833"/>
                        <a14:foregroundMark x1="43954" y1="45588" x2="43791" y2="16422"/>
                        <a14:foregroundMark x1="43791" y1="16422" x2="51961" y2="7353"/>
                        <a14:foregroundMark x1="51961" y1="7353" x2="59314" y2="7353"/>
                        <a14:foregroundMark x1="60621" y1="5637" x2="94444" y2="9559"/>
                        <a14:foregroundMark x1="94444" y1="9559" x2="95098" y2="42892"/>
                        <a14:foregroundMark x1="95098" y1="42892" x2="94935" y2="43382"/>
                        <a14:foregroundMark x1="66013" y1="46814" x2="77778" y2="23284"/>
                        <a14:foregroundMark x1="95261" y1="71569" x2="57516" y2="70833"/>
                        <a14:foregroundMark x1="40850" y1="98529" x2="34314" y2="96814"/>
                        <a14:foregroundMark x1="27778" y1="6618" x2="23039" y2="6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44" y="660218"/>
            <a:ext cx="1658540" cy="1381479"/>
          </a:xfrm>
          <a:prstGeom prst="rect">
            <a:avLst/>
          </a:prstGeom>
        </p:spPr>
      </p:pic>
      <p:pic>
        <p:nvPicPr>
          <p:cNvPr id="3" name="Image 2" descr="Une image contenant texte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2593BB-0E51-598A-BFD0-95752BA4A8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339" b="87611" l="13797" r="88554">
                        <a14:foregroundMark x1="42718" y1="24657" x2="36484" y2="25020"/>
                        <a14:foregroundMark x1="36484" y1="25020" x2="27440" y2="28935"/>
                        <a14:foregroundMark x1="27440" y1="28935" x2="20797" y2="39588"/>
                        <a14:foregroundMark x1="15994" y1="21550" x2="41645" y2="22922"/>
                        <a14:foregroundMark x1="52938" y1="21550" x2="58661" y2="23204"/>
                        <a14:foregroundMark x1="58661" y1="23204" x2="86561" y2="22195"/>
                        <a14:foregroundMark x1="86561" y1="22195" x2="87481" y2="78814"/>
                        <a14:foregroundMark x1="87481" y1="78814" x2="86408" y2="85351"/>
                        <a14:foregroundMark x1="86408" y1="85351" x2="53143" y2="85714"/>
                        <a14:foregroundMark x1="88350" y1="20379" x2="88554" y2="52623"/>
                        <a14:foregroundMark x1="85743" y1="42131" x2="57997" y2="47175"/>
                        <a14:foregroundMark x1="57997" y1="47175" x2="71436" y2="63519"/>
                        <a14:foregroundMark x1="71436" y1="63519" x2="63107" y2="74011"/>
                        <a14:foregroundMark x1="63107" y1="74011" x2="58355" y2="75585"/>
                        <a14:foregroundMark x1="67450" y1="28087" x2="43383" y2="27240"/>
                        <a14:foregroundMark x1="43383" y1="27240" x2="37302" y2="28612"/>
                        <a14:foregroundMark x1="37302" y1="28612" x2="37302" y2="28612"/>
                        <a14:foregroundMark x1="19469" y1="79015" x2="25652" y2="84342"/>
                        <a14:foregroundMark x1="25652" y1="84342" x2="52119" y2="87781"/>
                        <a14:foregroundMark x1="68830" y1="87816" x2="72509" y2="87611"/>
                        <a14:foregroundMark x1="72509" y1="87611" x2="79969" y2="85513"/>
                        <a14:foregroundMark x1="79969" y1="85513" x2="82218" y2="76877"/>
                        <a14:foregroundMark x1="82218" y1="76877" x2="80531" y2="67756"/>
                        <a14:foregroundMark x1="80531" y1="67756" x2="29484" y2="64286"/>
                        <a14:foregroundMark x1="75319" y1="26715" x2="72100" y2="32365"/>
                        <a14:foregroundMark x1="72100" y1="32365" x2="68983" y2="35270"/>
                        <a14:foregroundMark x1="52785" y1="81921" x2="69290" y2="77441"/>
                        <a14:foregroundMark x1="69290" y1="77441" x2="68677" y2="69814"/>
                        <a14:foregroundMark x1="68677" y1="69814" x2="57026" y2="65093"/>
                        <a14:foregroundMark x1="57026" y1="65093" x2="25600" y2="62994"/>
                        <a14:foregroundMark x1="25600" y1="62994" x2="25600" y2="62994"/>
                        <a14:foregroundMark x1="60347" y1="58273" x2="21768" y2="58273"/>
                        <a14:foregroundMark x1="21768" y1="58273" x2="16965" y2="61945"/>
                        <a14:foregroundMark x1="16965" y1="61945" x2="16505" y2="70299"/>
                        <a14:foregroundMark x1="31068" y1="66505" x2="44916" y2="69330"/>
                        <a14:foregroundMark x1="13797" y1="63115" x2="14461" y2="65012"/>
                        <a14:foregroundMark x1="37915" y1="65577" x2="42718" y2="67716"/>
                        <a14:foregroundMark x1="81400" y1="63519" x2="78436" y2="58918"/>
                        <a14:foregroundMark x1="78436" y1="58918" x2="78845" y2="60694"/>
                        <a14:foregroundMark x1="54522" y1="33010" x2="52478" y2="30993"/>
                        <a14:foregroundMark x1="63413" y1="43947" x2="63413" y2="43140"/>
                        <a14:backgroundMark x1="62545" y1="88257" x2="62545" y2="88257"/>
                        <a14:backgroundMark x1="69085" y1="88136" x2="52274" y2="87974"/>
                        <a14:backgroundMark x1="51967" y1="87974" x2="51967" y2="87974"/>
                        <a14:backgroundMark x1="69750" y1="88136" x2="69750" y2="88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0" t="19134" r="9714" b="11670"/>
          <a:stretch>
            <a:fillRect/>
          </a:stretch>
        </p:blipFill>
        <p:spPr>
          <a:xfrm>
            <a:off x="241644" y="2332662"/>
            <a:ext cx="7073556" cy="795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825521" y="4296397"/>
            <a:ext cx="685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العفوي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22A5541-6520-5EF1-CCE3-C7EED207C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47" y="2421400"/>
            <a:ext cx="11227981" cy="69139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7903517-A5D1-8FF7-2FF2-7BDEB3937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16" y="951614"/>
            <a:ext cx="11284674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54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ED9317E-9211-19C6-9F26-0FBEA6DDE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47" y="2421400"/>
            <a:ext cx="11227981" cy="69139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هل أعجبتكم الحكاية؟ كيف كان صوتي؟ من يحكي لنا حكاية مسلية عاشها؟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ينتدب الأستاذ بعض المتعلمين لسرد حكاياتهم وتذيل بنفس الأسئلة: هل أعجبتكم الحكاية؟ كيف كان صوت صديقكم؟ من يحكي لنا حكاية أخرى.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CC41DAF-826E-4FEC-7BD0-BB41CCB16E0E}"/>
              </a:ext>
            </a:extLst>
          </p:cNvPr>
          <p:cNvSpPr txBox="1"/>
          <p:nvPr/>
        </p:nvSpPr>
        <p:spPr>
          <a:xfrm>
            <a:off x="582519" y="4099395"/>
            <a:ext cx="6858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اَلطَّبيعَةُ عَبْرَ الْفُصولِ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964890"/>
            <a:ext cx="10277163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سأقوم بملاحظة الصورة وسأشير إلى عنصر منها وأعبر عنه بكلمة: شمس / الشمس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يستكشف الأستاذ كل الصورة قبل أن يشير  إلى عنصر من عناصر الصورة، ثم يسميه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EB4FC7-BFB9-2514-0AE7-496FB89A7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620" y="2491509"/>
            <a:ext cx="11066585" cy="670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124723" y="930933"/>
            <a:ext cx="1233638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المتعلمين على التعبير بكلمات ثم بجمل بسيطة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13C8C4-79E3-0B15-FBD5-D0AA33112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23" y="2491509"/>
            <a:ext cx="11638017" cy="724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3751095-A46B-4B3E-F8CA-525A46D03E0A}"/>
              </a:ext>
            </a:extLst>
          </p:cNvPr>
          <p:cNvSpPr txBox="1">
            <a:spLocks/>
          </p:cNvSpPr>
          <p:nvPr/>
        </p:nvSpPr>
        <p:spPr>
          <a:xfrm>
            <a:off x="1461654" y="2284800"/>
            <a:ext cx="4800600" cy="60579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96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 -  ت</a:t>
            </a:r>
          </a:p>
          <a:p>
            <a:pPr marL="0" indent="0" algn="ctr" rtl="1">
              <a:buNone/>
            </a:pPr>
            <a:r>
              <a:rPr lang="ar-MA" sz="96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ح - ث- ل</a:t>
            </a:r>
          </a:p>
          <a:p>
            <a:pPr marL="0" indent="0" algn="ctr" rtl="1">
              <a:buNone/>
            </a:pPr>
            <a:r>
              <a:rPr lang="ar-MA" sz="88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8800" dirty="0">
              <a:ln w="0"/>
              <a:solidFill>
                <a:srgbClr val="0B4D7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587866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سنراجع </a:t>
            </a:r>
            <a:r>
              <a:rPr kumimoji="0" lang="ar-MA" sz="32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الحروف التالية؛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الحروف باء – ب – تاء –ت ...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الحروف؟  </a:t>
            </a:r>
            <a:r>
              <a:rPr kumimoji="0" lang="ar-MA" sz="32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sp>
        <p:nvSpPr>
          <p:cNvPr id="6" name="Sous-titre 2">
            <a:extLst>
              <a:ext uri="{FF2B5EF4-FFF2-40B4-BE49-F238E27FC236}">
                <a16:creationId xmlns:a16="http://schemas.microsoft.com/office/drawing/2014/main" id="{CE2ACFBC-28A6-F188-78E9-B5E71139B148}"/>
              </a:ext>
            </a:extLst>
          </p:cNvPr>
          <p:cNvSpPr txBox="1">
            <a:spLocks/>
          </p:cNvSpPr>
          <p:nvPr/>
        </p:nvSpPr>
        <p:spPr>
          <a:xfrm>
            <a:off x="4636654" y="2475300"/>
            <a:ext cx="4800600" cy="60579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138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 -  ت</a:t>
            </a:r>
          </a:p>
          <a:p>
            <a:pPr marL="0" indent="0" algn="ctr" rtl="1">
              <a:buNone/>
            </a:pPr>
            <a:r>
              <a:rPr lang="ar-MA" sz="138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ح - ث- ل</a:t>
            </a:r>
          </a:p>
          <a:p>
            <a:pPr marL="0" indent="0" algn="ctr" rtl="1">
              <a:buNone/>
            </a:pPr>
            <a:r>
              <a:rPr lang="ar-MA" sz="11500" dirty="0">
                <a:ln w="0"/>
                <a:solidFill>
                  <a:srgbClr val="0B4D7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11500" dirty="0">
              <a:ln w="0"/>
              <a:solidFill>
                <a:srgbClr val="0B4D7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560156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الحرف؟ ايتوا بكلمات تبتدئ بحرف الباء </a:t>
            </a:r>
          </a:p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ايتوا بكلمات تنتهي بحرف الباء – كلمات وسطها حرف الباء 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5881255" y="433536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3" y="582800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  تابعوا معي -  من يقوم ليقرأ؟ 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676545" y="2547301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بَ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رْدࣱ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0392584" y="2468558"/>
            <a:ext cx="1876653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10392584" y="4340247"/>
            <a:ext cx="1676545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ــبَ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85C2B8-04B2-4BC9-0B31-0AA0A9114B65}"/>
              </a:ext>
            </a:extLst>
          </p:cNvPr>
          <p:cNvSpPr/>
          <p:nvPr/>
        </p:nvSpPr>
        <p:spPr>
          <a:xfrm>
            <a:off x="10392584" y="6098189"/>
            <a:ext cx="1849220" cy="11949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10392585" y="7855503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6F99F22-F1EB-8692-87BB-E26E978ED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4" y="6335542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174426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1676545" y="4340247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أَكْ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ـبَـ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5B52639-A892-7331-B2FF-FEC8DA93B877}"/>
              </a:ext>
            </a:extLst>
          </p:cNvPr>
          <p:cNvSpPr/>
          <p:nvPr/>
        </p:nvSpPr>
        <p:spPr>
          <a:xfrm>
            <a:off x="1676545" y="6114937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ذَهَ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ـبَ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1676545" y="7953821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مَلْعَ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F22D9-CC1B-BF5A-C816-378C3DFBA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BF7988-A187-A7CC-31F2-3BA6815D0140}"/>
              </a:ext>
            </a:extLst>
          </p:cNvPr>
          <p:cNvSpPr txBox="1"/>
          <p:nvPr/>
        </p:nvSpPr>
        <p:spPr>
          <a:xfrm>
            <a:off x="689810" y="1006430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التاء – التاء في الوسط – تنتهي بتاء 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7D1AB36-EADD-E2D0-5D26-5E8AD127FF3D}"/>
              </a:ext>
            </a:extLst>
          </p:cNvPr>
          <p:cNvSpPr/>
          <p:nvPr/>
        </p:nvSpPr>
        <p:spPr>
          <a:xfrm>
            <a:off x="5821400" y="292941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53048DB-33E1-C017-80FC-AA6689210CFE}"/>
              </a:ext>
            </a:extLst>
          </p:cNvPr>
          <p:cNvSpPr/>
          <p:nvPr/>
        </p:nvSpPr>
        <p:spPr>
          <a:xfrm>
            <a:off x="10998200" y="64184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E823C24-2967-8125-20A3-B41BBE416B69}"/>
              </a:ext>
            </a:extLst>
          </p:cNvPr>
          <p:cNvSpPr/>
          <p:nvPr/>
        </p:nvSpPr>
        <p:spPr>
          <a:xfrm>
            <a:off x="83868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ـتـ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B675E4A-7C7D-00DC-4D31-714E1AA46F07}"/>
              </a:ext>
            </a:extLst>
          </p:cNvPr>
          <p:cNvSpPr/>
          <p:nvPr/>
        </p:nvSpPr>
        <p:spPr>
          <a:xfrm>
            <a:off x="56596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7AFD3BD-31D1-241A-3214-538F4CF9A301}"/>
              </a:ext>
            </a:extLst>
          </p:cNvPr>
          <p:cNvSpPr/>
          <p:nvPr/>
        </p:nvSpPr>
        <p:spPr>
          <a:xfrm>
            <a:off x="3119400" y="6496342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F34E86D-E1DB-3000-7E30-00FAD567E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9223C42E-26C6-1547-B248-18748DC3DD28}"/>
              </a:ext>
            </a:extLst>
          </p:cNvPr>
          <p:cNvSpPr/>
          <p:nvPr/>
        </p:nvSpPr>
        <p:spPr>
          <a:xfrm>
            <a:off x="450121" y="6458534"/>
            <a:ext cx="2209801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ـة/ة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50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 ؟ ايتوا بكلمات تبتدئ بحرف الثاء – ثاء  في الوسط – تنتهي بثاء 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5663623" y="26944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07E268-57F1-6D29-991F-CFCD6FBAD291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38AA8B4-20A2-C678-4C6A-F7BDC2108FBD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B813EC9-D205-9E83-26A1-56261D778F25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9436908-A826-187F-2B02-DA3EAD656CE1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C7DA42-28BE-2A9E-365F-62E98DCF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45A48-9663-A776-BF43-CBA2CABCF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27C429-70A0-5DB7-4012-D223D12A30DC}"/>
              </a:ext>
            </a:extLst>
          </p:cNvPr>
          <p:cNvSpPr txBox="1"/>
          <p:nvPr/>
        </p:nvSpPr>
        <p:spPr>
          <a:xfrm>
            <a:off x="1268784" y="689461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الحروف متشابهة – لاحظوا جيدا ما يميز كل حرف عن باقي الحروف . من يقرأ  الحروف؟</a:t>
            </a:r>
          </a:p>
          <a:p>
            <a:pPr marL="977900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هل تعرفون حروفا أخرى تشبه هذه الحروف؟  </a:t>
            </a: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0E51FCD-D3EA-9696-935E-A8D1B612AC0C}"/>
              </a:ext>
            </a:extLst>
          </p:cNvPr>
          <p:cNvSpPr/>
          <p:nvPr/>
        </p:nvSpPr>
        <p:spPr>
          <a:xfrm>
            <a:off x="10439400" y="45007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57C4741-1FD0-B396-9446-40624FC18299}"/>
              </a:ext>
            </a:extLst>
          </p:cNvPr>
          <p:cNvSpPr/>
          <p:nvPr/>
        </p:nvSpPr>
        <p:spPr>
          <a:xfrm>
            <a:off x="7408900" y="45419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CD6A840-A62D-0759-AE2F-7C1A75C4BF5E}"/>
              </a:ext>
            </a:extLst>
          </p:cNvPr>
          <p:cNvSpPr/>
          <p:nvPr/>
        </p:nvSpPr>
        <p:spPr>
          <a:xfrm>
            <a:off x="4338842" y="45419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426900A-539D-DB75-15DB-10BEF5BC35A3}"/>
              </a:ext>
            </a:extLst>
          </p:cNvPr>
          <p:cNvSpPr/>
          <p:nvPr/>
        </p:nvSpPr>
        <p:spPr>
          <a:xfrm>
            <a:off x="1268784" y="45419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؟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BFCEB08-0E4A-E2E8-F16C-EC3E1116D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3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E50D7-861B-CA12-9B12-2027D406D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2CD401-3537-D929-33A2-55FE4BF34C91}"/>
              </a:ext>
            </a:extLst>
          </p:cNvPr>
          <p:cNvSpPr txBox="1"/>
          <p:nvPr/>
        </p:nvSpPr>
        <p:spPr>
          <a:xfrm>
            <a:off x="1268784" y="437046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نواصل مراجعة الحروف. من يقرأ الحرف؟</a:t>
            </a: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يأت بكلمة تنتهي بالحاء؟ كلمة تبتدئ بالحاء – كلمة وسطها حاء ؟  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B18B6FE-CDED-B90F-83F5-7951DE1A1ACD}"/>
              </a:ext>
            </a:extLst>
          </p:cNvPr>
          <p:cNvSpPr/>
          <p:nvPr/>
        </p:nvSpPr>
        <p:spPr>
          <a:xfrm>
            <a:off x="6247823" y="30861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FD6DFB3-3CFD-ED95-9D4C-5778CCC71553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AA0CA9C-36BC-F46C-E7BB-AAA49B5A71D7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9674B70-784F-E978-CF60-A14BA8FC6980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C3B7B9F-99F6-B621-4E28-C3D5B2BE2B48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A7E0655-448E-A862-82A3-619EB38C5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9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2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41E51-3C8E-02FD-BBCA-37E2501D8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5EF4D4F-D74C-44C6-3BF0-2A72163BF729}"/>
              </a:ext>
            </a:extLst>
          </p:cNvPr>
          <p:cNvSpPr txBox="1"/>
          <p:nvPr/>
        </p:nvSpPr>
        <p:spPr>
          <a:xfrm>
            <a:off x="1268784" y="437047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الحرف؟</a:t>
            </a:r>
          </a:p>
          <a:p>
            <a:pPr marL="977900" lvl="0" algn="just" defTabSz="1074738" rtl="1">
              <a:defRPr/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يأت بكلمة تنتهي باللام؟ كلمة تبتدئ باللام – كلمة وسطها لام ؟  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88DAB9A-983E-A38F-BA09-2F1A3EE0E374}"/>
              </a:ext>
            </a:extLst>
          </p:cNvPr>
          <p:cNvSpPr/>
          <p:nvPr/>
        </p:nvSpPr>
        <p:spPr>
          <a:xfrm>
            <a:off x="5549323" y="284051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C0B0FE6-ED1E-EF8D-160B-A01E96368565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8AFFDD1-6676-4747-5FC2-4E51D0D77841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803A488-CDDF-DFB9-E940-7A8C3BE4E2FC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8C208B6-0F6B-0411-D9E3-6065D8B2CFD1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DCD0296-9990-F150-B7D2-5D464C8E6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9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38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3665A-EDAA-B003-3A54-BEB3262F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917D9C-AE8B-B94D-96E9-4E0C5BA58344}"/>
              </a:ext>
            </a:extLst>
          </p:cNvPr>
          <p:cNvSpPr txBox="1"/>
          <p:nvPr/>
        </p:nvSpPr>
        <p:spPr>
          <a:xfrm>
            <a:off x="160421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سلسلة الحروف؟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B080B65-F20F-4378-9423-ECFC208D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1AB72EB6-6792-128C-25CC-785E469BC3C6}"/>
              </a:ext>
            </a:extLst>
          </p:cNvPr>
          <p:cNvSpPr txBox="1"/>
          <p:nvPr/>
        </p:nvSpPr>
        <p:spPr>
          <a:xfrm>
            <a:off x="1292469" y="3626827"/>
            <a:ext cx="11131061" cy="512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200000"/>
              </a:lnSpc>
            </a:pPr>
            <a:r>
              <a:rPr lang="ar-MA" sz="8800" dirty="0"/>
              <a:t>ح   بـ   ة   ت   ـل  ثـ    ـبــ  </a:t>
            </a:r>
          </a:p>
          <a:p>
            <a:pPr algn="ctr" rtl="1">
              <a:lnSpc>
                <a:spcPct val="200000"/>
              </a:lnSpc>
            </a:pPr>
            <a:r>
              <a:rPr lang="ar-MA" sz="8800" dirty="0"/>
              <a:t> حـ    لـ    ـت    ث    ل  ـة</a:t>
            </a:r>
            <a:endParaRPr lang="fr-FR" sz="8800" dirty="0"/>
          </a:p>
        </p:txBody>
      </p:sp>
    </p:spTree>
    <p:extLst>
      <p:ext uri="{BB962C8B-B14F-4D97-AF65-F5344CB8AC3E}">
        <p14:creationId xmlns:p14="http://schemas.microsoft.com/office/powerpoint/2010/main" val="1614585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268371" y="865321"/>
            <a:ext cx="1233638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الألواح. سأملي عليكم الحروف حرفا </a:t>
            </a:r>
            <a:r>
              <a:rPr lang="ar-MA" sz="28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الألواح.</a:t>
            </a:r>
          </a:p>
          <a:p>
            <a:pPr lvl="0" algn="r" rtl="1">
              <a:defRPr/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 – ت – ح   - ب  - ث 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5FA607E-7A34-1FB7-2BA0-0D773C244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730" y="4087060"/>
            <a:ext cx="3515969" cy="238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96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الحاء، أنا</a:t>
            </a:r>
            <a:r>
              <a:rPr kumimoji="0" lang="ar-MA" sz="32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سأبدأ . تابعوا معي 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425458" y="3512352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7210A58-9873-5094-B07B-1DE2226B0B81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ت – </a:t>
            </a:r>
            <a:r>
              <a:rPr kumimoji="0" lang="ar-MA" sz="72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- ل - ث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1126080"/>
            <a:ext cx="123363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أملأ خريطة حرف الحاء مع الحركات القصيرة، </a:t>
            </a:r>
            <a:endParaRPr lang="fr-FR" sz="54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925313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1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3234956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371401"/>
              <a:chOff x="3334343" y="5038743"/>
              <a:chExt cx="9344906" cy="137140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933342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ب – ت – ح - ث.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70B17-1AC8-6BD0-9111-147562C28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9EA348-74CC-78C1-DCDA-FF6C0075F871}"/>
              </a:ext>
            </a:extLst>
          </p:cNvPr>
          <p:cNvSpPr txBox="1"/>
          <p:nvPr/>
        </p:nvSpPr>
        <p:spPr>
          <a:xfrm>
            <a:off x="0" y="895249"/>
            <a:ext cx="123363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ينشئ الأستاذ خريطة حرف الحاء مع الحركات الطويلة، </a:t>
            </a:r>
            <a:endParaRPr lang="fr-FR" sz="54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FA62D2-EF0F-25D0-E62C-C55EA0BE64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589460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EAAE85-CA07-AF25-9F4C-4EDA37718C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31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92D1E-EF48-3492-18A3-C81D9BFF9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8831F6-C546-6D81-4CC4-F6FD266E98F8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 ملء خريطة حرف الحاء مع التنوين، </a:t>
            </a:r>
            <a:endParaRPr lang="fr-FR" sz="4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E5B99A-2B74-0313-B0DC-7E71C52E5F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507192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D1B6A5-727C-8437-72C1-F028FEDD45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972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88091-FA69-8BFB-F3C1-52425C8D7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86F4382-058A-A943-D06E-3BE97CAC9765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خريطة الحرف: رددوا من بعدي جماعة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C3A52CA-06BD-B5FD-7ECC-86AC5A78E9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1539928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D2E1E21-CFE1-3A95-85E2-1105D3E123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559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B4010-6F10-4EDD-FC7C-0492F15F8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3524CB-5466-BF47-6C23-5E1E7BF3A48A}"/>
              </a:ext>
            </a:extLst>
          </p:cNvPr>
          <p:cNvSpPr txBox="1"/>
          <p:nvPr/>
        </p:nvSpPr>
        <p:spPr>
          <a:xfrm>
            <a:off x="0" y="758978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ركبنا كل مقطع في كلمة – سأقرأ المقاطع والكلمات – حَ – حَمَلٌ ...</a:t>
            </a:r>
          </a:p>
          <a:p>
            <a:pPr marL="96838" lvl="0" algn="just" defTabSz="1074738" rtl="1"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خريطة الحرف قراءة جهرية: يتناوب المتعلمون على قراءة الخريطة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FFF012A-B3CE-B759-AE83-06EA934083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4740957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810FC4A-B6D0-09F8-8446-11713B6F72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19D036F-98F9-5AAF-68EA-15DF78DE653D}"/>
              </a:ext>
            </a:extLst>
          </p:cNvPr>
          <p:cNvSpPr txBox="1"/>
          <p:nvPr/>
        </p:nvSpPr>
        <p:spPr>
          <a:xfrm>
            <a:off x="6975764" y="1860919"/>
            <a:ext cx="27016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مَلࣱ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AD10E04-10F0-8AE0-A7EB-521EA9DC9E38}"/>
              </a:ext>
            </a:extLst>
          </p:cNvPr>
          <p:cNvSpPr txBox="1"/>
          <p:nvPr/>
        </p:nvSpPr>
        <p:spPr>
          <a:xfrm>
            <a:off x="9677400" y="3189080"/>
            <a:ext cx="2009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حِ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صانࣱ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63ED786-A73A-1ECA-2E15-8A54B37AD3C9}"/>
              </a:ext>
            </a:extLst>
          </p:cNvPr>
          <p:cNvSpPr txBox="1"/>
          <p:nvPr/>
        </p:nvSpPr>
        <p:spPr>
          <a:xfrm>
            <a:off x="10744201" y="4790296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حُ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قولࣱ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F644DFB-507D-5F82-4A9C-5EE9C7669A8D}"/>
              </a:ext>
            </a:extLst>
          </p:cNvPr>
          <p:cNvSpPr txBox="1"/>
          <p:nvPr/>
        </p:nvSpPr>
        <p:spPr>
          <a:xfrm>
            <a:off x="10210801" y="7340304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حا</a:t>
            </a:r>
            <a:r>
              <a:rPr lang="ar-MA" sz="6600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رِسࣱ</a:t>
            </a:r>
            <a:endParaRPr lang="fr-FR" sz="6600" dirty="0">
              <a:solidFill>
                <a:srgbClr val="1B1B1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8C8F8BD-2921-2549-3662-7859C536CBC6}"/>
              </a:ext>
            </a:extLst>
          </p:cNvPr>
          <p:cNvSpPr txBox="1"/>
          <p:nvPr/>
        </p:nvSpPr>
        <p:spPr>
          <a:xfrm>
            <a:off x="6975764" y="9070685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يَح</a:t>
            </a:r>
            <a:r>
              <a:rPr lang="ar-MA" sz="6600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وم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4509CF-CCE7-5F39-B861-16EC77323528}"/>
              </a:ext>
            </a:extLst>
          </p:cNvPr>
          <p:cNvSpPr txBox="1"/>
          <p:nvPr/>
        </p:nvSpPr>
        <p:spPr>
          <a:xfrm>
            <a:off x="4730461" y="9161502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حي</a:t>
            </a:r>
            <a:r>
              <a:rPr lang="ar-MA" sz="6600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AC1F06F-D675-7A13-FFFD-BF85C358CC70}"/>
              </a:ext>
            </a:extLst>
          </p:cNvPr>
          <p:cNvSpPr txBox="1"/>
          <p:nvPr/>
        </p:nvSpPr>
        <p:spPr>
          <a:xfrm>
            <a:off x="1549399" y="7502285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فَرِ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حا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ً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75F0D1B-79D8-A449-D5CC-A424CE58C6FB}"/>
              </a:ext>
            </a:extLst>
          </p:cNvPr>
          <p:cNvSpPr txBox="1"/>
          <p:nvPr/>
        </p:nvSpPr>
        <p:spPr>
          <a:xfrm>
            <a:off x="1113117" y="4821188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فَلّ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647C6F-9E6A-2BC3-891B-7E8553514300}"/>
              </a:ext>
            </a:extLst>
          </p:cNvPr>
          <p:cNvSpPr txBox="1"/>
          <p:nvPr/>
        </p:nvSpPr>
        <p:spPr>
          <a:xfrm>
            <a:off x="2456546" y="2324100"/>
            <a:ext cx="2009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حٍ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859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76467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اليوم، وستقومون بقراءتها أيضا.</a:t>
            </a:r>
            <a:endParaRPr lang="ar-MA" sz="60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5" name="Image 4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46DC36E1-2857-9FFE-7722-E8FA218C0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1" t="19725" r="11283" b="49748"/>
          <a:stretch>
            <a:fillRect/>
          </a:stretch>
        </p:blipFill>
        <p:spPr>
          <a:xfrm>
            <a:off x="439615" y="2919044"/>
            <a:ext cx="12836769" cy="632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6B8B2-480E-3A24-AD0F-8A18A7AAE869}"/>
              </a:ext>
            </a:extLst>
          </p:cNvPr>
          <p:cNvSpPr txBox="1"/>
          <p:nvPr/>
        </p:nvSpPr>
        <p:spPr>
          <a:xfrm>
            <a:off x="1161678" y="1038468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تناوب مع زميلك على قراءة المقاطع، صححوا الأخطاء بينكم. سأمر بين الصفوف لأقدم لكم المساعدة.</a:t>
            </a:r>
            <a:endParaRPr lang="ar-MA" sz="6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C23D0D2-35EC-05DB-A76E-07EB30396E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133"/>
            <a:ext cx="1801546" cy="1461571"/>
          </a:xfrm>
          <a:prstGeom prst="rect">
            <a:avLst/>
          </a:prstGeom>
        </p:spPr>
      </p:pic>
      <p:pic>
        <p:nvPicPr>
          <p:cNvPr id="3" name="Image 2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16CF4327-2857-2221-D8DE-2114649AAE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1" t="19725" r="11283" b="49748"/>
          <a:stretch>
            <a:fillRect/>
          </a:stretch>
        </p:blipFill>
        <p:spPr>
          <a:xfrm>
            <a:off x="439615" y="2919044"/>
            <a:ext cx="12836769" cy="632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5E3661-E83C-C711-E0F8-6C0B77DF801F}"/>
              </a:ext>
            </a:extLst>
          </p:cNvPr>
          <p:cNvSpPr txBox="1"/>
          <p:nvPr/>
        </p:nvSpPr>
        <p:spPr>
          <a:xfrm>
            <a:off x="1130240" y="97691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</a:t>
            </a:r>
            <a:endParaRPr kumimoji="0" lang="ar-MA" sz="6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5" name="Image 4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88E759CE-272A-8B9F-2574-1F46A0AF2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1" t="19725" r="11283" b="49748"/>
          <a:stretch>
            <a:fillRect/>
          </a:stretch>
        </p:blipFill>
        <p:spPr>
          <a:xfrm>
            <a:off x="439615" y="2919044"/>
            <a:ext cx="12836769" cy="632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4E2A2-DCB6-C043-C555-DB8D9A14C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7325AD6B-4F4E-7D86-DD16-8C1C313F9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0" t="19725" r="11283" b="67072"/>
          <a:stretch>
            <a:fillRect/>
          </a:stretch>
        </p:blipFill>
        <p:spPr>
          <a:xfrm>
            <a:off x="759708" y="2519061"/>
            <a:ext cx="12196584" cy="587315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23210F2-AEFA-0DAB-1FD8-780AC65B8749}"/>
              </a:ext>
            </a:extLst>
          </p:cNvPr>
          <p:cNvSpPr txBox="1"/>
          <p:nvPr/>
        </p:nvSpPr>
        <p:spPr>
          <a:xfrm>
            <a:off x="306959" y="1076360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سأقوم بتركيب كلمة  مفيدة من المقاطع  على الجدول وستفعلون مثلي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50D7E7-C239-9E25-51A5-6168A0597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146CE07-3645-CAB8-CB52-5A9A1A1F5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9462" y="2852637"/>
            <a:ext cx="2883877" cy="182879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7DCE791-95DA-898D-B617-7A1112122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708" y="4681436"/>
            <a:ext cx="3056154" cy="1828799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E1542B8-B5AE-B8AF-74B5-FB7EEABFEF23}"/>
              </a:ext>
            </a:extLst>
          </p:cNvPr>
          <p:cNvSpPr/>
          <p:nvPr/>
        </p:nvSpPr>
        <p:spPr>
          <a:xfrm>
            <a:off x="5091973" y="8733692"/>
            <a:ext cx="3085001" cy="10663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/>
              <a:t>تابَ</a:t>
            </a:r>
            <a:endParaRPr lang="es-ES" sz="4000" b="1" dirty="0"/>
          </a:p>
        </p:txBody>
      </p:sp>
    </p:spTree>
    <p:extLst>
      <p:ext uri="{BB962C8B-B14F-4D97-AF65-F5344CB8AC3E}">
        <p14:creationId xmlns:p14="http://schemas.microsoft.com/office/powerpoint/2010/main" val="281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91D5-F94E-734C-03FD-CFC63F316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B38CFD-8114-268B-6F42-C674D47A13BC}"/>
              </a:ext>
            </a:extLst>
          </p:cNvPr>
          <p:cNvSpPr txBox="1"/>
          <p:nvPr/>
        </p:nvSpPr>
        <p:spPr>
          <a:xfrm>
            <a:off x="349620" y="63712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حان دوركم قوموا بتركيب كلمات انطلاقا من المقاطع الموجودة في الجدول.</a:t>
            </a:r>
          </a:p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يمنح للمتعلمين وقتا للتفكير.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1534DD-1140-DD39-913B-5DC41D433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  <p:pic>
        <p:nvPicPr>
          <p:cNvPr id="5" name="Image 4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0DB81E72-528F-58DB-1C79-F8B531196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1" t="19725" r="11283" b="49748"/>
          <a:stretch>
            <a:fillRect/>
          </a:stretch>
        </p:blipFill>
        <p:spPr>
          <a:xfrm>
            <a:off x="439615" y="2919044"/>
            <a:ext cx="12836769" cy="632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06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4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ص4 و قوموا بتركيب كلمات انطلاقا من المقاطع الموجودة في الجدول.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F158C3-FE4F-ED44-D073-216C5878D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4" name="Image 3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E8FAF29D-FAE9-CB1B-BFDE-9FF0CD008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1" t="19725" r="11283" b="49748"/>
          <a:stretch>
            <a:fillRect/>
          </a:stretch>
        </p:blipFill>
        <p:spPr>
          <a:xfrm>
            <a:off x="439615" y="2919044"/>
            <a:ext cx="12836769" cy="632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ناقش الإجابات مع زميلك وصحح الأخطاء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BE27F50-0437-D06E-A217-25345C879BA4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السبورة: كلمات مثل ما يلي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41A30029-2F36-0E8E-A7A6-F7A9CDC6DDBC}"/>
              </a:ext>
            </a:extLst>
          </p:cNvPr>
          <p:cNvGrpSpPr/>
          <p:nvPr/>
        </p:nvGrpSpPr>
        <p:grpSpPr>
          <a:xfrm>
            <a:off x="439615" y="2919044"/>
            <a:ext cx="12836769" cy="6329488"/>
            <a:chOff x="439615" y="2919044"/>
            <a:chExt cx="12836769" cy="6329488"/>
          </a:xfrm>
        </p:grpSpPr>
        <p:pic>
          <p:nvPicPr>
            <p:cNvPr id="5" name="Image 4" descr="Une image contenant texte, capture d’écran, nombre, Police&#10;&#10;Le contenu généré par l’IA peut être incorrect.">
              <a:extLst>
                <a:ext uri="{FF2B5EF4-FFF2-40B4-BE49-F238E27FC236}">
                  <a16:creationId xmlns:a16="http://schemas.microsoft.com/office/drawing/2014/main" id="{A2242403-5750-EFA1-57FC-75C402F86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1" t="19725" r="11283" b="49748"/>
            <a:stretch>
              <a:fillRect/>
            </a:stretch>
          </p:blipFill>
          <p:spPr>
            <a:xfrm>
              <a:off x="439615" y="2919044"/>
              <a:ext cx="12836769" cy="6329488"/>
            </a:xfrm>
            <a:prstGeom prst="rect">
              <a:avLst/>
            </a:prstGeom>
          </p:spPr>
        </p:pic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6A2155-5E0F-F86C-7BBB-6886E5D4785E}"/>
                </a:ext>
              </a:extLst>
            </p:cNvPr>
            <p:cNvSpPr/>
            <p:nvPr/>
          </p:nvSpPr>
          <p:spPr>
            <a:xfrm>
              <a:off x="9205494" y="8398029"/>
              <a:ext cx="1695213" cy="61668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200" b="1" dirty="0">
                  <a:solidFill>
                    <a:srgbClr val="FF0000"/>
                  </a:solidFill>
                </a:rPr>
                <a:t>حَليبٌ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FCEBA01-141B-189C-E4A0-1A0763D827A1}"/>
                </a:ext>
              </a:extLst>
            </p:cNvPr>
            <p:cNvSpPr/>
            <p:nvPr/>
          </p:nvSpPr>
          <p:spPr>
            <a:xfrm>
              <a:off x="7039851" y="8406090"/>
              <a:ext cx="1766364" cy="61668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200" b="1" dirty="0">
                  <a:solidFill>
                    <a:srgbClr val="FF0000"/>
                  </a:solidFill>
                </a:rPr>
                <a:t>حوتٌ</a:t>
              </a:r>
              <a:endParaRPr lang="es-ES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904DE9D-E410-5D78-D098-764C4B589A31}"/>
                </a:ext>
              </a:extLst>
            </p:cNvPr>
            <p:cNvSpPr/>
            <p:nvPr/>
          </p:nvSpPr>
          <p:spPr>
            <a:xfrm>
              <a:off x="4986937" y="8406090"/>
              <a:ext cx="1784644" cy="58864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200" b="1" dirty="0">
                  <a:solidFill>
                    <a:srgbClr val="FF0000"/>
                  </a:solidFill>
                </a:rPr>
                <a:t>بابٌ</a:t>
              </a:r>
              <a:endParaRPr lang="es-ES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F189E8E-2910-6352-BFEB-783B42E84B26}"/>
                </a:ext>
              </a:extLst>
            </p:cNvPr>
            <p:cNvSpPr/>
            <p:nvPr/>
          </p:nvSpPr>
          <p:spPr>
            <a:xfrm>
              <a:off x="2962663" y="8398029"/>
              <a:ext cx="1766364" cy="6247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200" b="1" dirty="0">
                  <a:solidFill>
                    <a:srgbClr val="FF0000"/>
                  </a:solidFill>
                </a:rPr>
                <a:t>تَحْتَ</a:t>
              </a:r>
              <a:endParaRPr lang="es-ES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237FBF8-E999-1155-5DC9-854A8A0C3504}"/>
                </a:ext>
              </a:extLst>
            </p:cNvPr>
            <p:cNvSpPr/>
            <p:nvPr/>
          </p:nvSpPr>
          <p:spPr>
            <a:xfrm>
              <a:off x="864374" y="8415614"/>
              <a:ext cx="1766364" cy="59670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200" b="1" dirty="0">
                  <a:solidFill>
                    <a:srgbClr val="FF0000"/>
                  </a:solidFill>
                </a:rPr>
                <a:t>بُلْبُلٌ</a:t>
              </a:r>
              <a:endParaRPr lang="es-ES" sz="3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6BE0E-AD5A-A895-B1B8-1BE2B77F1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F63963-B9C9-F1B9-522E-A700911D428C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انصتوا جيدا سوف أقرأ المقاطع واتمم كتابة الكلمات باختيار المقطع المناسب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7175F4-8DDA-EA8D-895A-62470FFFAE8B}"/>
              </a:ext>
            </a:extLst>
          </p:cNvPr>
          <p:cNvSpPr/>
          <p:nvPr/>
        </p:nvSpPr>
        <p:spPr>
          <a:xfrm>
            <a:off x="1701209" y="3423684"/>
            <a:ext cx="10249786" cy="46145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Étoile : 7 branches 4">
            <a:extLst>
              <a:ext uri="{FF2B5EF4-FFF2-40B4-BE49-F238E27FC236}">
                <a16:creationId xmlns:a16="http://schemas.microsoft.com/office/drawing/2014/main" id="{59A30059-070F-E7C7-79ED-14055E784908}"/>
              </a:ext>
            </a:extLst>
          </p:cNvPr>
          <p:cNvSpPr/>
          <p:nvPr/>
        </p:nvSpPr>
        <p:spPr>
          <a:xfrm>
            <a:off x="8723982" y="397314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 err="1"/>
              <a:t>با</a:t>
            </a:r>
            <a:endParaRPr lang="es-ES" b="1" dirty="0"/>
          </a:p>
        </p:txBody>
      </p:sp>
      <p:sp>
        <p:nvSpPr>
          <p:cNvPr id="7" name="Étoile : 7 branches 6">
            <a:extLst>
              <a:ext uri="{FF2B5EF4-FFF2-40B4-BE49-F238E27FC236}">
                <a16:creationId xmlns:a16="http://schemas.microsoft.com/office/drawing/2014/main" id="{03748B2E-EEDF-1E5F-C0F7-941DA57F2AF6}"/>
              </a:ext>
            </a:extLst>
          </p:cNvPr>
          <p:cNvSpPr/>
          <p:nvPr/>
        </p:nvSpPr>
        <p:spPr>
          <a:xfrm>
            <a:off x="6648485" y="397314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تُ</a:t>
            </a:r>
            <a:endParaRPr lang="es-ES" b="1" dirty="0"/>
          </a:p>
        </p:txBody>
      </p:sp>
      <p:sp>
        <p:nvSpPr>
          <p:cNvPr id="8" name="Étoile : 7 branches 7">
            <a:extLst>
              <a:ext uri="{FF2B5EF4-FFF2-40B4-BE49-F238E27FC236}">
                <a16:creationId xmlns:a16="http://schemas.microsoft.com/office/drawing/2014/main" id="{D3785C6D-24FF-5EAB-F9CB-034D84B43410}"/>
              </a:ext>
            </a:extLst>
          </p:cNvPr>
          <p:cNvSpPr/>
          <p:nvPr/>
        </p:nvSpPr>
        <p:spPr>
          <a:xfrm>
            <a:off x="4511449" y="3870113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ليـ</a:t>
            </a:r>
            <a:endParaRPr lang="es-ES" b="1" dirty="0"/>
          </a:p>
        </p:txBody>
      </p:sp>
      <p:sp>
        <p:nvSpPr>
          <p:cNvPr id="9" name="Étoile : 7 branches 8">
            <a:extLst>
              <a:ext uri="{FF2B5EF4-FFF2-40B4-BE49-F238E27FC236}">
                <a16:creationId xmlns:a16="http://schemas.microsoft.com/office/drawing/2014/main" id="{BCB1E631-D37F-ED49-F47F-8F009F844A04}"/>
              </a:ext>
            </a:extLst>
          </p:cNvPr>
          <p:cNvSpPr/>
          <p:nvPr/>
        </p:nvSpPr>
        <p:spPr>
          <a:xfrm>
            <a:off x="2374413" y="387011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حَ</a:t>
            </a:r>
            <a:endParaRPr lang="es-ES" b="1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7A2A7AF-FF38-9954-9497-172EDB15A754}"/>
              </a:ext>
            </a:extLst>
          </p:cNvPr>
          <p:cNvSpPr/>
          <p:nvPr/>
        </p:nvSpPr>
        <p:spPr>
          <a:xfrm>
            <a:off x="4618783" y="5730949"/>
            <a:ext cx="3457575" cy="1048603"/>
          </a:xfrm>
          <a:prstGeom prst="round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/>
              <a:t>حَـ</a:t>
            </a:r>
            <a:r>
              <a:rPr lang="ar-MA" sz="5400" dirty="0">
                <a:solidFill>
                  <a:srgbClr val="FF0000"/>
                </a:solidFill>
              </a:rPr>
              <a:t>.....</a:t>
            </a:r>
            <a:r>
              <a:rPr lang="ar-MA" sz="5400" dirty="0"/>
              <a:t>بٌ</a:t>
            </a:r>
            <a:endParaRPr lang="es-ES" sz="36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015576E-BB29-E2C0-FD2F-312E49E15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69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66207-72A6-8EBE-9CFA-EB3D8AB6F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70E6B1-4501-5A77-EA0C-B444F431CCC7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المقطع المناسب </a:t>
            </a:r>
            <a:r>
              <a:rPr lang="ar-MA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لاتمام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كلمة حليب هو " ليـ"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0EBB897-A866-E6E8-F501-3A17CC13714B}"/>
              </a:ext>
            </a:extLst>
          </p:cNvPr>
          <p:cNvSpPr/>
          <p:nvPr/>
        </p:nvSpPr>
        <p:spPr>
          <a:xfrm>
            <a:off x="1701209" y="3423684"/>
            <a:ext cx="10249786" cy="46145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Étoile : 7 branches 4">
            <a:extLst>
              <a:ext uri="{FF2B5EF4-FFF2-40B4-BE49-F238E27FC236}">
                <a16:creationId xmlns:a16="http://schemas.microsoft.com/office/drawing/2014/main" id="{CD6D3B96-FE21-7E5C-01A2-23DC7D50C36A}"/>
              </a:ext>
            </a:extLst>
          </p:cNvPr>
          <p:cNvSpPr/>
          <p:nvPr/>
        </p:nvSpPr>
        <p:spPr>
          <a:xfrm>
            <a:off x="8723982" y="397314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 err="1"/>
              <a:t>با</a:t>
            </a:r>
            <a:endParaRPr lang="es-ES" b="1" dirty="0"/>
          </a:p>
        </p:txBody>
      </p:sp>
      <p:sp>
        <p:nvSpPr>
          <p:cNvPr id="7" name="Étoile : 7 branches 6">
            <a:extLst>
              <a:ext uri="{FF2B5EF4-FFF2-40B4-BE49-F238E27FC236}">
                <a16:creationId xmlns:a16="http://schemas.microsoft.com/office/drawing/2014/main" id="{E26953CC-1AF7-4B91-7833-C134A07B4CF3}"/>
              </a:ext>
            </a:extLst>
          </p:cNvPr>
          <p:cNvSpPr/>
          <p:nvPr/>
        </p:nvSpPr>
        <p:spPr>
          <a:xfrm>
            <a:off x="6648485" y="397314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تُ</a:t>
            </a:r>
            <a:endParaRPr lang="es-ES" b="1" dirty="0"/>
          </a:p>
        </p:txBody>
      </p:sp>
      <p:sp>
        <p:nvSpPr>
          <p:cNvPr id="8" name="Étoile : 7 branches 7">
            <a:extLst>
              <a:ext uri="{FF2B5EF4-FFF2-40B4-BE49-F238E27FC236}">
                <a16:creationId xmlns:a16="http://schemas.microsoft.com/office/drawing/2014/main" id="{12689E49-1859-3F35-B3E8-199276D92AB9}"/>
              </a:ext>
            </a:extLst>
          </p:cNvPr>
          <p:cNvSpPr/>
          <p:nvPr/>
        </p:nvSpPr>
        <p:spPr>
          <a:xfrm>
            <a:off x="4511449" y="3870113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ليـ</a:t>
            </a:r>
            <a:endParaRPr lang="es-ES" b="1" dirty="0"/>
          </a:p>
        </p:txBody>
      </p:sp>
      <p:sp>
        <p:nvSpPr>
          <p:cNvPr id="9" name="Étoile : 7 branches 8">
            <a:extLst>
              <a:ext uri="{FF2B5EF4-FFF2-40B4-BE49-F238E27FC236}">
                <a16:creationId xmlns:a16="http://schemas.microsoft.com/office/drawing/2014/main" id="{D851AEC1-D10A-E5AF-DF63-DC219DCA8F20}"/>
              </a:ext>
            </a:extLst>
          </p:cNvPr>
          <p:cNvSpPr/>
          <p:nvPr/>
        </p:nvSpPr>
        <p:spPr>
          <a:xfrm>
            <a:off x="2374413" y="3870114"/>
            <a:ext cx="1402293" cy="1014413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/>
              <a:t>حَ</a:t>
            </a:r>
            <a:endParaRPr lang="es-ES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4327717-1597-1545-2829-F8ED14730DCD}"/>
                  </a:ext>
                </a:extLst>
              </p14:cNvPr>
              <p14:cNvContentPartPr/>
              <p14:nvPr/>
            </p14:nvContentPartPr>
            <p14:xfrm>
              <a:off x="4618783" y="3693643"/>
              <a:ext cx="1287463" cy="1287463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04327717-1597-1545-2829-F8ED14730D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14464" y="3689324"/>
                <a:ext cx="1296101" cy="1296101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D19AB6C-566C-71CD-7C32-9AF2A35EF378}"/>
              </a:ext>
            </a:extLst>
          </p:cNvPr>
          <p:cNvSpPr/>
          <p:nvPr/>
        </p:nvSpPr>
        <p:spPr>
          <a:xfrm>
            <a:off x="4618783" y="5730949"/>
            <a:ext cx="3457575" cy="1048603"/>
          </a:xfrm>
          <a:prstGeom prst="round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/>
              <a:t>حَـ</a:t>
            </a:r>
            <a:r>
              <a:rPr lang="ar-MA" sz="5400" dirty="0">
                <a:solidFill>
                  <a:srgbClr val="FF0000"/>
                </a:solidFill>
              </a:rPr>
              <a:t>لي</a:t>
            </a:r>
            <a:r>
              <a:rPr lang="ar-MA" sz="5400" dirty="0"/>
              <a:t>ـبٌ</a:t>
            </a:r>
            <a:endParaRPr lang="es-ES" sz="36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F8A0A7B-C658-8D12-2321-5D449746ED5E}"/>
              </a:ext>
            </a:extLst>
          </p:cNvPr>
          <p:cNvSpPr txBox="1"/>
          <p:nvPr/>
        </p:nvSpPr>
        <p:spPr>
          <a:xfrm>
            <a:off x="3149814" y="1442599"/>
            <a:ext cx="9195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ينمذج</a:t>
            </a: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الأستاذ ويضع مكبر الصوت على الاستراتيجية المعتمدة لاختيار المقطع المناسب</a:t>
            </a:r>
            <a:r>
              <a:rPr kumimoji="0" lang="ar-M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47E713C-D48E-6273-9FE9-5F999F609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935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617FE-EE67-278A-3B97-EFD778994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65928D-CEE6-E7DE-CA44-5910664008D8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2 ص4 أقرأوا المقاطع ثم أتمموا كتابة الكلمات بالمقاطع المناسبة.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D5C5E8-6F38-2C19-C8DD-D0009D6EE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5" name="Image 4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DF022EE8-27A4-0D13-0139-7959307BC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1" t="55091" r="9826" b="33969"/>
          <a:stretch>
            <a:fillRect/>
          </a:stretch>
        </p:blipFill>
        <p:spPr>
          <a:xfrm>
            <a:off x="430823" y="4857818"/>
            <a:ext cx="12854354" cy="226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45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47B09-7E5D-9CAB-D714-00A393BF1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98309CC-29A7-5027-6CB6-A008A4DE11D5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سنصحح جماعة على السبورة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DA162DF-CC82-161A-C19B-C56C4D3AF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F4D1B384-6BB6-70ED-64BB-0D6D6F6EF81A}"/>
              </a:ext>
            </a:extLst>
          </p:cNvPr>
          <p:cNvGrpSpPr/>
          <p:nvPr/>
        </p:nvGrpSpPr>
        <p:grpSpPr>
          <a:xfrm>
            <a:off x="615461" y="4327648"/>
            <a:ext cx="12485077" cy="2268416"/>
            <a:chOff x="1230922" y="3395663"/>
            <a:chExt cx="12485077" cy="2268416"/>
          </a:xfrm>
        </p:grpSpPr>
        <p:pic>
          <p:nvPicPr>
            <p:cNvPr id="6" name="Image 5" descr="Une image contenant texte, capture d’écran, nombre, Police&#10;&#10;Le contenu généré par l’IA peut être incorrect.">
              <a:extLst>
                <a:ext uri="{FF2B5EF4-FFF2-40B4-BE49-F238E27FC236}">
                  <a16:creationId xmlns:a16="http://schemas.microsoft.com/office/drawing/2014/main" id="{FC275F31-E431-CABF-2046-86F78F3A0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55091" r="11225" b="33969"/>
            <a:stretch>
              <a:fillRect/>
            </a:stretch>
          </p:blipFill>
          <p:spPr>
            <a:xfrm>
              <a:off x="1230922" y="3395663"/>
              <a:ext cx="12485077" cy="2268416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197ECDA-DB88-C02B-7857-9B330D3AC02B}"/>
                </a:ext>
              </a:extLst>
            </p:cNvPr>
            <p:cNvSpPr txBox="1"/>
            <p:nvPr/>
          </p:nvSpPr>
          <p:spPr>
            <a:xfrm>
              <a:off x="2090168" y="4727572"/>
              <a:ext cx="7239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4800" b="1" dirty="0">
                  <a:solidFill>
                    <a:srgbClr val="FF0000"/>
                  </a:solidFill>
                </a:rPr>
                <a:t>ــلَـ</a:t>
              </a:r>
              <a:endParaRPr lang="fr-FR" sz="48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81CB999-DD93-F79F-3B7E-DF9DBC098B4A}"/>
                </a:ext>
              </a:extLst>
            </p:cNvPr>
            <p:cNvSpPr txBox="1"/>
            <p:nvPr/>
          </p:nvSpPr>
          <p:spPr>
            <a:xfrm>
              <a:off x="4408021" y="4692831"/>
              <a:ext cx="7239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4800" b="1" dirty="0">
                  <a:solidFill>
                    <a:srgbClr val="FF0000"/>
                  </a:solidFill>
                </a:rPr>
                <a:t>تٌ</a:t>
              </a:r>
              <a:endParaRPr lang="fr-FR" sz="48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BF206B9-527E-CE3C-9AC8-FBADDD7217C0}"/>
                </a:ext>
              </a:extLst>
            </p:cNvPr>
            <p:cNvSpPr txBox="1"/>
            <p:nvPr/>
          </p:nvSpPr>
          <p:spPr>
            <a:xfrm>
              <a:off x="6694410" y="4700468"/>
              <a:ext cx="8763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4800" b="1" dirty="0">
                  <a:solidFill>
                    <a:srgbClr val="FF0000"/>
                  </a:solidFill>
                </a:rPr>
                <a:t>ــبٌ</a:t>
              </a:r>
              <a:endParaRPr lang="fr-FR" sz="4800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E0C89A4B-DFE1-70F9-4745-37FA98114CFE}"/>
                </a:ext>
              </a:extLst>
            </p:cNvPr>
            <p:cNvSpPr txBox="1"/>
            <p:nvPr/>
          </p:nvSpPr>
          <p:spPr>
            <a:xfrm>
              <a:off x="9793840" y="4692831"/>
              <a:ext cx="7239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4800" b="1" dirty="0">
                  <a:solidFill>
                    <a:srgbClr val="FF0000"/>
                  </a:solidFill>
                </a:rPr>
                <a:t>ثَــ</a:t>
              </a:r>
              <a:endParaRPr lang="fr-FR" sz="4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49109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0" y="636210"/>
            <a:ext cx="12496801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3  ص 4 : المطلوب نقل المقاطع و الكلمات.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4" name="Image 3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E6C52295-F475-5202-A92C-D354CF2BC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9" t="72269" r="12868" b="7933"/>
          <a:stretch>
            <a:fillRect/>
          </a:stretch>
        </p:blipFill>
        <p:spPr>
          <a:xfrm>
            <a:off x="247318" y="3252495"/>
            <a:ext cx="13221364" cy="447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E43EB13-8269-84A6-2640-04A7F0D3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7" y="807872"/>
            <a:ext cx="5929044" cy="6592388"/>
          </a:xfrm>
          <a:prstGeom prst="rect">
            <a:avLst/>
          </a:prstGeom>
        </p:spPr>
      </p:pic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8FACF597-C284-C1C8-4695-ED7A66031ADE}"/>
              </a:ext>
            </a:extLst>
          </p:cNvPr>
          <p:cNvSpPr txBox="1">
            <a:spLocks/>
          </p:cNvSpPr>
          <p:nvPr/>
        </p:nvSpPr>
        <p:spPr>
          <a:xfrm>
            <a:off x="1334799" y="8103488"/>
            <a:ext cx="5237199" cy="121136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None/>
            </a:pPr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 القفز على الحروف</a:t>
            </a:r>
            <a:endParaRPr lang="es-ES" sz="7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B8B754A-1027-4C32-C3E4-AB9FC04350C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577" r="5521"/>
          <a:stretch>
            <a:fillRect/>
          </a:stretch>
        </p:blipFill>
        <p:spPr>
          <a:xfrm rot="1093159">
            <a:off x="3804471" y="2944052"/>
            <a:ext cx="2349405" cy="30476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560158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الحروف باستخدام بطاقات حروف اليوم فقط.  يسمي اللاعب الحرف، وينطق كلمة تتضمن الحرف بعد كل قفزة.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أنشود</a:t>
            </a: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ة الحروف</a:t>
            </a:r>
            <a:endParaRPr kumimoji="0" lang="ar-MA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والبحث عن كلمات أخرى؛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أتمم كتابة الكلمات الواردة في النشاط رقم3 على كراستي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4D533390-3445-6B92-D9A4-91A3963AFC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" t="48" r="69" b="-381"/>
          <a:stretch>
            <a:fillRect/>
          </a:stretch>
        </p:blipFill>
        <p:spPr>
          <a:xfrm>
            <a:off x="720970" y="2350874"/>
            <a:ext cx="5665556" cy="719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464756"/>
            <a:ext cx="1233638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سننشد معا أنشودة الحروف..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استغلال لوحة الحروف أثناء الإنشاد</a:t>
            </a:r>
            <a:endParaRPr kumimoji="0" lang="fr-FR" sz="40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أنشودة الحروف">
            <a:hlinkClick r:id="" action="ppaction://media"/>
            <a:extLst>
              <a:ext uri="{FF2B5EF4-FFF2-40B4-BE49-F238E27FC236}">
                <a16:creationId xmlns:a16="http://schemas.microsoft.com/office/drawing/2014/main" id="{5739914B-A815-8761-2FEF-35ECA08398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2232" y="2370134"/>
            <a:ext cx="13011536" cy="73189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85546CD-4C03-B8C8-D90E-BF823B8DA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8" b="89711" l="9551" r="98034">
                        <a14:foregroundMark x1="31461" y1="18650" x2="21629" y2="24116"/>
                        <a14:foregroundMark x1="21629" y1="24116" x2="17135" y2="40836"/>
                        <a14:foregroundMark x1="17135" y1="40836" x2="21910" y2="53698"/>
                        <a14:foregroundMark x1="21910" y1="53698" x2="22753" y2="70096"/>
                        <a14:foregroundMark x1="22753" y1="70096" x2="21910" y2="74598"/>
                        <a14:foregroundMark x1="42978" y1="19936" x2="44101" y2="28296"/>
                        <a14:foregroundMark x1="51124" y1="22186" x2="50843" y2="32476"/>
                        <a14:foregroundMark x1="43820" y1="36334" x2="43820" y2="39871"/>
                        <a14:foregroundMark x1="48596" y1="39228" x2="47191" y2="49518"/>
                        <a14:foregroundMark x1="33708" y1="86817" x2="33708" y2="86817"/>
                        <a14:foregroundMark x1="58708" y1="45981" x2="58708" y2="45981"/>
                        <a14:foregroundMark x1="94101" y1="23794" x2="94101" y2="23794"/>
                        <a14:foregroundMark x1="98034" y1="26688" x2="98034" y2="26688"/>
                        <a14:foregroundMark x1="34831" y1="16720" x2="27247" y2="12862"/>
                        <a14:foregroundMark x1="27247" y1="12862" x2="15730" y2="18328"/>
                        <a14:foregroundMark x1="15730" y1="18328" x2="24719" y2="68489"/>
                        <a14:foregroundMark x1="29494" y1="47910" x2="29494" y2="75884"/>
                        <a14:foregroundMark x1="71067" y1="89389" x2="71067" y2="89389"/>
                        <a14:foregroundMark x1="78933" y1="89711" x2="78933" y2="89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117" y="682614"/>
            <a:ext cx="1382738" cy="120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1219199" y="1126473"/>
            <a:ext cx="11346873" cy="4488873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FC3F410-72A4-08FA-B16A-D1C98C238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8651" y="4344791"/>
            <a:ext cx="5367711" cy="468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546995"/>
              </p:ext>
            </p:extLst>
          </p:nvPr>
        </p:nvGraphicFramePr>
        <p:xfrm>
          <a:off x="1114587" y="1057246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التحدث العفوي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الفصول الأربعة مع عائلتي،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ب – ت – ح – ل - ث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57130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378631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71529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69035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034732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</a:t>
            </a:r>
          </a:p>
          <a:p>
            <a:pPr lvl="0" algn="ctr" rtl="1"/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دلالات الأيقونات التوجيهية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9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1455</TotalTime>
  <Words>1298</Words>
  <Application>Microsoft Office PowerPoint</Application>
  <PresentationFormat>Personnalisé</PresentationFormat>
  <Paragraphs>285</Paragraphs>
  <Slides>55</Slides>
  <Notes>6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55</vt:i4>
      </vt:variant>
    </vt:vector>
  </HeadingPairs>
  <TitlesOfParts>
    <vt:vector size="7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2207</cp:revision>
  <dcterms:created xsi:type="dcterms:W3CDTF">2014-10-09T07:32:24Z</dcterms:created>
  <dcterms:modified xsi:type="dcterms:W3CDTF">2025-09-16T10:52:14Z</dcterms:modified>
</cp:coreProperties>
</file>