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3" r:id="rId12"/>
    <p:sldId id="2134808560" r:id="rId13"/>
    <p:sldId id="2134808591" r:id="rId14"/>
    <p:sldId id="2134808592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570" r:id="rId56"/>
    <p:sldId id="2134808571" r:id="rId57"/>
    <p:sldId id="2134808572" r:id="rId58"/>
    <p:sldId id="2134808647" r:id="rId59"/>
    <p:sldId id="2134808652" r:id="rId60"/>
    <p:sldId id="2134808648" r:id="rId61"/>
    <p:sldId id="2134808650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3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592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570"/>
            <p14:sldId id="2134808571"/>
            <p14:sldId id="2134808572"/>
            <p14:sldId id="2134808647"/>
            <p14:sldId id="2134808652"/>
            <p14:sldId id="2134808648"/>
            <p14:sldId id="2134808650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10" Type="http://schemas.openxmlformats.org/officeDocument/2006/relationships/image" Target="../media/image26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0.jpeg"/><Relationship Id="rId4" Type="http://schemas.openxmlformats.org/officeDocument/2006/relationships/image" Target="../media/image55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6.wdp"/><Relationship Id="rId4" Type="http://schemas.openxmlformats.org/officeDocument/2006/relationships/image" Target="../media/image5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08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2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3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1224394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35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المسابقة.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مُسابَقَةُ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القراءة.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قِراءَةُ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التحدي.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</a:t>
              </a: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َّ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حَدّي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7398326" y="4352420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الصغير.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صَّغيرُ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442362" y="4441654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994464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81595CC-8E1A-7F33-BD07-DCEEC5525A74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5B2E80E-B96C-937A-9AF7-A52E7C9A5670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CDAD824-75A4-2251-0465-40188EE12FA3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EF43A9B1-B2A6-AC01-C45F-28AF39D06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183" y="204660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2217F36-2EE7-769E-B3A7-F00B826994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50784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تَعْليمِيَّةࣱ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أُحافِظَ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اِسْتِخْدامِ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رَقْمِيَّةࣱ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أُبالِغَ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مُسَلِّيَةً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7546A9F-8379-6918-E738-12D45A974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50784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تَعْليمِيَّةࣱ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أُحافِظَ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اِسْتِخْدامِ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رَقْمِيَّةࣱ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أُبالِغَ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مُسَلِّيَةً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C3C5B5F-EF2E-FA48-2122-234DF8787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318203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تَعْليمِيَّةࣱ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أُحافِظَ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اِسْتِخْدامِ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رَقْمِيَّةࣱ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أُبالِغَ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مُسَلِّيَةً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28، النشاط الثاني. الفقرة الثانية.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058E87C-5518-4BAF-67F1-6A3655350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44145" y="7661570"/>
            <a:ext cx="2521527" cy="19673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18073" y="8119843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لاحظوا كيف سأحدد بسرعة (قراءة مسحية بالعين) كلمة "تعليمية" في الفقرة الآتية: الكلمة الرابعة في السطر الثالث.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5BDD35-3CA2-FD9C-2734-DBA8AF80C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5597237" y="4845150"/>
            <a:ext cx="2161309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0CF9C74-9655-4EAE-6358-FE5DFE7AB8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أحافظَ – استخدامِ – رقميةٌ – أبالغَ – مسليةً.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8672944" y="7107384"/>
            <a:ext cx="1607129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4668982" y="6096002"/>
            <a:ext cx="2332122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858000" y="2674162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629120" y="6081911"/>
            <a:ext cx="1251644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5514022" y="3782294"/>
            <a:ext cx="1787235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A961BCB-B195-2EEA-252B-6FC4341DA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7559E2B-65E9-8F6F-FB2B-EEE0B338B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8C10BC-4870-F8E6-28E1-D93B47E52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335542E-19A0-3CF1-CCC9-FF0DE8D5B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F36D070-B925-B073-3757-8BD0E93B9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مثل:عالمية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هنؤوها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مسابقة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تَعْـ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ــليــ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مِيْـ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يَــ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ـةࣱ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مُسَلّيَةً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700080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اسْتِخْدامِ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تَعْليمِيَّةࣱ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سأسألكم بعض الأسئلة لأتأكد من فهمكم للنص.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يترك النص أمام أنظار المتعلمين، ولا يقبل الإجابات الجماعية،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0D26D8-4BEE-BC7E-9CC1-0A380A25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87A8BD0-3CC0-554D-4D5E-974B90013576}"/>
              </a:ext>
            </a:extLst>
          </p:cNvPr>
          <p:cNvSpPr/>
          <p:nvPr/>
        </p:nvSpPr>
        <p:spPr>
          <a:xfrm>
            <a:off x="845127" y="2376521"/>
            <a:ext cx="7335979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يَمْتَلِكُ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ٱلْكاتِبُ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6553195" y="4497838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نَوْعُ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ٱلْأَلْعابِ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ٱلَّتي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حَمَّلها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845127" y="6619155"/>
            <a:ext cx="7335979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يُحاوِلُ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ٱلْكاتِبُ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أَنْ يَفْعَلَ عِنْدَ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ٱسْتِخْدامِ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ٱللَّوْحَةِ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6553195" y="8740472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لِماذا يَفْعَلُ ذَلِكَ؟</a:t>
            </a:r>
            <a:endParaRPr lang="fr-MA" sz="4400" b="1" dirty="0">
              <a:solidFill>
                <a:prstClr val="black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99D73164-A964-E914-FCEC-5D1BF52B0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07" t="67105" r="10034" b="8209"/>
          <a:stretch>
            <a:fillRect/>
          </a:stretch>
        </p:blipFill>
        <p:spPr>
          <a:xfrm>
            <a:off x="2309148" y="3188455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نتمم باقي الجمل.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09C8526-681D-4E69-174B-718EA8F62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1" y="4142509"/>
            <a:ext cx="2590800" cy="11222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المطلوب هو إتمام الجمل غير التامة بالكلمات المتبقية.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الكلمات التي سبق استخدامها لإتمام الجمل في الحصة السابقة.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4C4517-A264-833F-1A48-1937689D0D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E75D5CD-556F-9EE9-B1C0-4A2F16B01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19251" r="9970" b="63734"/>
          <a:stretch>
            <a:fillRect/>
          </a:stretch>
        </p:blipFill>
        <p:spPr>
          <a:xfrm>
            <a:off x="254485" y="3782290"/>
            <a:ext cx="13028557" cy="342207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8CDBF7-5394-CA40-542E-24341497984D}"/>
              </a:ext>
            </a:extLst>
          </p:cNvPr>
          <p:cNvSpPr/>
          <p:nvPr/>
        </p:nvSpPr>
        <p:spPr>
          <a:xfrm>
            <a:off x="440707" y="4516582"/>
            <a:ext cx="6328056" cy="26877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1F6F0F4-49C8-B154-427B-663C41544E62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025B082-0851-312A-214F-ADDA852742F3}"/>
              </a:ext>
            </a:extLst>
          </p:cNvPr>
          <p:cNvCxnSpPr>
            <a:cxnSpLocks/>
          </p:cNvCxnSpPr>
          <p:nvPr/>
        </p:nvCxnSpPr>
        <p:spPr>
          <a:xfrm flipH="1">
            <a:off x="3990109" y="3782290"/>
            <a:ext cx="1330036" cy="6511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51CEE48-3252-6216-3AC1-9CE3896AE0C5}"/>
              </a:ext>
            </a:extLst>
          </p:cNvPr>
          <p:cNvCxnSpPr>
            <a:cxnSpLocks/>
          </p:cNvCxnSpPr>
          <p:nvPr/>
        </p:nvCxnSpPr>
        <p:spPr>
          <a:xfrm flipH="1">
            <a:off x="8980389" y="3695294"/>
            <a:ext cx="1756884" cy="6619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C03BE0F-D47F-1981-4879-4622292C8E5B}"/>
              </a:ext>
            </a:extLst>
          </p:cNvPr>
          <p:cNvSpPr/>
          <p:nvPr/>
        </p:nvSpPr>
        <p:spPr>
          <a:xfrm>
            <a:off x="10170148" y="4444250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5F149CF-A8E6-6A05-F2A2-0E91DFAB0B0C}"/>
              </a:ext>
            </a:extLst>
          </p:cNvPr>
          <p:cNvSpPr/>
          <p:nvPr/>
        </p:nvSpPr>
        <p:spPr>
          <a:xfrm>
            <a:off x="11127844" y="5341738"/>
            <a:ext cx="194391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فَرِحْتُ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48D8EE-8A29-8876-B829-09C49EC69497}"/>
              </a:ext>
            </a:extLst>
          </p:cNvPr>
          <p:cNvSpPr/>
          <p:nvPr/>
        </p:nvSpPr>
        <p:spPr>
          <a:xfrm>
            <a:off x="8980389" y="6294643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لَوْحَةً رَقْمِيَّةً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B756F-8947-32B7-6E23-BC4BE8C82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0574635-E7E7-A76E-2396-78C8986C417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المطلوب في الجمل الثلاثة الأخيرة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94EE97-C0A1-449F-D40A-ADE197317BC9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EB7786F-F9DF-EF47-2655-34A593EC9A75}"/>
              </a:ext>
            </a:extLst>
          </p:cNvPr>
          <p:cNvGrpSpPr/>
          <p:nvPr/>
        </p:nvGrpSpPr>
        <p:grpSpPr>
          <a:xfrm>
            <a:off x="254483" y="4579738"/>
            <a:ext cx="13028557" cy="3422073"/>
            <a:chOff x="254485" y="3782290"/>
            <a:chExt cx="13028557" cy="3422073"/>
          </a:xfrm>
        </p:grpSpPr>
        <p:pic>
          <p:nvPicPr>
            <p:cNvPr id="10" name="Image 9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C82697C8-43BA-89B6-37A2-55DDF5BF1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4E394B-D515-C150-23A5-D45F8EB4ED8D}"/>
                </a:ext>
              </a:extLst>
            </p:cNvPr>
            <p:cNvSpPr/>
            <p:nvPr/>
          </p:nvSpPr>
          <p:spPr>
            <a:xfrm>
              <a:off x="6841490" y="4433455"/>
              <a:ext cx="6425042" cy="277090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0FD7150-23DA-D538-ED68-12DB55E45D57}"/>
              </a:ext>
            </a:extLst>
          </p:cNvPr>
          <p:cNvCxnSpPr>
            <a:cxnSpLocks/>
          </p:cNvCxnSpPr>
          <p:nvPr/>
        </p:nvCxnSpPr>
        <p:spPr>
          <a:xfrm flipH="1">
            <a:off x="8146472" y="4644735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AD54AEC-E1A4-B2E8-5BAE-3F45B0CA0FC9}"/>
              </a:ext>
            </a:extLst>
          </p:cNvPr>
          <p:cNvCxnSpPr>
            <a:cxnSpLocks/>
          </p:cNvCxnSpPr>
          <p:nvPr/>
        </p:nvCxnSpPr>
        <p:spPr>
          <a:xfrm flipH="1">
            <a:off x="9060873" y="4433455"/>
            <a:ext cx="1717963" cy="71004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59BDE8A3-D5F1-F2AE-A7CA-6525F9810D0D}"/>
              </a:ext>
            </a:extLst>
          </p:cNvPr>
          <p:cNvCxnSpPr>
            <a:cxnSpLocks/>
          </p:cNvCxnSpPr>
          <p:nvPr/>
        </p:nvCxnSpPr>
        <p:spPr>
          <a:xfrm flipH="1">
            <a:off x="4336472" y="4644734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Image 1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10AD9B1-973C-4651-2CC5-187E6BC413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514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EFC9A-1623-00F2-5153-C5D5EBC93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3815374-DF0B-8883-4B97-E6D625361C5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3159CA-7698-C216-F734-6F94402351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09F0E90-7342-7254-FD49-232513351971}"/>
              </a:ext>
            </a:extLst>
          </p:cNvPr>
          <p:cNvGrpSpPr/>
          <p:nvPr/>
        </p:nvGrpSpPr>
        <p:grpSpPr>
          <a:xfrm>
            <a:off x="254485" y="3782290"/>
            <a:ext cx="13028557" cy="3422073"/>
            <a:chOff x="254485" y="3782290"/>
            <a:chExt cx="13028557" cy="3422073"/>
          </a:xfrm>
        </p:grpSpPr>
        <p:pic>
          <p:nvPicPr>
            <p:cNvPr id="2" name="Image 1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0A615EC0-E211-C9BC-3319-FE982177F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D3F67E-8DCD-7E5B-669B-AAE76C7FC627}"/>
                </a:ext>
              </a:extLst>
            </p:cNvPr>
            <p:cNvSpPr/>
            <p:nvPr/>
          </p:nvSpPr>
          <p:spPr>
            <a:xfrm>
              <a:off x="6841490" y="4433455"/>
              <a:ext cx="6425042" cy="277090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86B7538-723C-CAF2-2CFF-58EF5954B9BC}"/>
              </a:ext>
            </a:extLst>
          </p:cNvPr>
          <p:cNvSpPr/>
          <p:nvPr/>
        </p:nvSpPr>
        <p:spPr>
          <a:xfrm>
            <a:off x="5376986" y="3608297"/>
            <a:ext cx="1324122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146D56B-41D8-5232-646B-6A1B52B475F0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92B8FF5-B86E-2BD9-E6A2-D85871079218}"/>
              </a:ext>
            </a:extLst>
          </p:cNvPr>
          <p:cNvSpPr/>
          <p:nvPr/>
        </p:nvSpPr>
        <p:spPr>
          <a:xfrm>
            <a:off x="3018152" y="4520451"/>
            <a:ext cx="194391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مُسابَقَةِ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B13B1C-1E30-037F-C227-9C7A1B628CCA}"/>
              </a:ext>
            </a:extLst>
          </p:cNvPr>
          <p:cNvSpPr/>
          <p:nvPr/>
        </p:nvSpPr>
        <p:spPr>
          <a:xfrm>
            <a:off x="4165940" y="5400214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تَفَوَّقَ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FD8FA3-A0A5-FA60-06E0-6A62F4E6BBD8}"/>
              </a:ext>
            </a:extLst>
          </p:cNvPr>
          <p:cNvSpPr/>
          <p:nvPr/>
        </p:nvSpPr>
        <p:spPr>
          <a:xfrm>
            <a:off x="6925424" y="3636007"/>
            <a:ext cx="937484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BE7B867-80FB-AB7E-C4A0-DFE2BA30F72F}"/>
              </a:ext>
            </a:extLst>
          </p:cNvPr>
          <p:cNvCxnSpPr>
            <a:cxnSpLocks/>
          </p:cNvCxnSpPr>
          <p:nvPr/>
        </p:nvCxnSpPr>
        <p:spPr>
          <a:xfrm flipH="1">
            <a:off x="3990109" y="3782290"/>
            <a:ext cx="1330036" cy="6511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300832B-13DB-0934-7B29-B7EE79A6BFF0}"/>
              </a:ext>
            </a:extLst>
          </p:cNvPr>
          <p:cNvCxnSpPr>
            <a:cxnSpLocks/>
          </p:cNvCxnSpPr>
          <p:nvPr/>
        </p:nvCxnSpPr>
        <p:spPr>
          <a:xfrm flipH="1">
            <a:off x="8980389" y="3695294"/>
            <a:ext cx="1756884" cy="6619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07BE9D3-23A3-BAFF-4F4C-BC38D7348E10}"/>
              </a:ext>
            </a:extLst>
          </p:cNvPr>
          <p:cNvCxnSpPr>
            <a:cxnSpLocks/>
          </p:cNvCxnSpPr>
          <p:nvPr/>
        </p:nvCxnSpPr>
        <p:spPr>
          <a:xfrm flipH="1">
            <a:off x="6950723" y="3695294"/>
            <a:ext cx="912185" cy="7697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40C03C3-F6E5-8763-F7EA-D0F37A0747DA}"/>
              </a:ext>
            </a:extLst>
          </p:cNvPr>
          <p:cNvCxnSpPr>
            <a:cxnSpLocks/>
          </p:cNvCxnSpPr>
          <p:nvPr/>
        </p:nvCxnSpPr>
        <p:spPr>
          <a:xfrm flipH="1">
            <a:off x="5517369" y="3608297"/>
            <a:ext cx="1183739" cy="78553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8A14F86F-E88B-C511-CA8C-3A975B59D098}"/>
              </a:ext>
            </a:extLst>
          </p:cNvPr>
          <p:cNvSpPr/>
          <p:nvPr/>
        </p:nvSpPr>
        <p:spPr>
          <a:xfrm>
            <a:off x="2006770" y="6364227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مُسَلِّيَةً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BD6234-831D-DF56-D21F-B2FF80BCC33A}"/>
              </a:ext>
            </a:extLst>
          </p:cNvPr>
          <p:cNvSpPr/>
          <p:nvPr/>
        </p:nvSpPr>
        <p:spPr>
          <a:xfrm>
            <a:off x="2547915" y="3573661"/>
            <a:ext cx="1330036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243FB3CC-9487-48F6-768F-37F7C7D01589}"/>
              </a:ext>
            </a:extLst>
          </p:cNvPr>
          <p:cNvCxnSpPr>
            <a:cxnSpLocks/>
          </p:cNvCxnSpPr>
          <p:nvPr/>
        </p:nvCxnSpPr>
        <p:spPr>
          <a:xfrm flipH="1">
            <a:off x="2547915" y="3608297"/>
            <a:ext cx="1330036" cy="83901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18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7" grpId="0"/>
      <p:bldP spid="10" grpId="0" animBg="1"/>
      <p:bldP spid="10" grpId="1" animBg="1"/>
      <p:bldP spid="19" grpId="0"/>
      <p:bldP spid="20" grpId="0" animBg="1"/>
      <p:bldP spid="20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974758"/>
            <a:ext cx="114889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6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661785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أستعمل لوحتي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697759"/>
            <a:ext cx="1185601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47306F3-99D1-337A-AF33-6CAF5C076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27" y="215253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EBD5409-8B5E-827B-F1F7-D2C41930CE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3" y="2396836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606145"/>
            <a:ext cx="5250872" cy="21613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و28 </a:t>
            </a:r>
            <a:endParaRPr lang="fr-FR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8" name="Image 7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968330DD-0169-5443-903F-C9C884A343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396836"/>
            <a:ext cx="6229571" cy="78901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258681" y="5292436"/>
            <a:ext cx="5340935" cy="23128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1555</Words>
  <Application>Microsoft Office PowerPoint</Application>
  <PresentationFormat>Personnalisé</PresentationFormat>
  <Paragraphs>285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2235</cp:revision>
  <dcterms:created xsi:type="dcterms:W3CDTF">2014-10-09T07:32:24Z</dcterms:created>
  <dcterms:modified xsi:type="dcterms:W3CDTF">2025-09-21T17:59:41Z</dcterms:modified>
</cp:coreProperties>
</file>