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591" r:id="rId14"/>
    <p:sldId id="2134808592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570" r:id="rId56"/>
    <p:sldId id="2134808571" r:id="rId57"/>
    <p:sldId id="2134808572" r:id="rId58"/>
    <p:sldId id="2134808647" r:id="rId59"/>
    <p:sldId id="2134808649" r:id="rId60"/>
    <p:sldId id="2134808648" r:id="rId61"/>
    <p:sldId id="2134808650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592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570"/>
            <p14:sldId id="2134808571"/>
            <p14:sldId id="2134808572"/>
            <p14:sldId id="2134808647"/>
            <p14:sldId id="2134808649"/>
            <p14:sldId id="2134808648"/>
            <p14:sldId id="2134808650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349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25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jpeg"/><Relationship Id="rId4" Type="http://schemas.openxmlformats.org/officeDocument/2006/relationships/image" Target="../media/image54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6.wdp"/><Relationship Id="rId4" Type="http://schemas.openxmlformats.org/officeDocument/2006/relationships/image" Target="../media/image5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07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3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القمر.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قَمَرُ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الكتب.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الشمس.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ش</a:t>
              </a: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َّ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مْسُ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858000" y="4318242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السن.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سِّنُّ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095997" y="4552494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994464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81595CC-8E1A-7F33-BD07-DCEEC5525A74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954932"/>
            <a:ext cx="107539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5B2E80E-B96C-937A-9AF7-A52E7C9A5670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954932"/>
            <a:ext cx="107539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CDAD824-75A4-2251-0465-40188EE12FA3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EF43A9B1-B2A6-AC01-C45F-28AF39D06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183" y="204660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6A79481-06E9-AF28-3844-D9E8FE312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700819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تَحَدّي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اَلْمَرْكَزَ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مُسابَقَةٍ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هَنَّؤوها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كُتُباً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BF37B15-9003-0903-7AFC-E0779C69F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689387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تَحَدّي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الْمَرْكَزَ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مُسابَقَةٍ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هَنَّؤوها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كُتُباً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87AC77-98BF-04C7-6BD3-DBEE107DD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5D13381-A2F5-54F9-982F-A77F51E9B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044099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تَحَدّي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اَلْمَرْكَزَ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مُسابَقَةٍ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هَنَّؤوها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كُتُباً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28،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058E87C-5518-4BAF-67F1-6A36553509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58000" y="5694218"/>
            <a:ext cx="2521527" cy="19673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18073" y="6194054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868278" y="808195"/>
            <a:ext cx="1197944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كيف سأحدد بسرعة (قراءة مسحية بالعين) كلمة "تحدي" في الفقرة الآتية: الكلمة الثالثة في السطر الثالث.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5BDD35-3CA2-FD9C-2734-DBA8AF80C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7107383" y="5043054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المركز – مسابقة –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هنؤوها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تفوقت – كتبا.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916E82-A88C-F267-6824-797301E55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6308377" y="7329054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8774486" y="4918363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6640886" y="8475309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9772012" y="6157154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7897092" y="2679899"/>
            <a:ext cx="1108364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52FC30C-FC1F-2B7F-0CA3-6EF3F5252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352017-B124-5637-5581-167ADA170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65711D-3EFC-E364-4ECF-F266D0792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A82D3C-CC67-9739-C1A7-06C0A8C7B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ABC69A4-C218-6F13-BB98-C49471536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309148" y="2693754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مثل:عالمية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هنؤوها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مسابقة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C8A6962-5082-8FD2-F2C1-17BB6A75132B}"/>
              </a:ext>
            </a:extLst>
          </p:cNvPr>
          <p:cNvSpPr txBox="1"/>
          <p:nvPr/>
        </p:nvSpPr>
        <p:spPr>
          <a:xfrm>
            <a:off x="11789464" y="4234652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عالَمِيَّةٍ 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عا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مِيْـ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يَــ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ـةٍ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هَنَّؤوها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984014" y="8711764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مُسابَقَةٍ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074BE6-D6AB-68F2-855B-1FF63CC8E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سأسألكم بعض الأسئلة لأتأكد من فهمكم للنص.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يترك النص أمام أنظار المتعلمين، ولا يقبل الإجابات الجماعية،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0D26D8-4BEE-BC7E-9CC1-0A380A25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87A8BD0-3CC0-554D-4D5E-974B90013576}"/>
              </a:ext>
            </a:extLst>
          </p:cNvPr>
          <p:cNvSpPr/>
          <p:nvPr/>
        </p:nvSpPr>
        <p:spPr>
          <a:xfrm>
            <a:off x="1821870" y="2376521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قَرَأَتْ مَرْيَمُ؟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6553195" y="4031401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فَعَلَتْ مَرْيَمُ؟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1821870" y="5686281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هِيَ هَذِهِ الْمُسابَقَةُ؟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6553195" y="7341161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بِأَيِّ مَرْكَزٍ فازَتْ مَرْيَمُ؟</a:t>
            </a:r>
            <a:endParaRPr lang="fr-MA" sz="4400" b="1" dirty="0">
              <a:solidFill>
                <a:prstClr val="black"/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F79BBFC-9A59-9092-42D9-07DA5F385489}"/>
              </a:ext>
            </a:extLst>
          </p:cNvPr>
          <p:cNvSpPr/>
          <p:nvPr/>
        </p:nvSpPr>
        <p:spPr>
          <a:xfrm>
            <a:off x="1821870" y="8996042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هُوَ شُعورُ الْجَميعِ مِنْ فَوْزِها؟</a:t>
            </a:r>
            <a:endParaRPr lang="fr-MA" sz="4400" b="1" dirty="0">
              <a:solidFill>
                <a:prstClr val="black"/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allAtOnce" animBg="1"/>
      <p:bldP spid="8" grpId="0" build="allAtOnce" animBg="1"/>
      <p:bldP spid="9" grpId="0" build="allAtOnce" animBg="1"/>
      <p:bldP spid="10" grpId="0" build="allAtOnce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153F6A06-A474-8829-34A6-B8957E03A8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1865795" y="3167795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المطلوب هو وضع كل كلمة في المكان المناسب في كل جملة.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09C8526-681D-4E69-174B-718EA8F628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67200" y="3560618"/>
            <a:ext cx="5112327" cy="17041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سأنجز المطلوب في الجملة الأولى.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يبين الأستاذ أنه يجب قراءة الجملة أولا، ثم تحليل معناها كما يلي: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4C4517-A264-833F-1A48-1937689D0D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E75D5CD-556F-9EE9-B1C0-4A2F16B01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19251" r="9970" b="63734"/>
          <a:stretch>
            <a:fillRect/>
          </a:stretch>
        </p:blipFill>
        <p:spPr>
          <a:xfrm>
            <a:off x="254485" y="3782290"/>
            <a:ext cx="13028557" cy="3422073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6AFBABDE-69E9-4291-004D-1346D6255B33}"/>
              </a:ext>
            </a:extLst>
          </p:cNvPr>
          <p:cNvSpPr/>
          <p:nvPr/>
        </p:nvSpPr>
        <p:spPr>
          <a:xfrm>
            <a:off x="346661" y="4455357"/>
            <a:ext cx="12839395" cy="2749006"/>
          </a:xfrm>
          <a:custGeom>
            <a:avLst/>
            <a:gdLst>
              <a:gd name="connsiteX0" fmla="*/ 0 w 12939321"/>
              <a:gd name="connsiteY0" fmla="*/ 0 h 2749006"/>
              <a:gd name="connsiteX1" fmla="*/ 6514278 w 12939321"/>
              <a:gd name="connsiteY1" fmla="*/ 0 h 2749006"/>
              <a:gd name="connsiteX2" fmla="*/ 6514278 w 12939321"/>
              <a:gd name="connsiteY2" fmla="*/ 979492 h 2749006"/>
              <a:gd name="connsiteX3" fmla="*/ 12939321 w 12939321"/>
              <a:gd name="connsiteY3" fmla="*/ 979492 h 2749006"/>
              <a:gd name="connsiteX4" fmla="*/ 12939321 w 12939321"/>
              <a:gd name="connsiteY4" fmla="*/ 2749006 h 2749006"/>
              <a:gd name="connsiteX5" fmla="*/ 6237188 w 12939321"/>
              <a:gd name="connsiteY5" fmla="*/ 2749006 h 2749006"/>
              <a:gd name="connsiteX6" fmla="*/ 6237188 w 12939321"/>
              <a:gd name="connsiteY6" fmla="*/ 2749005 h 2749006"/>
              <a:gd name="connsiteX7" fmla="*/ 0 w 12939321"/>
              <a:gd name="connsiteY7" fmla="*/ 2749005 h 2749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39321" h="2749006">
                <a:moveTo>
                  <a:pt x="0" y="0"/>
                </a:moveTo>
                <a:lnTo>
                  <a:pt x="6514278" y="0"/>
                </a:lnTo>
                <a:lnTo>
                  <a:pt x="6514278" y="979492"/>
                </a:lnTo>
                <a:lnTo>
                  <a:pt x="12939321" y="979492"/>
                </a:lnTo>
                <a:lnTo>
                  <a:pt x="12939321" y="2749006"/>
                </a:lnTo>
                <a:lnTo>
                  <a:pt x="6237188" y="2749006"/>
                </a:lnTo>
                <a:lnTo>
                  <a:pt x="6237188" y="2749005"/>
                </a:lnTo>
                <a:lnTo>
                  <a:pt x="0" y="2749005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8CDBF7-5394-CA40-542E-24341497984D}"/>
              </a:ext>
            </a:extLst>
          </p:cNvPr>
          <p:cNvSpPr/>
          <p:nvPr/>
        </p:nvSpPr>
        <p:spPr>
          <a:xfrm>
            <a:off x="6816436" y="4502727"/>
            <a:ext cx="6328056" cy="8373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9A3DD-789E-85D0-92F7-950EF15CD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A48F5E1E-2911-4C7D-3001-1F23CCC35367}"/>
              </a:ext>
            </a:extLst>
          </p:cNvPr>
          <p:cNvGrpSpPr/>
          <p:nvPr/>
        </p:nvGrpSpPr>
        <p:grpSpPr>
          <a:xfrm>
            <a:off x="254485" y="3782290"/>
            <a:ext cx="13028557" cy="3422073"/>
            <a:chOff x="254485" y="3782290"/>
            <a:chExt cx="13028557" cy="3422073"/>
          </a:xfrm>
        </p:grpSpPr>
        <p:pic>
          <p:nvPicPr>
            <p:cNvPr id="2" name="Image 1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86DE73CC-8155-DC97-227C-D7E5C9B7D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9" t="19251" r="9970" b="63734"/>
            <a:stretch>
              <a:fillRect/>
            </a:stretch>
          </p:blipFill>
          <p:spPr>
            <a:xfrm>
              <a:off x="254485" y="3782290"/>
              <a:ext cx="13028557" cy="3422073"/>
            </a:xfrm>
            <a:prstGeom prst="rect">
              <a:avLst/>
            </a:prstGeom>
          </p:spPr>
        </p:pic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B0CF3523-066C-01A1-200C-E3222635B8BD}"/>
                </a:ext>
              </a:extLst>
            </p:cNvPr>
            <p:cNvSpPr/>
            <p:nvPr/>
          </p:nvSpPr>
          <p:spPr>
            <a:xfrm>
              <a:off x="346661" y="4455357"/>
              <a:ext cx="12839395" cy="2749006"/>
            </a:xfrm>
            <a:custGeom>
              <a:avLst/>
              <a:gdLst>
                <a:gd name="connsiteX0" fmla="*/ 0 w 12939321"/>
                <a:gd name="connsiteY0" fmla="*/ 0 h 2749006"/>
                <a:gd name="connsiteX1" fmla="*/ 6514278 w 12939321"/>
                <a:gd name="connsiteY1" fmla="*/ 0 h 2749006"/>
                <a:gd name="connsiteX2" fmla="*/ 6514278 w 12939321"/>
                <a:gd name="connsiteY2" fmla="*/ 979492 h 2749006"/>
                <a:gd name="connsiteX3" fmla="*/ 12939321 w 12939321"/>
                <a:gd name="connsiteY3" fmla="*/ 979492 h 2749006"/>
                <a:gd name="connsiteX4" fmla="*/ 12939321 w 12939321"/>
                <a:gd name="connsiteY4" fmla="*/ 2749006 h 2749006"/>
                <a:gd name="connsiteX5" fmla="*/ 6237188 w 12939321"/>
                <a:gd name="connsiteY5" fmla="*/ 2749006 h 2749006"/>
                <a:gd name="connsiteX6" fmla="*/ 6237188 w 12939321"/>
                <a:gd name="connsiteY6" fmla="*/ 2749005 h 2749006"/>
                <a:gd name="connsiteX7" fmla="*/ 0 w 12939321"/>
                <a:gd name="connsiteY7" fmla="*/ 2749005 h 274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39321" h="2749006">
                  <a:moveTo>
                    <a:pt x="0" y="0"/>
                  </a:moveTo>
                  <a:lnTo>
                    <a:pt x="6514278" y="0"/>
                  </a:lnTo>
                  <a:lnTo>
                    <a:pt x="6514278" y="979492"/>
                  </a:lnTo>
                  <a:lnTo>
                    <a:pt x="12939321" y="979492"/>
                  </a:lnTo>
                  <a:lnTo>
                    <a:pt x="12939321" y="2749006"/>
                  </a:lnTo>
                  <a:lnTo>
                    <a:pt x="6237188" y="2749006"/>
                  </a:lnTo>
                  <a:lnTo>
                    <a:pt x="6237188" y="2749005"/>
                  </a:lnTo>
                  <a:lnTo>
                    <a:pt x="0" y="2749005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DEF805F8-644A-1CD7-80AF-C0B01BBCEA3D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قرأت: أطرح سؤالا على نفسي بصوت مسموع "ما هو الشيء الذي نقرؤه؟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أجده، سأبحث عنه في الكلمات: ...... كتبا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E9357A-E862-1D8D-633E-46C78E1C01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39CF24E-E4E6-0CBA-DCD8-CBD27F512979}"/>
              </a:ext>
            </a:extLst>
          </p:cNvPr>
          <p:cNvSpPr/>
          <p:nvPr/>
        </p:nvSpPr>
        <p:spPr>
          <a:xfrm>
            <a:off x="10070522" y="4502726"/>
            <a:ext cx="2442678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كُتُباً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1A5DDA-BFE4-6F6B-812D-F375A3B32442}"/>
              </a:ext>
            </a:extLst>
          </p:cNvPr>
          <p:cNvSpPr/>
          <p:nvPr/>
        </p:nvSpPr>
        <p:spPr>
          <a:xfrm>
            <a:off x="7938653" y="3711078"/>
            <a:ext cx="955965" cy="6572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23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B756F-8947-32B7-6E23-BC4BE8C82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0574635-E7E7-A76E-2396-78C8986C417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الجملتين التاليتين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85D1A6-6ADF-3F1A-040C-1EDAC797B6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D8B859B-1A39-2E4E-C996-5760645F6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19251" r="9970" b="63734"/>
          <a:stretch>
            <a:fillRect/>
          </a:stretch>
        </p:blipFill>
        <p:spPr>
          <a:xfrm>
            <a:off x="254485" y="3782290"/>
            <a:ext cx="13028557" cy="34220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94EE97-C0A1-449F-D40A-ADE197317BC9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B834F5-A54E-3A68-2E1F-C908E0D05966}"/>
              </a:ext>
            </a:extLst>
          </p:cNvPr>
          <p:cNvSpPr/>
          <p:nvPr/>
        </p:nvSpPr>
        <p:spPr>
          <a:xfrm>
            <a:off x="6768763" y="5340115"/>
            <a:ext cx="6425042" cy="18642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5A4F3-FBB0-B1FE-B7D5-6A628018F4DF}"/>
              </a:ext>
            </a:extLst>
          </p:cNvPr>
          <p:cNvSpPr/>
          <p:nvPr/>
        </p:nvSpPr>
        <p:spPr>
          <a:xfrm>
            <a:off x="10070522" y="4502726"/>
            <a:ext cx="2442678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كُتُباً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0FD7150-23DA-D538-ED68-12DB55E45D57}"/>
              </a:ext>
            </a:extLst>
          </p:cNvPr>
          <p:cNvCxnSpPr>
            <a:cxnSpLocks/>
          </p:cNvCxnSpPr>
          <p:nvPr/>
        </p:nvCxnSpPr>
        <p:spPr>
          <a:xfrm flipH="1">
            <a:off x="8132618" y="3782290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55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EFC9A-1623-00F2-5153-C5D5EBC93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3815374-DF0B-8883-4B97-E6D625361C53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3159CA-7698-C216-F734-6F94402351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09F0E90-7342-7254-FD49-232513351971}"/>
              </a:ext>
            </a:extLst>
          </p:cNvPr>
          <p:cNvGrpSpPr/>
          <p:nvPr/>
        </p:nvGrpSpPr>
        <p:grpSpPr>
          <a:xfrm>
            <a:off x="254485" y="3782290"/>
            <a:ext cx="13028557" cy="3422073"/>
            <a:chOff x="254485" y="3782290"/>
            <a:chExt cx="13028557" cy="3422073"/>
          </a:xfrm>
        </p:grpSpPr>
        <p:pic>
          <p:nvPicPr>
            <p:cNvPr id="2" name="Image 1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0A615EC0-E211-C9BC-3319-FE982177F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9" t="19251" r="9970" b="63734"/>
            <a:stretch>
              <a:fillRect/>
            </a:stretch>
          </p:blipFill>
          <p:spPr>
            <a:xfrm>
              <a:off x="254485" y="3782290"/>
              <a:ext cx="13028557" cy="342207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D3F67E-8DCD-7E5B-669B-AAE76C7FC627}"/>
                </a:ext>
              </a:extLst>
            </p:cNvPr>
            <p:cNvSpPr/>
            <p:nvPr/>
          </p:nvSpPr>
          <p:spPr>
            <a:xfrm>
              <a:off x="343720" y="4433455"/>
              <a:ext cx="6425042" cy="277090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86B7538-723C-CAF2-2CFF-58EF5954B9BC}"/>
              </a:ext>
            </a:extLst>
          </p:cNvPr>
          <p:cNvSpPr/>
          <p:nvPr/>
        </p:nvSpPr>
        <p:spPr>
          <a:xfrm>
            <a:off x="3893127" y="3695294"/>
            <a:ext cx="1537855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E1A957-D84F-B772-4D8C-6422A97FD538}"/>
              </a:ext>
            </a:extLst>
          </p:cNvPr>
          <p:cNvSpPr/>
          <p:nvPr/>
        </p:nvSpPr>
        <p:spPr>
          <a:xfrm>
            <a:off x="10070522" y="4502726"/>
            <a:ext cx="2442678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كُتُباً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146D56B-41D8-5232-646B-6A1B52B475F0}"/>
              </a:ext>
            </a:extLst>
          </p:cNvPr>
          <p:cNvCxnSpPr>
            <a:cxnSpLocks/>
          </p:cNvCxnSpPr>
          <p:nvPr/>
        </p:nvCxnSpPr>
        <p:spPr>
          <a:xfrm flipH="1">
            <a:off x="8132618" y="3782290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92B8FF5-B86E-2BD9-E6A2-D85871079218}"/>
              </a:ext>
            </a:extLst>
          </p:cNvPr>
          <p:cNvSpPr/>
          <p:nvPr/>
        </p:nvSpPr>
        <p:spPr>
          <a:xfrm>
            <a:off x="11028218" y="5400214"/>
            <a:ext cx="194391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فَرِحْتُ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B13B1C-1E30-037F-C227-9C7A1B628CCA}"/>
              </a:ext>
            </a:extLst>
          </p:cNvPr>
          <p:cNvSpPr/>
          <p:nvPr/>
        </p:nvSpPr>
        <p:spPr>
          <a:xfrm>
            <a:off x="8880763" y="6353119"/>
            <a:ext cx="29552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لَوْحَةً رَقْمِيَّةً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FD8FA3-A0A5-FA60-06E0-6A62F4E6BBD8}"/>
              </a:ext>
            </a:extLst>
          </p:cNvPr>
          <p:cNvSpPr/>
          <p:nvPr/>
        </p:nvSpPr>
        <p:spPr>
          <a:xfrm>
            <a:off x="8880763" y="3589760"/>
            <a:ext cx="1958687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BE7B867-80FB-AB7E-C4A0-DFE2BA30F72F}"/>
              </a:ext>
            </a:extLst>
          </p:cNvPr>
          <p:cNvCxnSpPr>
            <a:cxnSpLocks/>
          </p:cNvCxnSpPr>
          <p:nvPr/>
        </p:nvCxnSpPr>
        <p:spPr>
          <a:xfrm flipH="1">
            <a:off x="3990109" y="3782290"/>
            <a:ext cx="1330036" cy="6511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300832B-13DB-0934-7B29-B7EE79A6BFF0}"/>
              </a:ext>
            </a:extLst>
          </p:cNvPr>
          <p:cNvCxnSpPr>
            <a:cxnSpLocks/>
          </p:cNvCxnSpPr>
          <p:nvPr/>
        </p:nvCxnSpPr>
        <p:spPr>
          <a:xfrm flipH="1">
            <a:off x="8980389" y="3695294"/>
            <a:ext cx="1756884" cy="6619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18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7" grpId="0"/>
      <p:bldP spid="10" grpId="0" animBg="1"/>
      <p:bldP spid="10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974758"/>
            <a:ext cx="114889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66178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أستعمل لوحتي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697759"/>
            <a:ext cx="1185601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47306F3-99D1-337A-AF33-6CAF5C076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27" y="215253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EBD5409-8B5E-827B-F1F7-D2C41930CE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3" y="2396836"/>
            <a:ext cx="6229571" cy="78901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28: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30374" y="5292436"/>
            <a:ext cx="5340935" cy="23128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25</a:t>
            </a:r>
            <a:endParaRPr lang="fr-FR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23C8DA07-0697-6CB6-228D-02CCC028E333}"/>
              </a:ext>
            </a:extLst>
          </p:cNvPr>
          <p:cNvSpPr txBox="1">
            <a:spLocks/>
          </p:cNvSpPr>
          <p:nvPr/>
        </p:nvSpPr>
        <p:spPr>
          <a:xfrm>
            <a:off x="6616699" y="2350874"/>
            <a:ext cx="6591301" cy="704048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 الصفحة 25)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أنجز(النشاط 3 الصفحة 25)،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E1B5A4A-2B08-C392-37D6-4B3EAAFF1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18" y="2449596"/>
            <a:ext cx="5430982" cy="742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975653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3020</TotalTime>
  <Words>1591</Words>
  <Application>Microsoft Office PowerPoint</Application>
  <PresentationFormat>Personnalisé</PresentationFormat>
  <Paragraphs>289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2239</cp:revision>
  <dcterms:created xsi:type="dcterms:W3CDTF">2014-10-09T07:32:24Z</dcterms:created>
  <dcterms:modified xsi:type="dcterms:W3CDTF">2025-09-21T17:59:19Z</dcterms:modified>
</cp:coreProperties>
</file>