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6"/>
  </p:notesMasterIdLst>
  <p:handoutMasterIdLst>
    <p:handoutMasterId r:id="rId6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953" r:id="rId13"/>
    <p:sldId id="2134808449" r:id="rId14"/>
    <p:sldId id="2134808451" r:id="rId15"/>
    <p:sldId id="2134808659" r:id="rId16"/>
    <p:sldId id="2134808660" r:id="rId17"/>
    <p:sldId id="2134808661" r:id="rId18"/>
    <p:sldId id="2134808662" r:id="rId19"/>
    <p:sldId id="2134808663" r:id="rId20"/>
    <p:sldId id="2134808664" r:id="rId21"/>
    <p:sldId id="2134808655" r:id="rId22"/>
    <p:sldId id="988" r:id="rId23"/>
    <p:sldId id="2134808585" r:id="rId24"/>
    <p:sldId id="2134808586" r:id="rId25"/>
    <p:sldId id="2134808587" r:id="rId26"/>
    <p:sldId id="2134808593" r:id="rId27"/>
    <p:sldId id="2134808594" r:id="rId28"/>
    <p:sldId id="2134808595" r:id="rId29"/>
    <p:sldId id="2134808554" r:id="rId30"/>
    <p:sldId id="2134808544" r:id="rId31"/>
    <p:sldId id="2134808553" r:id="rId32"/>
    <p:sldId id="2134808452" r:id="rId33"/>
    <p:sldId id="2134808555" r:id="rId34"/>
    <p:sldId id="2134808556" r:id="rId35"/>
    <p:sldId id="2134808448" r:id="rId36"/>
    <p:sldId id="2134808471" r:id="rId37"/>
    <p:sldId id="2134808472" r:id="rId38"/>
    <p:sldId id="2134808656" r:id="rId39"/>
    <p:sldId id="2134808657" r:id="rId40"/>
    <p:sldId id="2134808658" r:id="rId41"/>
    <p:sldId id="2134808545" r:id="rId42"/>
    <p:sldId id="597" r:id="rId43"/>
    <p:sldId id="2134808491" r:id="rId44"/>
    <p:sldId id="2134808600" r:id="rId45"/>
    <p:sldId id="2134808601" r:id="rId46"/>
    <p:sldId id="2134808603" r:id="rId47"/>
    <p:sldId id="2134808604" r:id="rId48"/>
    <p:sldId id="2134808605" r:id="rId49"/>
    <p:sldId id="2134808606" r:id="rId50"/>
    <p:sldId id="2134808641" r:id="rId51"/>
    <p:sldId id="2134808646" r:id="rId52"/>
    <p:sldId id="2134808653" r:id="rId53"/>
    <p:sldId id="2134808572" r:id="rId54"/>
    <p:sldId id="2134808574" r:id="rId55"/>
    <p:sldId id="2134808579" r:id="rId56"/>
    <p:sldId id="2134808582" r:id="rId57"/>
    <p:sldId id="2134808583" r:id="rId58"/>
    <p:sldId id="2134808577" r:id="rId59"/>
    <p:sldId id="2134808578" r:id="rId60"/>
    <p:sldId id="2134808651" r:id="rId61"/>
    <p:sldId id="985" r:id="rId62"/>
    <p:sldId id="2134808546" r:id="rId63"/>
    <p:sldId id="2134808447" r:id="rId64"/>
    <p:sldId id="2134808513" r:id="rId6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659"/>
            <p14:sldId id="2134808660"/>
            <p14:sldId id="2134808661"/>
            <p14:sldId id="2134808662"/>
            <p14:sldId id="2134808663"/>
            <p14:sldId id="2134808664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656"/>
            <p14:sldId id="2134808657"/>
            <p14:sldId id="2134808658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91"/>
            <p14:sldId id="2134808600"/>
            <p14:sldId id="2134808601"/>
            <p14:sldId id="2134808603"/>
            <p14:sldId id="2134808604"/>
            <p14:sldId id="2134808605"/>
            <p14:sldId id="2134808606"/>
            <p14:sldId id="2134808641"/>
            <p14:sldId id="2134808646"/>
            <p14:sldId id="2134808653"/>
            <p14:sldId id="2134808572"/>
            <p14:sldId id="2134808574"/>
            <p14:sldId id="2134808579"/>
            <p14:sldId id="2134808582"/>
            <p14:sldId id="2134808583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43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9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18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11845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120540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46310-0745-83D5-B3C9-41438527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A9A8264-028B-68F9-34B7-16FCA751218B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11F843-C2AD-5EC7-094F-95051B6B1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A4A47CB-E7BC-119F-760D-370FC99C4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646009"/>
              </p:ext>
            </p:extLst>
          </p:nvPr>
        </p:nvGraphicFramePr>
        <p:xfrm>
          <a:off x="1826028" y="4346643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تَنْثُرُ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فَتَأْتي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اَلْمُفَضَّلَةُ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تَلْتَقِطُ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لَيْلى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صَوْبٍ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تَتَسَلَّقُ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تَسْتَمْتِعُ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تَرْكُضُ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تُصْدِرُ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تَقْفِزُ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30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EDF6-1841-B391-A656-1B4326A62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685F16A-9D56-8283-15EB-4F0AEB887EB7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00A8AF-BED1-0F46-36D1-F3BC9C33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B54D719-F291-2AA1-4BAD-FA31F7BDA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502474"/>
              </p:ext>
            </p:extLst>
          </p:nvPr>
        </p:nvGraphicFramePr>
        <p:xfrm>
          <a:off x="1826028" y="4346643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تَنْثُرُ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فَتَأْتي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اَلْمُفَضَّلَةُ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تَلْتَقِطُ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لَيْلى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صَوْبٍ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تَتَسَلَّقُ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تَسْتَمْتِعُ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تَرْكُضُ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تُصْدِرُ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تَقْفِزُ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049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CCB4-B573-B15D-5802-D6ACD216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BE848DC-D77C-831D-77CD-561A59E32348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9E4677-80BA-35F4-5CB8-40FC3FD58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084BC42-DBC0-A5EA-AA2F-5E3A85CC8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502474"/>
              </p:ext>
            </p:extLst>
          </p:nvPr>
        </p:nvGraphicFramePr>
        <p:xfrm>
          <a:off x="1826028" y="4346643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تَنْثُرُ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فَتَأْتي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اَلْمُفَضَّلَةُ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تَلْتَقِطُ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لَيْلى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صَوْبٍ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تَتَسَلَّقُ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تَسْتَمْتِعُ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تَرْكُضُ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تُصْدِرُ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تَقْفِزُ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989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277F-5D72-B584-9861-D82F41AB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4D56CF-F14E-8EAD-75B7-961CAD25607E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476C82-200A-FCC8-D757-E406D0ADB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C3F584E-486D-DA49-FFB9-DA70E0B64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502474"/>
              </p:ext>
            </p:extLst>
          </p:nvPr>
        </p:nvGraphicFramePr>
        <p:xfrm>
          <a:off x="1826028" y="4346643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تَنْثُرُ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فَتَأْتي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اَلْمُفَضَّلَةُ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تَلْتَقِطُ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لَيْلى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صَوْبٍ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تَتَسَلَّقُ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تَسْتَمْتِعُ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تَرْكُضُ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تُصْدِرُ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تَقْفِزُ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760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تَنْثُرُ.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تَنْثُرُ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فَتَأْتي.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62400" y="4359806"/>
            <a:ext cx="5791199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فَتَأْتي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تَسْتَمْتِعُ.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تَسْتَمْتِعُ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تَلْتَقِطُ.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إنتاج جمل لتكوين فقرة؛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التتبع.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تَلْتَقِطُ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8">
            <a:extLst>
              <a:ext uri="{FF2B5EF4-FFF2-40B4-BE49-F238E27FC236}">
                <a16:creationId xmlns:a16="http://schemas.microsoft.com/office/drawing/2014/main" id="{69FB3A8E-35B2-FC4E-00A5-92482D6DFED6}"/>
              </a:ext>
            </a:extLst>
          </p:cNvPr>
          <p:cNvSpPr txBox="1">
            <a:spLocks/>
          </p:cNvSpPr>
          <p:nvPr/>
        </p:nvSpPr>
        <p:spPr>
          <a:xfrm>
            <a:off x="1667918" y="3105770"/>
            <a:ext cx="4800601" cy="522089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sz="6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أُعَبِّرُ عن صُوَرٍ وأَتَحَدَّثُ</a:t>
            </a:r>
            <a:endParaRPr kumimoji="1" lang="fr-FR" sz="6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سنتعلم كيف نعبر عن صور متسلسلة.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9130763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كُلِّ صورَةٍ عَلى حِدَةٍ؛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عَنْ كُلِّ صورَةٍ بِجُمْلَةٍ؛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أَرْبِطُ دائِماً في </a:t>
            </a:r>
            <a:r>
              <a:rPr lang="ar-MA" sz="5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ٱلْمَعْنى</a:t>
            </a: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بَيْنَ جُمْلَةٍ وَجُمْلَةٍ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الأولى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F5F9755-FE08-B7EE-B6D1-73BA2DC2B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44" t="19081" r="9611" b="61519"/>
          <a:stretch>
            <a:fillRect/>
          </a:stretch>
        </p:blipFill>
        <p:spPr>
          <a:xfrm>
            <a:off x="3642734" y="2305685"/>
            <a:ext cx="6430531" cy="780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D8C3D-DA6B-6A06-A85C-1D1F3C90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B10134D-05A6-9787-64C1-A33556AF5AF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الثانية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DC454A2-BE01-2426-3472-3FD3914902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65587C4-4FA7-1CF7-4CF9-5CE03CED9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0" t="19294" r="30395" b="61306"/>
          <a:stretch>
            <a:fillRect/>
          </a:stretch>
        </p:blipFill>
        <p:spPr>
          <a:xfrm>
            <a:off x="3642734" y="2305685"/>
            <a:ext cx="6430531" cy="780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5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C9FF4-85FB-908C-4174-E142F4272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0C97B7-1EA3-14CA-2AD8-7DFD08D26B2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الثالثة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E9DDBD-703F-1A7F-D7F8-A4E84A3A8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855DC0B-1986-7BF1-98B2-17A52A5EB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4" t="19258" r="51311" b="61342"/>
          <a:stretch>
            <a:fillRect/>
          </a:stretch>
        </p:blipFill>
        <p:spPr>
          <a:xfrm>
            <a:off x="3642734" y="2305685"/>
            <a:ext cx="6430531" cy="780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876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7314-D393-A56E-D256-BBAFBBE3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3E1E9B-2821-A768-4418-A0F622650A9E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الرابعة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BF8C21-7704-BC0C-ACA7-B1E3591B4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972F78E-0251-A6D5-9FE3-384628C93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t="19257" r="71452" b="61343"/>
          <a:stretch>
            <a:fillRect/>
          </a:stretch>
        </p:blipFill>
        <p:spPr>
          <a:xfrm>
            <a:off x="3642734" y="2305685"/>
            <a:ext cx="6430531" cy="780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294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E19FE01-ED01-256E-629F-7E33899613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5" y="2335084"/>
            <a:ext cx="6278326" cy="7951916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على الصفحة 39، وانقلوا الجمل التي أنتجناها في النشاط رقم 1 في المكان المخصص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جملة).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A82F01-3B8B-8465-5947-DB0DA17491D2}"/>
              </a:ext>
            </a:extLst>
          </p:cNvPr>
          <p:cNvSpPr/>
          <p:nvPr/>
        </p:nvSpPr>
        <p:spPr>
          <a:xfrm>
            <a:off x="4232562" y="3519055"/>
            <a:ext cx="5250872" cy="31332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B34D68C7-3740-0451-6A82-6EA0D37401D1}"/>
              </a:ext>
            </a:extLst>
          </p:cNvPr>
          <p:cNvSpPr/>
          <p:nvPr/>
        </p:nvSpPr>
        <p:spPr>
          <a:xfrm>
            <a:off x="9789899" y="5721927"/>
            <a:ext cx="969819" cy="70658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2A0040D2-4121-A458-3D3E-9E14439B8B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BB1665C9-A02B-558A-D5AB-F0BCFA1E60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284" y="2380708"/>
            <a:ext cx="6242304" cy="79062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40، النشاط الأول.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21424" y="3978403"/>
            <a:ext cx="2479963" cy="16725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82634" y="4532585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7D6D6208-378C-CA70-A2D2-A706ED198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991" r="10252" b="58781"/>
          <a:stretch>
            <a:fillRect/>
          </a:stretch>
        </p:blipFill>
        <p:spPr>
          <a:xfrm>
            <a:off x="965901" y="2585563"/>
            <a:ext cx="11784197" cy="759585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فَتأْتي – تَسْتَمتعُ – تلتقط – تنثر.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6101950" y="4693547"/>
            <a:ext cx="1835041" cy="15039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5634920" y="6551510"/>
            <a:ext cx="2658760" cy="154428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607611" y="8133219"/>
            <a:ext cx="1841445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4041649" y="3163824"/>
            <a:ext cx="1371599" cy="140471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DBC0C97-DC2D-4908-4956-DEB3A716F1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991" r="10252" b="58781"/>
          <a:stretch>
            <a:fillRect/>
          </a:stretch>
        </p:blipFill>
        <p:spPr>
          <a:xfrm>
            <a:off x="965901" y="2585563"/>
            <a:ext cx="11784197" cy="759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43E371D8-7B92-6D44-7BF9-EE3ECA96F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991" r="10252" b="58781"/>
          <a:stretch>
            <a:fillRect/>
          </a:stretch>
        </p:blipFill>
        <p:spPr>
          <a:xfrm>
            <a:off x="965901" y="2402683"/>
            <a:ext cx="11784197" cy="759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45CF90E-A864-CF53-73E9-E8F3604F9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991" r="10252" b="58781"/>
          <a:stretch>
            <a:fillRect/>
          </a:stretch>
        </p:blipFill>
        <p:spPr>
          <a:xfrm>
            <a:off x="965901" y="2420971"/>
            <a:ext cx="11784197" cy="759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4AE5CBB8-FF53-62C3-3228-0FA216947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991" r="10252" b="58781"/>
          <a:stretch>
            <a:fillRect/>
          </a:stretch>
        </p:blipFill>
        <p:spPr>
          <a:xfrm>
            <a:off x="965901" y="2384395"/>
            <a:ext cx="11784197" cy="759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B35B935-323D-8649-FF3A-CDC019A70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991" r="10252" b="58781"/>
          <a:stretch>
            <a:fillRect/>
          </a:stretch>
        </p:blipFill>
        <p:spPr>
          <a:xfrm>
            <a:off x="965901" y="2384395"/>
            <a:ext cx="11784197" cy="759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1F724DF1-C92A-2777-4B54-B4DE40F1A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t="20991" r="10253" b="58781"/>
          <a:stretch>
            <a:fillRect/>
          </a:stretch>
        </p:blipFill>
        <p:spPr>
          <a:xfrm>
            <a:off x="281830" y="3342733"/>
            <a:ext cx="13214714" cy="415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F5BF3AD-20D4-2C53-65D6-B178AE4D1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t="20991" r="10253" b="58781"/>
          <a:stretch>
            <a:fillRect/>
          </a:stretch>
        </p:blipFill>
        <p:spPr>
          <a:xfrm>
            <a:off x="281830" y="3342733"/>
            <a:ext cx="13214714" cy="41503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933171" y="4050205"/>
            <a:ext cx="517176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تُحِبُّ لَيْلى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ٱلْعَصافيرَ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5287478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تَنْثُرُ لَيْلى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ٱلْحَبَّ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لِتَأتِيَ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ٱلْعَصافيرُ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8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6" y="6566316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تَسْتَمْتِعُ لَيْلى بِمَنْظَرِ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ٱلْعَصافيرِ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وَهِيَ تَلْتَقِطُ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ٱلْحُبوبَ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0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CD17E3F2-A696-7022-0062-A043000C0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52" y="2299989"/>
            <a:ext cx="6306035" cy="79870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الفقرة الثانية، واقرؤوها قراءة هامسة، ثم أنجزوا الأسئلة المرافقة للفقرة، ثم تبادلوا الكراسات مع زملائكم في الطاولة، وكل واحد يصحح لزميله ويناقشه في أجوبته. (تستغل هذه الفترة لتمرير الرائز).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11780" y="5611091"/>
            <a:ext cx="5430981" cy="21613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 3)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فقرة للقراءة حسب النموذج في شريحة 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يسمح للمتعلم أن يتم قراءته حتى وإن اعتبر غير متحكم.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الفقرة، ويعتبر متحكما إذا قرأ بطلاقة وارتكب 3 أخطاء على الأكثر.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على المتعلم سؤالين للفهم باختيار من متعدد، ويعتبر متحكما إن أجاب عن كليهما.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937666" y="2537909"/>
            <a:ext cx="11863934" cy="62478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كانَ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ٱلبُلْبُلُ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فَرْوانُ يَطِيرُ عَالِياً.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فَجْأَةً هَبَّتْ رِيحٌ قَوِيَّةٌ.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تَغَيَّرَ مَسَارُ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ٱلْبُلْبُلِ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فَٱصْطَدَمَ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بِغُصْنِ شَجَرَةٍ.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اِنْتَبَهَتْ إِلَيْهِ حَمَامَةٌ وحَاوَلَتْ أَنْ تُخَلِّصَهُ فَلَمْ تَنْجَحْ.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اِقْتَرَبَ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ٱلصَّقْرُ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وَٱلْهُدْهُدُ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وَأَسْعَفَاهُ.</a:t>
            </a:r>
            <a:endParaRPr lang="fr-FR" sz="80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2" y="1444805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AutoNum type="arabicPeriod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ما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غَيَّرَ مَسارَ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ٱلْبُلْبُلِ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اَلْغُرابُ؛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غُصْن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ٱلشَّجَرَةِ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هُبُوبُ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ٱلرّيحِ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ٱلْقَوِيَّةِ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اِقْتِرابُ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ٱلصَّقْرِ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3EF6BF-476F-08E3-4663-497A03928879}"/>
              </a:ext>
            </a:extLst>
          </p:cNvPr>
          <p:cNvSpPr txBox="1"/>
          <p:nvPr/>
        </p:nvSpPr>
        <p:spPr>
          <a:xfrm>
            <a:off x="468772" y="5615503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Font typeface="+mj-lt"/>
              <a:buAutoNum type="arabicPeriod" startAt="2"/>
            </a:pPr>
            <a:r>
              <a:rPr lang="ar-MA" sz="480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مَنِ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حاوَلَ مُساعَدَةَ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ٱلْبُلْبُلِ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أَوَّلاً؟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اَلنَّسْرُ؛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اَلْغُرابُ؛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اَلْحَمامَةُ؛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اَلشَّجَرَةُ.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اختيارية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5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711755" y="1033245"/>
            <a:ext cx="118560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لعبة يشغل بها التلاميذ أثناء تمرير الرائز.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0572F32-0F83-AF23-7497-D5F13B5A77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09" y="2591602"/>
            <a:ext cx="4892755" cy="6196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EACACF3-801B-96CC-99FC-E34C7833F4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12237"/>
            <a:ext cx="4892756" cy="6196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3B3AFAF-9A55-B1C9-0047-0D5450BB3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405275"/>
            <a:ext cx="6222908" cy="78817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4794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39: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6774694"/>
            <a:ext cx="71628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الصور المتسلسلة وأعبر عن كل صورة بجملة وأكتبها في المكان المخصص.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816E5C4-6F8D-DC19-1FB9-822880CBA5BD}"/>
              </a:ext>
            </a:extLst>
          </p:cNvPr>
          <p:cNvSpPr/>
          <p:nvPr/>
        </p:nvSpPr>
        <p:spPr>
          <a:xfrm>
            <a:off x="651164" y="6636327"/>
            <a:ext cx="5250872" cy="31661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93F27298-4083-2B34-2E51-A3EB747FC4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30473"/>
            <a:ext cx="6281967" cy="795652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40: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786255"/>
            <a:ext cx="5250872" cy="1830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230626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أُعَبِّرُ عن صُوَرٍ وأَتَحَدَّثُ.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اجتياز رائز التتبع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اختيارية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31275" y="21872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08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20078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24449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1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3657</TotalTime>
  <Words>1390</Words>
  <Application>Microsoft Office PowerPoint</Application>
  <PresentationFormat>Personnalisé</PresentationFormat>
  <Paragraphs>243</Paragraphs>
  <Slides>60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60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2251</cp:revision>
  <dcterms:created xsi:type="dcterms:W3CDTF">2014-10-09T07:32:24Z</dcterms:created>
  <dcterms:modified xsi:type="dcterms:W3CDTF">2025-10-03T12:07:52Z</dcterms:modified>
</cp:coreProperties>
</file>