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953" r:id="rId14"/>
    <p:sldId id="2134808449" r:id="rId15"/>
    <p:sldId id="2134808451" r:id="rId16"/>
    <p:sldId id="542" r:id="rId17"/>
    <p:sldId id="2134808656" r:id="rId18"/>
    <p:sldId id="2134808657" r:id="rId19"/>
    <p:sldId id="2134808658" r:id="rId20"/>
    <p:sldId id="2134808659" r:id="rId21"/>
    <p:sldId id="2134808660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545" r:id="rId41"/>
    <p:sldId id="597" r:id="rId42"/>
    <p:sldId id="2134808668" r:id="rId43"/>
    <p:sldId id="2134808663" r:id="rId44"/>
    <p:sldId id="2134808664" r:id="rId45"/>
    <p:sldId id="2134808564" r:id="rId46"/>
    <p:sldId id="2134808666" r:id="rId47"/>
    <p:sldId id="2134808667" r:id="rId48"/>
    <p:sldId id="2134808491" r:id="rId49"/>
    <p:sldId id="2134808600" r:id="rId50"/>
    <p:sldId id="2134808601" r:id="rId51"/>
    <p:sldId id="2134808603" r:id="rId52"/>
    <p:sldId id="2134808670" r:id="rId53"/>
    <p:sldId id="2134808669" r:id="rId54"/>
    <p:sldId id="2134808602" r:id="rId55"/>
    <p:sldId id="2134808604" r:id="rId56"/>
    <p:sldId id="2134808605" r:id="rId57"/>
    <p:sldId id="2134808606" r:id="rId58"/>
    <p:sldId id="2134808641" r:id="rId59"/>
    <p:sldId id="2134808646" r:id="rId60"/>
    <p:sldId id="2134808665" r:id="rId61"/>
    <p:sldId id="2134808571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657"/>
            <p14:sldId id="2134808658"/>
            <p14:sldId id="2134808659"/>
            <p14:sldId id="2134808660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668"/>
            <p14:sldId id="2134808663"/>
            <p14:sldId id="2134808664"/>
            <p14:sldId id="2134808564"/>
            <p14:sldId id="2134808666"/>
            <p14:sldId id="2134808667"/>
            <p14:sldId id="2134808491"/>
            <p14:sldId id="2134808600"/>
            <p14:sldId id="2134808601"/>
            <p14:sldId id="2134808603"/>
            <p14:sldId id="2134808670"/>
            <p14:sldId id="2134808669"/>
            <p14:sldId id="2134808602"/>
            <p14:sldId id="2134808604"/>
            <p14:sldId id="2134808605"/>
            <p14:sldId id="2134808606"/>
            <p14:sldId id="2134808641"/>
            <p14:sldId id="2134808646"/>
            <p14:sldId id="2134808665"/>
            <p14:sldId id="2134808571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7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9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image" Target="../media/image25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8.jpeg"/><Relationship Id="rId4" Type="http://schemas.openxmlformats.org/officeDocument/2006/relationships/image" Target="../media/image53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4.jpe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4.jpeg"/><Relationship Id="rId4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8.jpeg"/><Relationship Id="rId4" Type="http://schemas.microsoft.com/office/2007/relationships/hdphoto" Target="../media/hdphoto4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17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91063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46310-0745-83D5-B3C9-41438527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A9A8264-028B-68F9-34B7-16FCA751218B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11F843-C2AD-5EC7-094F-95051B6B1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A4A47CB-E7BC-119F-760D-370FC99C4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89785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بِٱهْتِمامٍ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اَلْجَمَلِ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لِلْمَنْصِبِ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أَشارَ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بِصَبْرِهِ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اَلدُّبُّ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تَباهى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تَرَشَّحَ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30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EDF6-1841-B391-A656-1B4326A62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685F16A-9D56-8283-15EB-4F0AEB887EB7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00A8AF-BED1-0F46-36D1-F3BC9C33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BB33C32-F9B6-D44A-4099-8239F1B46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852978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بِٱهْتِمامٍ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اَلْجَمَلِ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لِلْمَنْصِبِ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أَشارَ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بِصَبْرِهِ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اَلدُّبُّ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تَباهى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تَرَشَّحَ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049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CCB4-B573-B15D-5802-D6ACD216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BE848DC-D77C-831D-77CD-561A59E32348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9E4677-80BA-35F4-5CB8-40FC3FD58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E5F2A03-3A98-E1DC-6143-03767E592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852978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بِٱهْتِمامٍ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اَلْجَمَلِ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لِلْمَنْصِبِ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أَشارَ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بِصَبْرِهِ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اَلدُّبُّ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تَباهى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تَرَشَّحَ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98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277F-5D72-B584-9861-D82F41AB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4D56CF-F14E-8EAD-75B7-961CAD25607E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476C82-200A-FCC8-D757-E406D0ADB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000FCDC-7EFA-CA1D-A806-B3B95CB7C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852978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بِٱهْتِمامٍ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اَلْجَمَلِ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لِلْمَنْصِبِ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أَشارَ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بِصَبْرِهِ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اَلدُّبُّ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تَباهى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تَرَشَّحَ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760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تَرَشَّحَ.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72031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تَرَشَّحَ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لِمَنْصِبِ.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19613" y="4189477"/>
            <a:ext cx="5876773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لِمَنْصِبِ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اَلدُّبُّ.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اَلدُّبُّ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اَلْهُدْهُدِ.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بحديقة الحيوانات؛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اَلْهُدْهُدِ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حديقة الحيوان"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7684BF18-083F-9541-7D2E-BD48B2F33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802639" y="1168400"/>
            <a:ext cx="6543041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C822B42-3335-A2D8-0472-D0C0CC3EC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946424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جملة).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55FC3D4C-AEC3-C4AB-A6F0-93F89AC8E4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071" y="1039905"/>
            <a:ext cx="5178448" cy="6558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06F45-036E-A5FE-3A8F-B589DCC35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DB1EA7D7-D559-61D0-5BD5-CC128230DA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351" y="2355729"/>
            <a:ext cx="6262026" cy="79312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23C855-0BAC-3B4A-E36C-AA58B9E08CD8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كراساتكم، النشاط الأول في الصفحة 38.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ABF39B-D483-F7C0-71E0-BCAD5BFAC0B8}"/>
              </a:ext>
            </a:extLst>
          </p:cNvPr>
          <p:cNvSpPr/>
          <p:nvPr/>
        </p:nvSpPr>
        <p:spPr>
          <a:xfrm>
            <a:off x="4170218" y="3501331"/>
            <a:ext cx="5306292" cy="19712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D57CF97-AD25-864C-137C-CF5703A5F5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06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48AF8-F8A0-A47F-4C39-7BA46B98B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2139060-A141-8342-B660-D0A87022ABC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كما في المثال، وباتباع ما تعلمانه في الحصص السابقة،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13AC0F5-2403-4127-1A90-D98663DD65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FF25F5CB-FB95-FB60-664A-DEE955E94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7" t="15574" r="10024" b="60645"/>
          <a:stretch>
            <a:fillRect/>
          </a:stretch>
        </p:blipFill>
        <p:spPr>
          <a:xfrm>
            <a:off x="295836" y="3281080"/>
            <a:ext cx="13124328" cy="487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2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8BA3C-1F75-2FC6-3495-D4E745F86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BF8655C6-37C3-5657-98BC-B71564220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7" t="23908" r="10024" b="60645"/>
          <a:stretch>
            <a:fillRect/>
          </a:stretch>
        </p:blipFill>
        <p:spPr>
          <a:xfrm>
            <a:off x="295836" y="4990239"/>
            <a:ext cx="13124328" cy="31676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AFBBAB-D55A-177E-BE75-E4D678FDBE9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 بشكل تفاعلي.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لكل ثنائي لتقديم المنتوج.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0AA561-9A2C-B65E-6470-678140FF4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5A088C-7792-D1E8-91F5-6D6BA5D41EF7}"/>
              </a:ext>
            </a:extLst>
          </p:cNvPr>
          <p:cNvSpPr txBox="1"/>
          <p:nvPr/>
        </p:nvSpPr>
        <p:spPr>
          <a:xfrm>
            <a:off x="817419" y="4954381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أَشارَ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ٱلْهُدْهُدِ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FE5A71-0747-8042-25A1-49810D8F985F}"/>
              </a:ext>
            </a:extLst>
          </p:cNvPr>
          <p:cNvSpPr txBox="1"/>
          <p:nvPr/>
        </p:nvSpPr>
        <p:spPr>
          <a:xfrm>
            <a:off x="817419" y="5762270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اِسْتَمَعَ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ٱهْتِمامٍ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00CEC3-04B9-BB08-B313-CADE58A74A98}"/>
              </a:ext>
            </a:extLst>
          </p:cNvPr>
          <p:cNvSpPr txBox="1"/>
          <p:nvPr/>
        </p:nvSpPr>
        <p:spPr>
          <a:xfrm>
            <a:off x="817419" y="6516372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تَباهى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ٱلْجَمَلُ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بِصَبْرِهِ.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D8F629-6E29-9DC6-2469-97EB08B42CAE}"/>
              </a:ext>
            </a:extLst>
          </p:cNvPr>
          <p:cNvSpPr txBox="1"/>
          <p:nvPr/>
        </p:nvSpPr>
        <p:spPr>
          <a:xfrm>
            <a:off x="817419" y="7319082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تَرَشَّحَ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ٱلدُّبُّ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لِلْمَنْصِبِ.</a:t>
            </a:r>
          </a:p>
        </p:txBody>
      </p:sp>
    </p:spTree>
    <p:extLst>
      <p:ext uri="{BB962C8B-B14F-4D97-AF65-F5344CB8AC3E}">
        <p14:creationId xmlns:p14="http://schemas.microsoft.com/office/powerpoint/2010/main" val="41795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الجمل قراءة نموذجية ويحرص على متابعة التلاميذ لقراءته.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57669D-3EE3-9501-E1E3-4CFD9425F75F}"/>
              </a:ext>
            </a:extLst>
          </p:cNvPr>
          <p:cNvSpPr txBox="1"/>
          <p:nvPr/>
        </p:nvSpPr>
        <p:spPr>
          <a:xfrm>
            <a:off x="1649506" y="2790529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أَشارَ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ٱلْهُدْهُدِ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FEE242-A1AE-1C8F-C0DD-7D1D72B4EFBE}"/>
              </a:ext>
            </a:extLst>
          </p:cNvPr>
          <p:cNvSpPr txBox="1"/>
          <p:nvPr/>
        </p:nvSpPr>
        <p:spPr>
          <a:xfrm>
            <a:off x="1649506" y="4555915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اِسْتَمَعَ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ٱهْتِمامٍ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7358DC-46D5-D783-88AB-A91F5F1FCEBE}"/>
              </a:ext>
            </a:extLst>
          </p:cNvPr>
          <p:cNvSpPr txBox="1"/>
          <p:nvPr/>
        </p:nvSpPr>
        <p:spPr>
          <a:xfrm>
            <a:off x="1649506" y="6321301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تَباهى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ٱلْجَمَلُ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بِصَبْرِهِ.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5D052C-6DD0-9F35-744A-7778C7BAC7DB}"/>
              </a:ext>
            </a:extLst>
          </p:cNvPr>
          <p:cNvSpPr txBox="1"/>
          <p:nvPr/>
        </p:nvSpPr>
        <p:spPr>
          <a:xfrm>
            <a:off x="1649506" y="8086688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تَرَشَّحَ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ٱلدُّبُّ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لِلْمَنْصِبِ.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B30BFC0-8E5C-BBDD-A6FC-E34A769E9D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A7C9-A8CB-CBA4-85D4-9DBF8989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DEEE13-D8EA-7F6C-A645-C13E3B1CEC06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بقراءة هامسة للجمل بشكل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9B76EB-226E-CE6B-927D-1BC29E8A7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D08BB32-1863-A02F-C6CF-FC0320BF6A87}"/>
              </a:ext>
            </a:extLst>
          </p:cNvPr>
          <p:cNvSpPr txBox="1"/>
          <p:nvPr/>
        </p:nvSpPr>
        <p:spPr>
          <a:xfrm>
            <a:off x="1649506" y="2790529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أَشارَ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ٱلْهُدْهُدِ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75E85B8-9FB2-8F1D-9FB2-6D6BAED91E18}"/>
              </a:ext>
            </a:extLst>
          </p:cNvPr>
          <p:cNvSpPr txBox="1"/>
          <p:nvPr/>
        </p:nvSpPr>
        <p:spPr>
          <a:xfrm>
            <a:off x="1649506" y="4555915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اِسْتَمَعَ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ٱهْتِمامٍ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F53B33D-53A4-BFC9-E1DE-A4EF66F8E9C2}"/>
              </a:ext>
            </a:extLst>
          </p:cNvPr>
          <p:cNvSpPr txBox="1"/>
          <p:nvPr/>
        </p:nvSpPr>
        <p:spPr>
          <a:xfrm>
            <a:off x="1649506" y="6321301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تَباهى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ٱلْجَمَلُ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بِصَبْرِهِ.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7AB39E-49E3-0CA7-1776-8950C1898967}"/>
              </a:ext>
            </a:extLst>
          </p:cNvPr>
          <p:cNvSpPr txBox="1"/>
          <p:nvPr/>
        </p:nvSpPr>
        <p:spPr>
          <a:xfrm>
            <a:off x="1649506" y="8086688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تَرَشَّحَ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ٱلدُّبُّ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لِلْمَنْصِبِ.</a:t>
            </a:r>
          </a:p>
        </p:txBody>
      </p:sp>
    </p:spTree>
    <p:extLst>
      <p:ext uri="{BB962C8B-B14F-4D97-AF65-F5344CB8AC3E}">
        <p14:creationId xmlns:p14="http://schemas.microsoft.com/office/powerpoint/2010/main" val="19745768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A0497-0DB3-B643-487C-08814C65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D50F7B-C034-E415-82E6-373D169ED351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الجمل قراءة مشتركة.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القراءة المشتركة.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283E2C-DC43-FE0A-E43D-EB79CBD62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B080E9D-D51F-1D73-CCA2-2C68F71769C9}"/>
              </a:ext>
            </a:extLst>
          </p:cNvPr>
          <p:cNvSpPr txBox="1"/>
          <p:nvPr/>
        </p:nvSpPr>
        <p:spPr>
          <a:xfrm>
            <a:off x="1649506" y="2790529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أَشارَ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ٱلْهُدْهُدِ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033FA8-B65D-F923-4440-A67F1BB1184E}"/>
              </a:ext>
            </a:extLst>
          </p:cNvPr>
          <p:cNvSpPr txBox="1"/>
          <p:nvPr/>
        </p:nvSpPr>
        <p:spPr>
          <a:xfrm>
            <a:off x="1649506" y="4555915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اِسْتَمَعَ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ٱلْأَسَدُ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ٱهْتِمامٍ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A96740-A386-2CAD-FC5B-AFE8EF721E35}"/>
              </a:ext>
            </a:extLst>
          </p:cNvPr>
          <p:cNvSpPr txBox="1"/>
          <p:nvPr/>
        </p:nvSpPr>
        <p:spPr>
          <a:xfrm>
            <a:off x="1649506" y="6321301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تَباهى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ٱلْجَمَلُ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بِصَبْرِهِ.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4817237-1FAD-AD17-0F5E-220EDB40CDBA}"/>
              </a:ext>
            </a:extLst>
          </p:cNvPr>
          <p:cNvSpPr txBox="1"/>
          <p:nvPr/>
        </p:nvSpPr>
        <p:spPr>
          <a:xfrm>
            <a:off x="1649506" y="8086688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تَرَشَّحَ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ٱلدُّبُّ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لِلْمَنْصِبِ.</a:t>
            </a:r>
          </a:p>
        </p:txBody>
      </p:sp>
    </p:spTree>
    <p:extLst>
      <p:ext uri="{BB962C8B-B14F-4D97-AF65-F5344CB8AC3E}">
        <p14:creationId xmlns:p14="http://schemas.microsoft.com/office/powerpoint/2010/main" val="33272452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F0275280-28D9-D6AC-62DF-1B547F981A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الفقرة في النشاط الثاني من نفس الصفحة.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كلمات سبق أن قرأناها.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4170218" y="5569527"/>
            <a:ext cx="5223165" cy="193963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A0A1B722-7ADC-4270-0481-263F12DCD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0" t="44184" r="9953" b="36067"/>
          <a:stretch>
            <a:fillRect/>
          </a:stretch>
        </p:blipFill>
        <p:spPr>
          <a:xfrm>
            <a:off x="470523" y="2436799"/>
            <a:ext cx="12774953" cy="579874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لمنصب – ترشح – الدب – باهتمام.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5159596" y="2752250"/>
            <a:ext cx="1802347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11651016" y="2764797"/>
            <a:ext cx="1455384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6961943" y="3845453"/>
            <a:ext cx="1586312" cy="10406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C4EACA-EB8B-213D-F164-F0C27603B3E2}"/>
              </a:ext>
            </a:extLst>
          </p:cNvPr>
          <p:cNvSpPr/>
          <p:nvPr/>
        </p:nvSpPr>
        <p:spPr>
          <a:xfrm>
            <a:off x="7460641" y="4981993"/>
            <a:ext cx="1586312" cy="9973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  <p:bldP spid="10" grpId="1" animBg="1"/>
      <p:bldP spid="8" grpId="0" animBg="1"/>
      <p:bldP spid="8" grpId="1" animBg="1"/>
      <p:bldP spid="6" grpId="0" animBg="1"/>
      <p:bldP spid="6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ولاحظوا الصورة. عبروا عن الصورة بكلمة ثم بجملة.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باستراتيجية التعبير عن الصورة بجملة.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365540CC-3A15-1463-D261-1482EDB2F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44184" r="9953" b="35872"/>
          <a:stretch>
            <a:fillRect/>
          </a:stretch>
        </p:blipFill>
        <p:spPr>
          <a:xfrm>
            <a:off x="379813" y="4164119"/>
            <a:ext cx="12956373" cy="40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C1F07-3E81-471F-5234-16B66FA4D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E7821E-EB4D-80A1-2AC2-04A61EC480E1}"/>
              </a:ext>
            </a:extLst>
          </p:cNvPr>
          <p:cNvSpPr txBox="1"/>
          <p:nvPr/>
        </p:nvSpPr>
        <p:spPr>
          <a:xfrm>
            <a:off x="1832060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يبين الأستاذ أن التعبير عن الصورة المرافقة للفقرة يمكن أن يكون بمثابة توقع، ثم يدون ثلاث توقعات على السبورة.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78724AC-54A8-C07D-1F12-CAC11316E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206650FF-D2FA-30EF-7B5B-68FE36F98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44184" r="9953" b="35872"/>
          <a:stretch>
            <a:fillRect/>
          </a:stretch>
        </p:blipFill>
        <p:spPr>
          <a:xfrm>
            <a:off x="379813" y="4164119"/>
            <a:ext cx="12956373" cy="40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026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993CD-63B3-E303-BC0A-18E69A76A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2DE453-DDDF-67A3-9F64-4784E42C6CB9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4D2DA90-F0EF-F0AD-DDAF-A9D7CADF4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F7F85413-07DE-5B8C-1B57-DC91A4F30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44184" r="9953" b="35872"/>
          <a:stretch>
            <a:fillRect/>
          </a:stretch>
        </p:blipFill>
        <p:spPr>
          <a:xfrm>
            <a:off x="379813" y="4164119"/>
            <a:ext cx="12956373" cy="40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5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لنتحقق من التوقعات التي دوناها على السبورة.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التوقعات التي تم تدوينها على السبورة.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64678BE5-9025-56D8-6384-D4E4A924C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44184" r="9953" b="35872"/>
          <a:stretch>
            <a:fillRect/>
          </a:stretch>
        </p:blipFill>
        <p:spPr>
          <a:xfrm>
            <a:off x="379813" y="4164119"/>
            <a:ext cx="12956373" cy="40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8142BC27-34CA-68EC-2E3C-5098CE19D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44184" r="9953" b="35872"/>
          <a:stretch>
            <a:fillRect/>
          </a:stretch>
        </p:blipFill>
        <p:spPr>
          <a:xfrm>
            <a:off x="379813" y="4164119"/>
            <a:ext cx="12956373" cy="40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4350F29C-7727-1F41-0197-29D1D1789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0" t="44184" r="9953" b="36067"/>
          <a:stretch>
            <a:fillRect/>
          </a:stretch>
        </p:blipFill>
        <p:spPr>
          <a:xfrm>
            <a:off x="470523" y="2436799"/>
            <a:ext cx="12774953" cy="57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2CC505F9-335D-21B4-CE7A-F81F076F2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0" t="44184" r="9953" b="36067"/>
          <a:stretch>
            <a:fillRect/>
          </a:stretch>
        </p:blipFill>
        <p:spPr>
          <a:xfrm>
            <a:off x="470523" y="2436799"/>
            <a:ext cx="12774953" cy="57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908725C2-9522-6DD7-0C28-3A809422B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0" t="44184" r="9953" b="36067"/>
          <a:stretch>
            <a:fillRect/>
          </a:stretch>
        </p:blipFill>
        <p:spPr>
          <a:xfrm>
            <a:off x="470523" y="2436799"/>
            <a:ext cx="12774953" cy="57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 في النشاط 3،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66D7E213-9C33-B3B8-0F55-2CFE9D510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65991" r="9741" b="8169"/>
          <a:stretch>
            <a:fillRect/>
          </a:stretch>
        </p:blipFill>
        <p:spPr>
          <a:xfrm>
            <a:off x="379813" y="3332846"/>
            <a:ext cx="12956373" cy="518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DE9A1771-DD6C-ADC9-C5E8-BE47F36C6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65991" r="9741" b="8169"/>
          <a:stretch>
            <a:fillRect/>
          </a:stretch>
        </p:blipFill>
        <p:spPr>
          <a:xfrm>
            <a:off x="379813" y="3208151"/>
            <a:ext cx="12956373" cy="51876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464127" y="4649541"/>
            <a:ext cx="7024242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اَلْجَمَلُ هُوَ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تَرَشَّحَ لِمَنْصِبِ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ٱلْمُسْتَشارِ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8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08710" y="5573798"/>
            <a:ext cx="7024242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تَباهى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ٱلْجَمَلُ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بِصَبْرِهِ.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8" y="6539426"/>
            <a:ext cx="7024242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اَلْهُدْهُدُ هُوَ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فازَ بِمَنْصِبِ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ٱلْمُسْتَشارِ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8B52D86-0CAB-98D6-A0DD-38B10629B026}"/>
              </a:ext>
            </a:extLst>
          </p:cNvPr>
          <p:cNvSpPr/>
          <p:nvPr/>
        </p:nvSpPr>
        <p:spPr>
          <a:xfrm>
            <a:off x="464127" y="7505054"/>
            <a:ext cx="6968824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اَلصِّفَةُ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ٱلَّتي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يَتَمَيَّزُ بِها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ٱلْهُدْهُدُ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هِيَ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ٱلْحِكْمَةُ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565564" y="800309"/>
            <a:ext cx="1123129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86DB87BC-AD66-EEDD-8926-74E8A68C96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0" t="44184" r="9953" b="36067"/>
          <a:stretch>
            <a:fillRect/>
          </a:stretch>
        </p:blipFill>
        <p:spPr>
          <a:xfrm>
            <a:off x="470523" y="3360511"/>
            <a:ext cx="12774953" cy="57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 الأدوار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513094"/>
            <a:ext cx="114889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بلعب أدوار، معتمدين على لوحة حديقة الحيوان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حيوانا بالإضافة إلى الفتاة ليتقمص دور كل منهما في حوار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يبتكر الأستاذ حوارا من أربع جمل، كل جملة تمثل دور الشخصية في الكلام.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3" name="Image 2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4ADB099-ECBD-A22C-56A8-9ED41EE4BC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810223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حديقة الحيوانات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جمل وقراءتها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لعب الأدوار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08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ثنائي يختار شخصيتين من اللوحة ويبتكر حوارا كما فعلت.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يساعد الأستاذ كل ثنائي للعب الدور بشكل سليم.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C437DE-BA60-E4FB-DA2C-650866EE0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362BE8E9-BB27-EA66-562C-83CEB7478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ADE327A6-AC7F-3C4D-FB19-9DA4ADE9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30" y="2091864"/>
            <a:ext cx="5178448" cy="6558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233148-37E8-7E96-A0FA-3DDEC7B55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52" y="1312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34: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حديقة الحيوان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55B339F-330A-2F6A-1382-E5B3EC4BF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1" y="2318320"/>
            <a:ext cx="6278326" cy="795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7437D8B2-7BEC-59ED-7FA5-CDBFF8F39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419305"/>
            <a:ext cx="6211831" cy="786769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38: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129918" y="62092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30374" y="5500255"/>
            <a:ext cx="5340935" cy="2036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AC9A424-BAAE-6260-B349-A5F9F10265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5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23C8DA07-0697-6CB6-228D-02CCC028E333}"/>
              </a:ext>
            </a:extLst>
          </p:cNvPr>
          <p:cNvSpPr txBox="1">
            <a:spLocks/>
          </p:cNvSpPr>
          <p:nvPr/>
        </p:nvSpPr>
        <p:spPr>
          <a:xfrm>
            <a:off x="7329057" y="3188474"/>
            <a:ext cx="4828431" cy="631074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قمت بـ 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أتدرب في المنزل على قراءة الفقرة بسرعة وبدقة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2 والنشاط 3 الصفحة 35)؛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كتابة الفقرة بالكلمات المناسبة؛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7F4C5B-9B41-DBE9-FAAD-E17D3CE63B4B}"/>
              </a:ext>
            </a:extLst>
          </p:cNvPr>
          <p:cNvSpPr/>
          <p:nvPr/>
        </p:nvSpPr>
        <p:spPr>
          <a:xfrm>
            <a:off x="3075710" y="5527962"/>
            <a:ext cx="2826330" cy="19812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A3AFB1-A430-909A-0860-1DCA8A2D8D05}"/>
              </a:ext>
            </a:extLst>
          </p:cNvPr>
          <p:cNvSpPr/>
          <p:nvPr/>
        </p:nvSpPr>
        <p:spPr>
          <a:xfrm>
            <a:off x="599147" y="7509165"/>
            <a:ext cx="5330598" cy="22444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1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3648</TotalTime>
  <Words>1494</Words>
  <Application>Microsoft Office PowerPoint</Application>
  <PresentationFormat>Personnalisé</PresentationFormat>
  <Paragraphs>252</Paragraphs>
  <Slides>64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2255</cp:revision>
  <dcterms:created xsi:type="dcterms:W3CDTF">2014-10-09T07:32:24Z</dcterms:created>
  <dcterms:modified xsi:type="dcterms:W3CDTF">2025-09-26T17:51:59Z</dcterms:modified>
</cp:coreProperties>
</file>