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953" r:id="rId14"/>
    <p:sldId id="2134808449" r:id="rId15"/>
    <p:sldId id="2134808451" r:id="rId16"/>
    <p:sldId id="542" r:id="rId17"/>
    <p:sldId id="2134808656" r:id="rId18"/>
    <p:sldId id="2134808657" r:id="rId19"/>
    <p:sldId id="2134808658" r:id="rId20"/>
    <p:sldId id="2134808659" r:id="rId21"/>
    <p:sldId id="2134808660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470" r:id="rId38"/>
    <p:sldId id="2134808471" r:id="rId39"/>
    <p:sldId id="2134808472" r:id="rId40"/>
    <p:sldId id="2134808545" r:id="rId41"/>
    <p:sldId id="597" r:id="rId42"/>
    <p:sldId id="2134808668" r:id="rId43"/>
    <p:sldId id="2134808663" r:id="rId44"/>
    <p:sldId id="2134808664" r:id="rId45"/>
    <p:sldId id="2134808564" r:id="rId46"/>
    <p:sldId id="2134808666" r:id="rId47"/>
    <p:sldId id="2134808667" r:id="rId48"/>
    <p:sldId id="2134808491" r:id="rId49"/>
    <p:sldId id="2134808600" r:id="rId50"/>
    <p:sldId id="2134808601" r:id="rId51"/>
    <p:sldId id="2134808603" r:id="rId52"/>
    <p:sldId id="2134808670" r:id="rId53"/>
    <p:sldId id="2134808669" r:id="rId54"/>
    <p:sldId id="2134808602" r:id="rId55"/>
    <p:sldId id="2134808604" r:id="rId56"/>
    <p:sldId id="2134808605" r:id="rId57"/>
    <p:sldId id="2134808606" r:id="rId58"/>
    <p:sldId id="2134808641" r:id="rId59"/>
    <p:sldId id="2134808646" r:id="rId60"/>
    <p:sldId id="2134808665" r:id="rId61"/>
    <p:sldId id="2134808571" r:id="rId62"/>
    <p:sldId id="2134808577" r:id="rId63"/>
    <p:sldId id="2134808578" r:id="rId64"/>
    <p:sldId id="2134808651" r:id="rId65"/>
    <p:sldId id="985" r:id="rId66"/>
    <p:sldId id="2134808546" r:id="rId67"/>
    <p:sldId id="2134808447" r:id="rId68"/>
    <p:sldId id="2134808513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657"/>
            <p14:sldId id="2134808658"/>
            <p14:sldId id="2134808659"/>
            <p14:sldId id="2134808660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668"/>
            <p14:sldId id="2134808663"/>
            <p14:sldId id="2134808664"/>
            <p14:sldId id="2134808564"/>
            <p14:sldId id="2134808666"/>
            <p14:sldId id="2134808667"/>
            <p14:sldId id="2134808491"/>
            <p14:sldId id="2134808600"/>
            <p14:sldId id="2134808601"/>
            <p14:sldId id="2134808603"/>
            <p14:sldId id="2134808670"/>
            <p14:sldId id="2134808669"/>
            <p14:sldId id="2134808602"/>
            <p14:sldId id="2134808604"/>
            <p14:sldId id="2134808605"/>
            <p14:sldId id="2134808606"/>
            <p14:sldId id="2134808641"/>
            <p14:sldId id="2134808646"/>
            <p14:sldId id="2134808665"/>
            <p14:sldId id="2134808571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9D9D9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931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10" Type="http://schemas.openxmlformats.org/officeDocument/2006/relationships/image" Target="../media/image25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8.jpeg"/><Relationship Id="rId4" Type="http://schemas.openxmlformats.org/officeDocument/2006/relationships/image" Target="../media/image54.sv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4.jpeg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4.jpeg"/><Relationship Id="rId4" Type="http://schemas.openxmlformats.org/officeDocument/2006/relationships/image" Target="../media/image5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60.jpeg"/><Relationship Id="rId4" Type="http://schemas.microsoft.com/office/2007/relationships/hdphoto" Target="../media/hdphoto4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16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810244"/>
            <a:ext cx="82122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أُبادِرُ إِلى تَشْكيلِ مَجْموعَتي بِهُدوءٍ وَسُرْعَةٍ؛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في مجموعة؟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3587262" y="4589502"/>
            <a:ext cx="919551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بِحَماسٍ لِإِنْجازِ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ٱلْمَطْلوبِ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6930509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13" name="Image 12" descr="Une image contenant table, meubles, habits, garçon&#10;&#10;Le contenu généré par l’IA peut être incorrect.">
            <a:extLst>
              <a:ext uri="{FF2B5EF4-FFF2-40B4-BE49-F238E27FC236}">
                <a16:creationId xmlns:a16="http://schemas.microsoft.com/office/drawing/2014/main" id="{211D5BAF-F389-7D34-696C-3FD75D3D8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394227"/>
            <a:ext cx="2341416" cy="194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114D3D60-4049-2DD6-17FD-F35F696D0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4" y="6375993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5477D18D-9C9E-59BB-1CBB-06075BE335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5" y="4365205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2C54CD23-8E40-9DAE-82CD-04EA68EE6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8346970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44E332B-426F-44F9-2C09-18DC5925BD11}"/>
              </a:ext>
            </a:extLst>
          </p:cNvPr>
          <p:cNvSpPr txBox="1"/>
          <p:nvPr/>
        </p:nvSpPr>
        <p:spPr>
          <a:xfrm>
            <a:off x="4570542" y="8901486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الْمُساعَدَةَ لِزُمَلائي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91063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46310-0745-83D5-B3C9-41438527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A9A8264-028B-68F9-34B7-16FCA751218B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111F843-C2AD-5EC7-094F-95051B6B1C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A4A47CB-E7BC-119F-760D-370FC99C4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147910"/>
              </p:ext>
            </p:extLst>
          </p:nvPr>
        </p:nvGraphicFramePr>
        <p:xfrm>
          <a:off x="1826028" y="4328355"/>
          <a:ext cx="10063944" cy="403075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ياسينُ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عُمَرُ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قَوِيَّةً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اَلسُّلَحْفاةُ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خائِفاً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طَعاماً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اَلسَّلاحِفُ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رَأْسَها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تَمْلِكُ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أَخْفَتِ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أَرْنَباً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قَدَّمَ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أَدْرُعاً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528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630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EDF6-1841-B391-A656-1B4326A62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685F16A-9D56-8283-15EB-4F0AEB887EB7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00A8AF-BED1-0F46-36D1-F3BC9C337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0A2F86-7CE7-FA0C-02C6-241B04AED4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777542"/>
              </p:ext>
            </p:extLst>
          </p:nvPr>
        </p:nvGraphicFramePr>
        <p:xfrm>
          <a:off x="1826028" y="4328355"/>
          <a:ext cx="10063944" cy="403075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ياسينُ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عُمَرُ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قَوِيَّةً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اَلسُّلَحْفاةُ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خائِفاً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طَعاماً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اَلسَّلاحِفُ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رَأْسَها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تَمْلِكُ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أَخْفَتِ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أَرْنَباً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قَدَّمَ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أَدْرُعاً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528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049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ACCB4-B573-B15D-5802-D6ACD216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BE848DC-D77C-831D-77CD-561A59E32348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9E4677-80BA-35F4-5CB8-40FC3FD58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3F25A-02DA-0759-BA9A-42AE09F5D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430923"/>
              </p:ext>
            </p:extLst>
          </p:nvPr>
        </p:nvGraphicFramePr>
        <p:xfrm>
          <a:off x="1826028" y="4328355"/>
          <a:ext cx="10063944" cy="403075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ياسينُ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عُمَرُ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قَوِيَّةً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اَلسُّلَحْفاةُ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خائِفاً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طَعاماً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اَلسَّلاحِفُ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رَأْسَها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تَمْلِكُ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أَخْفَتِ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أَرْنَباً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قَدَّمَ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أَدْرُعاً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528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98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277F-5D72-B584-9861-D82F41ABA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A4D56CF-F14E-8EAD-75B7-961CAD25607E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476C82-200A-FCC8-D757-E406D0ADB4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D880E87-214C-C1EC-B341-39E3C0E929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208903"/>
              </p:ext>
            </p:extLst>
          </p:nvPr>
        </p:nvGraphicFramePr>
        <p:xfrm>
          <a:off x="1826028" y="4328355"/>
          <a:ext cx="10063944" cy="403075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ياسينُ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عُمَرُ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قَوِيَّةً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اَلسُّلَحْفاةُ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خائِفاً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طَعاماً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اَلسَّلاحِفُ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رَأْسَها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رَأى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تَمْلِكُ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أَخْفَتِ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أَرْنَباً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قَدَّمَ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أَدْرُعاً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528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760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سُلَحْفاةً.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72031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سُلَحْفاةً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دِرْعَها.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دِرْعَها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فَٱخْتَبَأَتْ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 err="1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فَٱخْتَبَأَتْ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يَرْفُقَ.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بحديقة الحيوانات؛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898781" y="4244728"/>
            <a:ext cx="545049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يَرْفُقَ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حديقة الحيوان"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7684BF18-083F-9541-7D2E-BD48B2F330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802639" y="1168400"/>
            <a:ext cx="6543041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C822B42-3335-A2D8-0472-D0C0CC3EC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946424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جملة).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D304EF83-EBE2-D4EF-FBEF-C77F3E442E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071" y="1249090"/>
            <a:ext cx="5178448" cy="6558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06F45-036E-A5FE-3A8F-B589DCC35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A15214C0-C6FB-F05D-A0B5-293B8D38E0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8" y="2310313"/>
            <a:ext cx="6297884" cy="797668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223C855-0BAC-3B4A-E36C-AA58B9E08CD8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كراساتكم، النشاط الأول في الصفحة 37.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ABF39B-D483-F7C0-71E0-BCAD5BFAC0B8}"/>
              </a:ext>
            </a:extLst>
          </p:cNvPr>
          <p:cNvSpPr/>
          <p:nvPr/>
        </p:nvSpPr>
        <p:spPr>
          <a:xfrm>
            <a:off x="4170218" y="3501331"/>
            <a:ext cx="5306292" cy="197121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D57CF97-AD25-864C-137C-CF5703A5F5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06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48AF8-F8A0-A47F-4C39-7BA46B98B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2139060-A141-8342-B660-D0A87022ABCF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كما في المثال، وباتباع ما تعلمانه في الحصص السابقة،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التنقل بين الصفوف لمراقبة العمل، ولتقديم الدعم إن لزم الأمر.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13AC0F5-2403-4127-1A90-D98663DD65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F55F57F0-229B-CE61-442F-D1D5F586E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7" t="15542" r="10286" b="60408"/>
          <a:stretch>
            <a:fillRect/>
          </a:stretch>
        </p:blipFill>
        <p:spPr>
          <a:xfrm>
            <a:off x="363196" y="3478307"/>
            <a:ext cx="1298960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2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8BA3C-1F75-2FC6-3495-D4E745F86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34B76D0A-4A5C-295D-DA02-56223FF06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7" t="23754" r="10286" b="60408"/>
          <a:stretch>
            <a:fillRect/>
          </a:stretch>
        </p:blipFill>
        <p:spPr>
          <a:xfrm>
            <a:off x="363196" y="5053854"/>
            <a:ext cx="12989607" cy="321160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AFBBAB-D55A-177E-BE75-E4D678FDBE93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 بشكل تفاعلي.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لكل ثنائي لتقديم المنتوج.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0AA561-9A2C-B65E-6470-678140FF4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5A088C-7792-D1E8-91F5-6D6BA5D41EF7}"/>
              </a:ext>
            </a:extLst>
          </p:cNvPr>
          <p:cNvSpPr txBox="1"/>
          <p:nvPr/>
        </p:nvSpPr>
        <p:spPr>
          <a:xfrm>
            <a:off x="817419" y="4990239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أَخْفَتِ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ٱلسُّلَحْفاةُ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رَأْسَها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FE5A71-0747-8042-25A1-49810D8F985F}"/>
              </a:ext>
            </a:extLst>
          </p:cNvPr>
          <p:cNvSpPr txBox="1"/>
          <p:nvPr/>
        </p:nvSpPr>
        <p:spPr>
          <a:xfrm>
            <a:off x="817419" y="5798128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رَأى ياسينُ أرْنَباً خائِفاً.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00CEC3-04B9-BB08-B313-CADE58A74A98}"/>
              </a:ext>
            </a:extLst>
          </p:cNvPr>
          <p:cNvSpPr txBox="1"/>
          <p:nvPr/>
        </p:nvSpPr>
        <p:spPr>
          <a:xfrm>
            <a:off x="817419" y="6606017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قَدَّمَ عُمَرُ طَعاماً شَهِيّاً.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CD8F629-6E29-9DC6-2469-97EB08B42CAE}"/>
              </a:ext>
            </a:extLst>
          </p:cNvPr>
          <p:cNvSpPr txBox="1"/>
          <p:nvPr/>
        </p:nvSpPr>
        <p:spPr>
          <a:xfrm>
            <a:off x="817419" y="7390798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تَمْلِكُـ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ٱلسَّلاحِفُ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أَدْرُعاً قَوِيَّةً.</a:t>
            </a:r>
          </a:p>
        </p:txBody>
      </p:sp>
    </p:spTree>
    <p:extLst>
      <p:ext uri="{BB962C8B-B14F-4D97-AF65-F5344CB8AC3E}">
        <p14:creationId xmlns:p14="http://schemas.microsoft.com/office/powerpoint/2010/main" val="41795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الجمل قراءة نموذجية ويحرص على متابعة التلاميذ لقراءته.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57669D-3EE3-9501-E1E3-4CFD9425F75F}"/>
              </a:ext>
            </a:extLst>
          </p:cNvPr>
          <p:cNvSpPr txBox="1"/>
          <p:nvPr/>
        </p:nvSpPr>
        <p:spPr>
          <a:xfrm>
            <a:off x="1649506" y="2790529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أَخْفَتِ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ٱلسُّلَحْفاةُ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رَأْسَها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FEE242-A1AE-1C8F-C0DD-7D1D72B4EFBE}"/>
              </a:ext>
            </a:extLst>
          </p:cNvPr>
          <p:cNvSpPr txBox="1"/>
          <p:nvPr/>
        </p:nvSpPr>
        <p:spPr>
          <a:xfrm>
            <a:off x="1649506" y="4555915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رَأى ياسينُ أرْنَباً خائِفاً.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7358DC-46D5-D783-88AB-A91F5F1FCEBE}"/>
              </a:ext>
            </a:extLst>
          </p:cNvPr>
          <p:cNvSpPr txBox="1"/>
          <p:nvPr/>
        </p:nvSpPr>
        <p:spPr>
          <a:xfrm>
            <a:off x="1649506" y="6321301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قَدَّمَ عُمَرُ طَعاماً شَهِيّاً.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65D052C-6DD0-9F35-744A-7778C7BAC7DB}"/>
              </a:ext>
            </a:extLst>
          </p:cNvPr>
          <p:cNvSpPr txBox="1"/>
          <p:nvPr/>
        </p:nvSpPr>
        <p:spPr>
          <a:xfrm>
            <a:off x="1649506" y="8086688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تَمْلِكُـ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ٱلسَّلاحِفُ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أَدْرُعاً قَوِيَّةً.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B30BFC0-8E5C-BBDD-A6FC-E34A769E9D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A7C9-A8CB-CBA4-85D4-9DBF89891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FDEEE13-D8EA-7F6C-A645-C13E3B1CEC06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بقراءة هامسة للجمل بشكل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9B76EB-226E-CE6B-927D-1BC29E8A7A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88D2766-5B5B-ADF9-8E9C-78D0F94299BA}"/>
              </a:ext>
            </a:extLst>
          </p:cNvPr>
          <p:cNvSpPr txBox="1"/>
          <p:nvPr/>
        </p:nvSpPr>
        <p:spPr>
          <a:xfrm>
            <a:off x="1649506" y="2790529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أَخْفَتِ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ٱلسُّلَحْفاةُ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رَأْسَها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60F6F45-63D1-3292-6287-15190D1F4B6B}"/>
              </a:ext>
            </a:extLst>
          </p:cNvPr>
          <p:cNvSpPr txBox="1"/>
          <p:nvPr/>
        </p:nvSpPr>
        <p:spPr>
          <a:xfrm>
            <a:off x="1649506" y="4555915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رَأى ياسينُ أرْنَباً خائِفاً.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536E66-9C76-E569-0B7D-75AB8BF8F343}"/>
              </a:ext>
            </a:extLst>
          </p:cNvPr>
          <p:cNvSpPr txBox="1"/>
          <p:nvPr/>
        </p:nvSpPr>
        <p:spPr>
          <a:xfrm>
            <a:off x="1649506" y="6321301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قَدَّمَ عُمَرُ طَعاماً شَهِيّاً.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F62809E-D9FB-70B5-6255-AF809C7FA921}"/>
              </a:ext>
            </a:extLst>
          </p:cNvPr>
          <p:cNvSpPr txBox="1"/>
          <p:nvPr/>
        </p:nvSpPr>
        <p:spPr>
          <a:xfrm>
            <a:off x="1649506" y="8086688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تَمْلِكُـ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ٱلسَّلاحِفُ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أَدْرُعاً قَوِيَّةً.</a:t>
            </a:r>
          </a:p>
        </p:txBody>
      </p:sp>
    </p:spTree>
    <p:extLst>
      <p:ext uri="{BB962C8B-B14F-4D97-AF65-F5344CB8AC3E}">
        <p14:creationId xmlns:p14="http://schemas.microsoft.com/office/powerpoint/2010/main" val="19745768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A0497-0DB3-B643-487C-08814C65A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D50F7B-C034-E415-82E6-373D169ED351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الجمل قراءة مشتركة.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القراءة المشتركة.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283E2C-DC43-FE0A-E43D-EB79CBD62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12E3A61-E7E2-C97B-669A-F9450BEE2305}"/>
              </a:ext>
            </a:extLst>
          </p:cNvPr>
          <p:cNvSpPr txBox="1"/>
          <p:nvPr/>
        </p:nvSpPr>
        <p:spPr>
          <a:xfrm>
            <a:off x="1649506" y="2790529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أَخْفَتِ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ٱلسُّلَحْفاةُ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رَأْسَها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38FC2A-FF96-7C61-9C23-1F6EDD9E7CCC}"/>
              </a:ext>
            </a:extLst>
          </p:cNvPr>
          <p:cNvSpPr txBox="1"/>
          <p:nvPr/>
        </p:nvSpPr>
        <p:spPr>
          <a:xfrm>
            <a:off x="1649506" y="4555915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رَأى ياسينُ أرْنَباً خائِفاً.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922E79-57FC-76BA-4636-79AC868603F1}"/>
              </a:ext>
            </a:extLst>
          </p:cNvPr>
          <p:cNvSpPr txBox="1"/>
          <p:nvPr/>
        </p:nvSpPr>
        <p:spPr>
          <a:xfrm>
            <a:off x="1649506" y="6321301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قَدَّمَ عُمَرُ طَعاماً شَهِيّاً.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BD012F6-C3F7-21D3-7E15-80D740CADC94}"/>
              </a:ext>
            </a:extLst>
          </p:cNvPr>
          <p:cNvSpPr txBox="1"/>
          <p:nvPr/>
        </p:nvSpPr>
        <p:spPr>
          <a:xfrm>
            <a:off x="1649506" y="8086688"/>
            <a:ext cx="970271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تَمْلِكُـ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ٱلسَّلاحِفُ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أَدْرُعاً قَوِيَّةً.</a:t>
            </a:r>
          </a:p>
        </p:txBody>
      </p:sp>
    </p:spTree>
    <p:extLst>
      <p:ext uri="{BB962C8B-B14F-4D97-AF65-F5344CB8AC3E}">
        <p14:creationId xmlns:p14="http://schemas.microsoft.com/office/powerpoint/2010/main" val="33272452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355023B1-86C3-3717-7B9C-60DABF7097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58" y="2310313"/>
            <a:ext cx="6297884" cy="79766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الفقرة في النشاط الثاني من نفس الصفحة.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كلمات سبق أن قرأناها.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4170218" y="5569527"/>
            <a:ext cx="5223165" cy="193963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75E860D7-5A29-D177-51CD-599D652D8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44399" r="10314" b="35441"/>
          <a:stretch>
            <a:fillRect/>
          </a:stretch>
        </p:blipFill>
        <p:spPr>
          <a:xfrm>
            <a:off x="263685" y="2984979"/>
            <a:ext cx="13188629" cy="613674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يرفق – فاختبأت – دِرْعها – سلحفاةً.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8193741" y="6560867"/>
            <a:ext cx="1415543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7526651" y="4204233"/>
            <a:ext cx="2244878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1DFD8B-9681-E411-718E-5607A96DB1ED}"/>
              </a:ext>
            </a:extLst>
          </p:cNvPr>
          <p:cNvSpPr/>
          <p:nvPr/>
        </p:nvSpPr>
        <p:spPr>
          <a:xfrm>
            <a:off x="4962370" y="4295484"/>
            <a:ext cx="1415543" cy="10406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C4EACA-EB8B-213D-F164-F0C27603B3E2}"/>
              </a:ext>
            </a:extLst>
          </p:cNvPr>
          <p:cNvSpPr/>
          <p:nvPr/>
        </p:nvSpPr>
        <p:spPr>
          <a:xfrm>
            <a:off x="8901512" y="3096781"/>
            <a:ext cx="1802347" cy="9973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 animBg="1"/>
      <p:bldP spid="10" grpId="1" animBg="1"/>
      <p:bldP spid="8" grpId="0" animBg="1"/>
      <p:bldP spid="8" grpId="1" animBg="1"/>
      <p:bldP spid="6" grpId="0" animBg="1"/>
      <p:bldP spid="6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ولاحظوا الصورة. عبروا عن الصورة بكلمة ثم بجملة.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باستراتيجية التعبير عن الصورة بجملة.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7E4620C2-BE3F-AC44-F745-F40572FBB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" t="40509" r="10314" b="35441"/>
          <a:stretch>
            <a:fillRect/>
          </a:stretch>
        </p:blipFill>
        <p:spPr>
          <a:xfrm>
            <a:off x="340748" y="3478307"/>
            <a:ext cx="13106312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C1F07-3E81-471F-5234-16B66FA4D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E7821E-EB4D-80A1-2AC2-04A61EC480E1}"/>
              </a:ext>
            </a:extLst>
          </p:cNvPr>
          <p:cNvSpPr txBox="1"/>
          <p:nvPr/>
        </p:nvSpPr>
        <p:spPr>
          <a:xfrm>
            <a:off x="1832060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يبين الأستاذ أن التعبير عن الصورة المرافقة للفقرة يمكن أن يكون بمثابة توقع، ثم يدون ثلاث توقعات على السبورة.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78724AC-54A8-C07D-1F12-CAC11316EC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023A44DF-C160-9FDC-0D35-CDC608C68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" t="40509" r="10314" b="35441"/>
          <a:stretch>
            <a:fillRect/>
          </a:stretch>
        </p:blipFill>
        <p:spPr>
          <a:xfrm>
            <a:off x="340748" y="3478307"/>
            <a:ext cx="13106312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026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993CD-63B3-E303-BC0A-18E69A76A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2DE453-DDDF-67A3-9F64-4784E42C6CB9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4D2DA90-F0EF-F0AD-DDAF-A9D7CADF49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BF81F174-ED7F-D1F8-4EC4-9B19AFE1D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" t="40509" r="10314" b="35441"/>
          <a:stretch>
            <a:fillRect/>
          </a:stretch>
        </p:blipFill>
        <p:spPr>
          <a:xfrm>
            <a:off x="340748" y="3478307"/>
            <a:ext cx="13106312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5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لنتحقق من التوقعات التي دوناها على السبورة.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التوقعات التي تم تدوينها على السبورة.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0F04F5FF-AF7E-8048-5942-8C893A366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" t="40509" r="10314" b="35441"/>
          <a:stretch>
            <a:fillRect/>
          </a:stretch>
        </p:blipFill>
        <p:spPr>
          <a:xfrm>
            <a:off x="340748" y="3478307"/>
            <a:ext cx="13106312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882C5BE3-D787-B2BA-9456-C1354E591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" t="40509" r="10314" b="35441"/>
          <a:stretch>
            <a:fillRect/>
          </a:stretch>
        </p:blipFill>
        <p:spPr>
          <a:xfrm>
            <a:off x="340748" y="3478307"/>
            <a:ext cx="13106312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DC3ADAD2-85AC-D623-3CEA-DABCE2143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44665" r="10314" b="35441"/>
          <a:stretch>
            <a:fillRect/>
          </a:stretch>
        </p:blipFill>
        <p:spPr>
          <a:xfrm>
            <a:off x="278702" y="3030069"/>
            <a:ext cx="13158595" cy="604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A5FFB5F2-EE64-0E4B-BA9D-C0C02F137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44665" r="10314" b="35441"/>
          <a:stretch>
            <a:fillRect/>
          </a:stretch>
        </p:blipFill>
        <p:spPr>
          <a:xfrm>
            <a:off x="278702" y="3030069"/>
            <a:ext cx="13158595" cy="604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D939D0AF-028D-B550-09B1-648CEA589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44665" r="10314" b="35441"/>
          <a:stretch>
            <a:fillRect/>
          </a:stretch>
        </p:blipFill>
        <p:spPr>
          <a:xfrm>
            <a:off x="278702" y="3030069"/>
            <a:ext cx="13158595" cy="604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 في النشاط 3،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D0127D-FE25-5208-926C-DC54C8829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70" y="2552475"/>
            <a:ext cx="13241660" cy="51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BFAC4DE6-AAB0-6717-3B2E-E03B07296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9" t="66092" r="9211" b="8355"/>
          <a:stretch>
            <a:fillRect/>
          </a:stretch>
        </p:blipFill>
        <p:spPr>
          <a:xfrm>
            <a:off x="235646" y="3209366"/>
            <a:ext cx="13244707" cy="5181599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68F1A56-BAA2-FDAA-75E3-4F2CEEE882D5}"/>
              </a:ext>
            </a:extLst>
          </p:cNvPr>
          <p:cNvCxnSpPr/>
          <p:nvPr/>
        </p:nvCxnSpPr>
        <p:spPr>
          <a:xfrm>
            <a:off x="8465129" y="5555673"/>
            <a:ext cx="4572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464127" y="4649541"/>
            <a:ext cx="7024242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وَجَدَ ياسينُ في حَديقَةِ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ٱلْمَنْزِلِ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سُلَحْفاةً.</a:t>
            </a:r>
            <a:endParaRPr kumimoji="0" lang="fr-FR" sz="48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08710" y="6571331"/>
            <a:ext cx="7024242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اِخْتَبَأَتِ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ٱلسُّلَحْفاةُ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داخِلَ دِرْعِها لِأنَّها خافَتْ.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464128" y="7536959"/>
            <a:ext cx="7024242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وَعَدَ ياسينُ أُمَّهُ بِأَنْ يَعْتَنِيَ </a:t>
            </a:r>
            <a:r>
              <a:rPr lang="ar-MA" sz="54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بِٱلسُّلَحْفاةِ</a:t>
            </a:r>
            <a:r>
              <a:rPr lang="ar-MA" sz="5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565564" y="800309"/>
            <a:ext cx="1123129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8102312E-C47C-908D-6101-6E1EDE8124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0" t="44665" r="10314" b="35441"/>
          <a:stretch>
            <a:fillRect/>
          </a:stretch>
        </p:blipFill>
        <p:spPr>
          <a:xfrm>
            <a:off x="297151" y="3540129"/>
            <a:ext cx="13158595" cy="604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 الأدوار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513094"/>
            <a:ext cx="114889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بلعب أدوار، معتمدين على لوحة حديقة الحيوان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حيوانا بالإضافة إلى الفتاة ليتقمص دور كل منهما في حوار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يبتكر الأستاذ حوارا من أربع جمل، كل جملة تمثل دور الشخصية في الكلام.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3" name="Image 2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4ADB099-ECBD-A22C-56A8-9ED41EE4BC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810223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في مجموعة؟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حديقة الحيوانات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جمل وقراءتها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لعب الأدوار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08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ثنائي يختار شخصيتين من اللوحة ويبتكر حوارا كما فعلت.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يساعد الأستاذ كل ثنائي للعب الدور بشكل سليم.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C437DE-BA60-E4FB-DA2C-650866EE0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362BE8E9-BB27-EA66-562C-83CEB74788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59C2B767-7D0A-DA23-7CDF-8474C985CA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403" y="2387262"/>
            <a:ext cx="4800601" cy="60802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8233148-37E8-7E96-A0FA-3DDEC7B55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52" y="131223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34: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حديقة الحيوان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55B339F-330A-2F6A-1382-E5B3EC4BF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1" y="2318320"/>
            <a:ext cx="6278326" cy="795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F18D785D-AAE9-8B07-FBBF-C1A7FA8E72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8" y="2310313"/>
            <a:ext cx="6297884" cy="79766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129918" y="62092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30374" y="5500255"/>
            <a:ext cx="5340935" cy="20366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AC9A424-BAAE-6260-B349-A5F9F10265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45" y="2317537"/>
            <a:ext cx="6292180" cy="79694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الصفحة 35: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23C8DA07-0697-6CB6-228D-02CCC028E333}"/>
              </a:ext>
            </a:extLst>
          </p:cNvPr>
          <p:cNvSpPr txBox="1">
            <a:spLocks/>
          </p:cNvSpPr>
          <p:nvPr/>
        </p:nvSpPr>
        <p:spPr>
          <a:xfrm>
            <a:off x="7329057" y="3188474"/>
            <a:ext cx="4828431" cy="631074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قمت بـ 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أتدرب في المنزل على قراءة الفقرة بسرعة وبدقة</a:t>
            </a: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 2 والنشاط 3 الصفحة 35)؛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كتابة الفقرة بالكلمات المناسبة؛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3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7F4C5B-9B41-DBE9-FAAD-E17D3CE63B4B}"/>
              </a:ext>
            </a:extLst>
          </p:cNvPr>
          <p:cNvSpPr/>
          <p:nvPr/>
        </p:nvSpPr>
        <p:spPr>
          <a:xfrm>
            <a:off x="3075710" y="5527962"/>
            <a:ext cx="2826330" cy="19812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A3AFB1-A430-909A-0860-1DCA8A2D8D05}"/>
              </a:ext>
            </a:extLst>
          </p:cNvPr>
          <p:cNvSpPr/>
          <p:nvPr/>
        </p:nvSpPr>
        <p:spPr>
          <a:xfrm>
            <a:off x="599147" y="7509165"/>
            <a:ext cx="5330598" cy="22444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1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أشتغل في مجموعة؟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3543</TotalTime>
  <Words>1513</Words>
  <Application>Microsoft Office PowerPoint</Application>
  <PresentationFormat>Personnalisé</PresentationFormat>
  <Paragraphs>267</Paragraphs>
  <Slides>64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2255</cp:revision>
  <dcterms:created xsi:type="dcterms:W3CDTF">2014-10-09T07:32:24Z</dcterms:created>
  <dcterms:modified xsi:type="dcterms:W3CDTF">2025-09-26T17:52:46Z</dcterms:modified>
</cp:coreProperties>
</file>