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70"/>
  </p:notesMasterIdLst>
  <p:handoutMasterIdLst>
    <p:handoutMasterId r:id="rId71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2134808652" r:id="rId12"/>
    <p:sldId id="2134808560" r:id="rId13"/>
    <p:sldId id="2134808653" r:id="rId14"/>
    <p:sldId id="2134808654" r:id="rId15"/>
    <p:sldId id="2134808451" r:id="rId16"/>
    <p:sldId id="542" r:id="rId17"/>
    <p:sldId id="2134808656" r:id="rId18"/>
    <p:sldId id="2134808657" r:id="rId19"/>
    <p:sldId id="2134808658" r:id="rId20"/>
    <p:sldId id="2134808659" r:id="rId21"/>
    <p:sldId id="2134808660" r:id="rId22"/>
    <p:sldId id="2134808655" r:id="rId23"/>
    <p:sldId id="988" r:id="rId24"/>
    <p:sldId id="2134808585" r:id="rId25"/>
    <p:sldId id="2134808586" r:id="rId26"/>
    <p:sldId id="2134808587" r:id="rId27"/>
    <p:sldId id="2134808593" r:id="rId28"/>
    <p:sldId id="2134808594" r:id="rId29"/>
    <p:sldId id="2134808595" r:id="rId30"/>
    <p:sldId id="2134808554" r:id="rId31"/>
    <p:sldId id="2134808544" r:id="rId32"/>
    <p:sldId id="2134808553" r:id="rId33"/>
    <p:sldId id="2134808452" r:id="rId34"/>
    <p:sldId id="2134808555" r:id="rId35"/>
    <p:sldId id="2134808556" r:id="rId36"/>
    <p:sldId id="2134808448" r:id="rId37"/>
    <p:sldId id="2134808470" r:id="rId38"/>
    <p:sldId id="2134808471" r:id="rId39"/>
    <p:sldId id="2134808472" r:id="rId40"/>
    <p:sldId id="2134808545" r:id="rId41"/>
    <p:sldId id="597" r:id="rId42"/>
    <p:sldId id="2134808475" r:id="rId43"/>
    <p:sldId id="2134808661" r:id="rId44"/>
    <p:sldId id="2134808668" r:id="rId45"/>
    <p:sldId id="2134808663" r:id="rId46"/>
    <p:sldId id="2134808664" r:id="rId47"/>
    <p:sldId id="2134808564" r:id="rId48"/>
    <p:sldId id="2134808666" r:id="rId49"/>
    <p:sldId id="2134808667" r:id="rId50"/>
    <p:sldId id="2134808491" r:id="rId51"/>
    <p:sldId id="2134808600" r:id="rId52"/>
    <p:sldId id="2134808601" r:id="rId53"/>
    <p:sldId id="2134808603" r:id="rId54"/>
    <p:sldId id="2134808602" r:id="rId55"/>
    <p:sldId id="2134808604" r:id="rId56"/>
    <p:sldId id="2134808605" r:id="rId57"/>
    <p:sldId id="2134808606" r:id="rId58"/>
    <p:sldId id="2134808641" r:id="rId59"/>
    <p:sldId id="2134808646" r:id="rId60"/>
    <p:sldId id="2134808665" r:id="rId61"/>
    <p:sldId id="2134808571" r:id="rId62"/>
    <p:sldId id="2134808577" r:id="rId63"/>
    <p:sldId id="2134808578" r:id="rId64"/>
    <p:sldId id="2134808651" r:id="rId65"/>
    <p:sldId id="985" r:id="rId66"/>
    <p:sldId id="2134808546" r:id="rId67"/>
    <p:sldId id="2134808447" r:id="rId68"/>
    <p:sldId id="2134808513" r:id="rId6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  <p14:sldId id="2134808652"/>
          </p14:sldIdLst>
        </p14:section>
        <p14:section name="افتتاح الحصة" id="{B4CCA7F9-F5CC-4171-9420-75CE68236B45}">
          <p14:sldIdLst>
            <p14:sldId id="2134808560"/>
            <p14:sldId id="2134808653"/>
            <p14:sldId id="2134808654"/>
            <p14:sldId id="2134808451"/>
          </p14:sldIdLst>
        </p14:section>
        <p14:section name="نشاط اعتيادي" id="{3822E05A-48B7-466A-9806-AC1514DAD3AF}">
          <p14:sldIdLst>
            <p14:sldId id="542"/>
            <p14:sldId id="2134808656"/>
            <p14:sldId id="2134808657"/>
            <p14:sldId id="2134808658"/>
            <p14:sldId id="2134808659"/>
            <p14:sldId id="2134808660"/>
            <p14:sldId id="2134808655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470"/>
            <p14:sldId id="2134808471"/>
            <p14:sldId id="2134808472"/>
            <p14:sldId id="2134808545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661"/>
            <p14:sldId id="2134808668"/>
            <p14:sldId id="2134808663"/>
            <p14:sldId id="2134808664"/>
            <p14:sldId id="2134808564"/>
            <p14:sldId id="2134808666"/>
            <p14:sldId id="2134808667"/>
            <p14:sldId id="2134808491"/>
            <p14:sldId id="2134808600"/>
            <p14:sldId id="2134808601"/>
            <p14:sldId id="2134808603"/>
            <p14:sldId id="2134808602"/>
            <p14:sldId id="2134808604"/>
            <p14:sldId id="2134808605"/>
            <p14:sldId id="2134808606"/>
            <p14:sldId id="2134808641"/>
            <p14:sldId id="2134808646"/>
            <p14:sldId id="2134808665"/>
            <p14:sldId id="2134808571"/>
          </p14:sldIdLst>
        </p14:section>
        <p14:section name="ألعاب" id="{66953B43-0502-40BE-9D9D-49C14FC1791C}">
          <p14:sldIdLst>
            <p14:sldId id="2134808577"/>
            <p14:sldId id="2134808578"/>
            <p14:sldId id="2134808651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D9D9D9"/>
    <a:srgbClr val="CCCCCC"/>
    <a:srgbClr val="FFD992"/>
    <a:srgbClr val="006DB4"/>
    <a:srgbClr val="E74C3C"/>
    <a:srgbClr val="D4EAF3"/>
    <a:srgbClr val="FFFFFF"/>
    <a:srgbClr val="10147E"/>
    <a:srgbClr val="0A0C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931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tableStyles" Target="tableStyles.xml"/><Relationship Id="rId7" Type="http://schemas.openxmlformats.org/officeDocument/2006/relationships/slide" Target="slides/slide2.xml"/><Relationship Id="rId7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E4649-3403-BE15-5C02-36C8BAD42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3BB07AC-1DDA-C37C-C5D7-FCCD0B3DB2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EB7C01A-A2BD-CEC8-402F-D4157983DE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B0AAC11-1171-F850-4119-B849120BBB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165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8CE02-2BE7-5FD6-A5D2-2BBA8AD85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E9B0ED3-77EF-FE46-A72A-4545B05B34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CE97A1C-1351-CB58-E526-4F98A1E507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90F7789-269F-1C6A-5A80-F80E507D6C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290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661E-D784-75E7-852B-A68D3B2B2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3A1804-6F31-3514-A454-1622372067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D51CA8-BF3E-90DF-92DC-5DD1947930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4D70ED-EEFE-7BDB-E06C-B7C227F80A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31230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87D4A-9A13-A892-DC0E-A258AACC26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2F7ABA1-0BB2-E09C-3602-5FABE80186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36353E0-731F-BD8C-C643-CC1CBC814C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32DE641-9797-490A-DBE8-D73CF6A610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7512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26/09/2025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8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svg"/><Relationship Id="rId7" Type="http://schemas.openxmlformats.org/officeDocument/2006/relationships/image" Target="../media/image41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10" Type="http://schemas.openxmlformats.org/officeDocument/2006/relationships/image" Target="../media/image25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46.jpeg"/><Relationship Id="rId4" Type="http://schemas.openxmlformats.org/officeDocument/2006/relationships/image" Target="../media/image53.sv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9.xml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4.jpeg"/><Relationship Id="rId4" Type="http://schemas.openxmlformats.org/officeDocument/2006/relationships/image" Target="../media/image5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4.xml"/><Relationship Id="rId5" Type="http://schemas.openxmlformats.org/officeDocument/2006/relationships/image" Target="../media/image44.jpeg"/><Relationship Id="rId4" Type="http://schemas.openxmlformats.org/officeDocument/2006/relationships/image" Target="../media/image5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6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58.jpeg"/><Relationship Id="rId4" Type="http://schemas.microsoft.com/office/2007/relationships/hdphoto" Target="../media/hdphoto4.wdp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5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الثالث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15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2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EC0BC-1E0C-42C9-FDA3-6EEE6E6D23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3F5B2EF-9DEB-3AB7-98C5-A40689AA18BD}"/>
              </a:ext>
            </a:extLst>
          </p:cNvPr>
          <p:cNvSpPr txBox="1"/>
          <p:nvPr/>
        </p:nvSpPr>
        <p:spPr>
          <a:xfrm>
            <a:off x="4111058" y="2405057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36E3551-C860-F765-6C5A-8B0C16AB96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BBE830B-EE5E-409B-6E4A-51B5875F5A1B}"/>
              </a:ext>
            </a:extLst>
          </p:cNvPr>
          <p:cNvSpPr txBox="1"/>
          <p:nvPr/>
        </p:nvSpPr>
        <p:spPr>
          <a:xfrm>
            <a:off x="4168760" y="890934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58071B-1A47-8B49-2D2B-8352D4A1C9DC}"/>
              </a:ext>
            </a:extLst>
          </p:cNvPr>
          <p:cNvSpPr txBox="1"/>
          <p:nvPr/>
        </p:nvSpPr>
        <p:spPr>
          <a:xfrm>
            <a:off x="4111058" y="4923314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AC8ADA-15F9-1E77-DDDF-79C68B5E7C4F}"/>
              </a:ext>
            </a:extLst>
          </p:cNvPr>
          <p:cNvSpPr txBox="1"/>
          <p:nvPr/>
        </p:nvSpPr>
        <p:spPr>
          <a:xfrm>
            <a:off x="4186128" y="86825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F072296-C01A-FA33-5AB5-8D45019010AE}"/>
              </a:ext>
            </a:extLst>
          </p:cNvPr>
          <p:cNvSpPr txBox="1"/>
          <p:nvPr/>
        </p:nvSpPr>
        <p:spPr>
          <a:xfrm>
            <a:off x="4111058" y="7187655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10" name="Image 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55B24C3-A610-E803-C3E6-3A8B8D0D82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6189985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7EE949C-64BE-1E4A-E557-D125906AC0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2073031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8645301-820A-8477-48B9-A6E8FD010544}"/>
              </a:ext>
            </a:extLst>
          </p:cNvPr>
          <p:cNvSpPr txBox="1"/>
          <p:nvPr/>
        </p:nvSpPr>
        <p:spPr>
          <a:xfrm>
            <a:off x="4111058" y="9451997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A4959ED3-E279-4005-3CE6-E3B9F08CD3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7" y="4131508"/>
            <a:ext cx="2464203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Image 25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6E328A5C-FC6F-181D-B6A8-5CBD13332BC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6" y="8248462"/>
            <a:ext cx="2464204" cy="204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8483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19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140778" y="910638"/>
            <a:ext cx="822960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417626" y="2823448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قراءة كلمات بصرية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AC9FA80-999D-3182-C918-6C6D8F0AB60A}"/>
              </a:ext>
            </a:extLst>
          </p:cNvPr>
          <p:cNvSpPr/>
          <p:nvPr/>
        </p:nvSpPr>
        <p:spPr>
          <a:xfrm>
            <a:off x="1417625" y="5469666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إملاء كلمات بصرية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94109-5363-931A-9F16-535756A1C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7B23A367-1A54-A03D-4360-7746D46717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6CE6DC13-604D-4E65-7550-D8C2E10862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01AA939-80BA-EC84-3D76-62DB102A3C5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4938AEA4-1197-558D-7228-60293010B23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FE355502-BC67-E1A5-E248-A4502701343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1C4EE9E2-B615-F96B-B37C-0D7EC5BDFBC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01D6E86-8450-025E-CE37-EA3E2EE52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7" y="1824638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506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46310-0745-83D5-B3C9-41438527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oneTexte 6">
            <a:extLst>
              <a:ext uri="{FF2B5EF4-FFF2-40B4-BE49-F238E27FC236}">
                <a16:creationId xmlns:a16="http://schemas.microsoft.com/office/drawing/2014/main" id="{2A9A8264-028B-68F9-34B7-16FCA751218B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بدقة وبسرعة الكلمات المعروضة.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جعل جميع التلاميذ منتبهين قبل الشروع في القراءة.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111F843-C2AD-5EC7-094F-95051B6B1C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A4A47CB-E7BC-119F-760D-370FC99C44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4866929"/>
              </p:ext>
            </p:extLst>
          </p:nvPr>
        </p:nvGraphicFramePr>
        <p:xfrm>
          <a:off x="1826028" y="4328355"/>
          <a:ext cx="10063944" cy="403075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شارِعࣱ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عَلاماتࣱ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اَلْأُمُّ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قُدْوَةࣱ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تُساعِدُ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اَلشُّرْطِيَّةُ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اَلْمُرورُ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كِبارࣱ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يَعْبُرُ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يَحْتَرِمُ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اَلسِّنُّ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أَصْبَحَتْ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528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630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FEDF6-1841-B391-A656-1B4326A622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685F16A-9D56-8283-15EB-4F0AEB887EB7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A00A8AF-BED1-0F46-36D1-F3BC9C337A5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4E77186-03FA-27BB-500B-B79C9A497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53452"/>
              </p:ext>
            </p:extLst>
          </p:nvPr>
        </p:nvGraphicFramePr>
        <p:xfrm>
          <a:off x="1826028" y="4328355"/>
          <a:ext cx="10063944" cy="403075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شارِعࣱ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عَلاماتࣱ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اَلْأُمُّ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قُدْوَةࣱ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تُساعِدُ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اَلشُّرْطِيَّةُ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اَلْمُرورُ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كِبارࣱ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يَعْبُرُ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يَحْتَرِمُ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اَلسِّنُّ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أَصْبَحَتْ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528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10498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ACCB4-B573-B15D-5802-D6ACD216D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2BE848DC-D77C-831D-77CD-561A59E32348}"/>
              </a:ext>
            </a:extLst>
          </p:cNvPr>
          <p:cNvSpPr txBox="1"/>
          <p:nvPr/>
        </p:nvSpPr>
        <p:spPr>
          <a:xfrm>
            <a:off x="1819016" y="1016487"/>
            <a:ext cx="1075398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الكلمات قراءة مشتركة: اقرأوا معي عند الإشارة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E9E4677-80BA-35F4-5CB8-40FC3FD588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4364" r="93455">
                        <a14:foregroundMark x1="64000" y1="24762" x2="64000" y2="24762"/>
                        <a14:foregroundMark x1="59273" y1="12857" x2="36727" y2="11905"/>
                        <a14:foregroundMark x1="35273" y1="12857" x2="32364" y2="13333"/>
                        <a14:foregroundMark x1="23273" y1="19048" x2="23273" y2="19048"/>
                        <a14:foregroundMark x1="20364" y1="27143" x2="20364" y2="27143"/>
                        <a14:foregroundMark x1="8727" y1="58095" x2="8727" y2="58095"/>
                        <a14:foregroundMark x1="5818" y1="67619" x2="5818" y2="67619"/>
                        <a14:foregroundMark x1="92364" y1="68571" x2="92364" y2="68571"/>
                        <a14:foregroundMark x1="62909" y1="24762" x2="62909" y2="24762"/>
                        <a14:foregroundMark x1="62909" y1="31429" x2="62909" y2="31429"/>
                        <a14:foregroundMark x1="62909" y1="36667" x2="62909" y2="21905"/>
                        <a14:foregroundMark x1="62909" y1="21905" x2="62909" y2="21905"/>
                        <a14:foregroundMark x1="60000" y1="35714" x2="61818" y2="23333"/>
                        <a14:foregroundMark x1="30545" y1="12857" x2="30545" y2="12857"/>
                        <a14:foregroundMark x1="65455" y1="12381" x2="65455" y2="12381"/>
                        <a14:foregroundMark x1="68000" y1="12381" x2="68000" y2="12381"/>
                        <a14:foregroundMark x1="64364" y1="11429" x2="69818" y2="14286"/>
                        <a14:foregroundMark x1="61091" y1="11429" x2="68727" y2="13333"/>
                        <a14:foregroundMark x1="4727" y1="68571" x2="4727" y2="68571"/>
                        <a14:foregroundMark x1="8364" y1="60476" x2="8364" y2="60476"/>
                        <a14:foregroundMark x1="13455" y1="50952" x2="13455" y2="50952"/>
                        <a14:foregroundMark x1="46182" y1="48095" x2="46182" y2="48095"/>
                        <a14:foregroundMark x1="60727" y1="49048" x2="60727" y2="49048"/>
                        <a14:foregroundMark x1="59636" y1="24286" x2="59636" y2="24286"/>
                        <a14:foregroundMark x1="73455" y1="16190" x2="73455" y2="16190"/>
                        <a14:foregroundMark x1="73091" y1="14286" x2="73091" y2="14286"/>
                        <a14:foregroundMark x1="70909" y1="13333" x2="70909" y2="13333"/>
                        <a14:foregroundMark x1="28727" y1="12857" x2="28727" y2="12857"/>
                        <a14:foregroundMark x1="26545" y1="12857" x2="26545" y2="12857"/>
                        <a14:foregroundMark x1="25091" y1="14762" x2="25091" y2="14762"/>
                        <a14:foregroundMark x1="91273" y1="55238" x2="91273" y2="55238"/>
                        <a14:foregroundMark x1="93455" y1="67143" x2="93455" y2="67143"/>
                        <a14:foregroundMark x1="10182" y1="70476" x2="10182" y2="704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4992" y="603274"/>
            <a:ext cx="1836013" cy="1402046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90ADF31-DBC9-8364-DC27-EDAF98523A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53452"/>
              </p:ext>
            </p:extLst>
          </p:nvPr>
        </p:nvGraphicFramePr>
        <p:xfrm>
          <a:off x="1826028" y="4328355"/>
          <a:ext cx="10063944" cy="403075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شارِعࣱ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عَلاماتࣱ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اَلْأُمُّ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قُدْوَةࣱ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تُساعِدُ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اَلشُّرْطِيَّةُ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اَلْمُرورُ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كِبارࣱ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يَعْبُرُ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يَحْتَرِمُ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اَلسِّنُّ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أَصْبَحَتْ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528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349895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1277F-5D72-B584-9861-D82F41ABA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A4D56CF-F14E-8EAD-75B7-961CAD25607E}"/>
              </a:ext>
            </a:extLst>
          </p:cNvPr>
          <p:cNvSpPr txBox="1"/>
          <p:nvPr/>
        </p:nvSpPr>
        <p:spPr>
          <a:xfrm>
            <a:off x="1819016" y="770266"/>
            <a:ext cx="10753985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دوركم، ستتقدمون إلى السبورة لقراءة الكلمات.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وبدونه.</a:t>
            </a: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E476C82-200A-FCC8-D757-E406D0ADB4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BD360F5-A82D-F06A-0B0D-2ADE6AA4C8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453452"/>
              </p:ext>
            </p:extLst>
          </p:nvPr>
        </p:nvGraphicFramePr>
        <p:xfrm>
          <a:off x="1826028" y="4328355"/>
          <a:ext cx="10063944" cy="403075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60436013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شارِعࣱ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عَلاماتࣱ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اَلْأُمُّ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قُدْوَةࣱ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اَلصَّغيرُ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تُساعِدُ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اَلشُّرْطِيَّةُ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اَلْحَيُّ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اَلْمُرورُ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كِبارࣱ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اَلْجَميعُ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يَعْبُرُ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يَحْتَرِمُ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اَلسِّنُّ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أَصْبَحَتْ</a:t>
                      </a:r>
                      <a:endParaRPr lang="fr-MA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55287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7600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0FB12-8DB5-146B-928B-55B587D7C4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8398FB47-94F9-92DC-1B2F-F77D29B0E9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058284A5-15C9-2AC1-4BB8-399AEC2FCA1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إملاء كلمات بصرية</a:t>
            </a: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4C1A3804-3EE4-BEC7-53C4-03D4AF2AA8A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C0F3BC68-EB01-8730-FF32-2FC95CD9BF0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0E66A71D-BD51-7748-3CB9-4334CA36524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52A2D1FA-729D-685F-A531-1346C252658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83CA09E0-532E-EFF0-E22D-9F99989E3C5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3059" y="2900126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229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اَلشرطية.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72031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اَلشُّرْطِيَّةُ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قُدْوَة.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قُدْوَةࣱ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يَعْبُرُ.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يَعْبُرُ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يَحْتَرِمُ.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مرتبط بحديقة الحيوانات؛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بسيطة وفهمها.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953F0A-5A5A-A50B-080F-305B5AB19029}"/>
              </a:ext>
            </a:extLst>
          </p:cNvPr>
          <p:cNvSpPr txBox="1"/>
          <p:nvPr/>
        </p:nvSpPr>
        <p:spPr>
          <a:xfrm>
            <a:off x="2191897" y="7557693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إكمال فقرة وقراءتها.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A4118B4-A239-05E5-5904-4B116015FA7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7647665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898781" y="4244728"/>
            <a:ext cx="545049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يَحْتَرِمُ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79C7E-B07E-D7B6-C546-154A433D40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CD3E9E9-2FD3-AE5F-4797-4CB9C1F5E73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9B94A0B4-D5B7-EC38-300E-A9D5A7231C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2627708"/>
            <a:ext cx="4800601" cy="5220892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</a:t>
            </a:r>
          </a:p>
          <a:p>
            <a:pPr marL="0" indent="0" rtl="1">
              <a:buNone/>
            </a:pPr>
            <a:r>
              <a:rPr kumimoji="1" lang="ar-MA" sz="6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"لوحة حديقة الحيوان"</a:t>
            </a:r>
            <a:endParaRPr kumimoji="1" lang="fr-FR" sz="6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177C436F-B64D-5A2B-A639-92BBF288209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2B682141-B5B6-2DD4-5EFA-DB7E49DF4B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70D9FAA-6294-EAAA-BB97-D36E9ACC322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8B0410A9-47A9-1B5A-C114-23519765460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4" name="Image 3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7684BF18-083F-9541-7D2E-BD48B2F330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802639" y="1168400"/>
            <a:ext cx="6543041" cy="668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2383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58F2C-17B6-A2A1-5EB6-E48B2E616E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254D81-6CFC-706F-6FA7-43209569B7CE}"/>
              </a:ext>
            </a:extLst>
          </p:cNvPr>
          <p:cNvSpPr txBox="1"/>
          <p:nvPr/>
        </p:nvSpPr>
        <p:spPr>
          <a:xfrm>
            <a:off x="1082840" y="823483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جميعا</a:t>
            </a: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لنتذكر كيف أعبر عن الصورة بجملة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يسترجع الأستاذ مع المتعلمين كيفية التعبير عن الصورة بجملة.</a:t>
            </a:r>
          </a:p>
        </p:txBody>
      </p:sp>
      <p:sp>
        <p:nvSpPr>
          <p:cNvPr id="11" name="Arc plein 10">
            <a:extLst>
              <a:ext uri="{FF2B5EF4-FFF2-40B4-BE49-F238E27FC236}">
                <a16:creationId xmlns:a16="http://schemas.microsoft.com/office/drawing/2014/main" id="{581DAB01-DC0C-5155-D0EE-2C001B68E8AB}"/>
              </a:ext>
            </a:extLst>
          </p:cNvPr>
          <p:cNvSpPr/>
          <p:nvPr/>
        </p:nvSpPr>
        <p:spPr>
          <a:xfrm>
            <a:off x="9652495" y="1845152"/>
            <a:ext cx="8203824" cy="8203824"/>
          </a:xfrm>
          <a:prstGeom prst="blockArc">
            <a:avLst>
              <a:gd name="adj1" fmla="val 8100000"/>
              <a:gd name="adj2" fmla="val 13500000"/>
              <a:gd name="adj3" fmla="val 263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3D57FBF-5A24-64B5-DE86-899212143471}"/>
              </a:ext>
            </a:extLst>
          </p:cNvPr>
          <p:cNvSpPr/>
          <p:nvPr/>
        </p:nvSpPr>
        <p:spPr>
          <a:xfrm>
            <a:off x="1906295" y="336772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أَقومُ بِمَسْحِ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ٱلصّورَةِ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وَٱسْتِكْشافِ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عَناصِرِها؛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E7F157DE-4F22-C490-E004-04C6D5A92BD7}"/>
              </a:ext>
            </a:extLst>
          </p:cNvPr>
          <p:cNvSpPr/>
          <p:nvPr/>
        </p:nvSpPr>
        <p:spPr>
          <a:xfrm>
            <a:off x="9691192" y="3250497"/>
            <a:ext cx="1172260" cy="1172260"/>
          </a:xfrm>
          <a:prstGeom prst="ellipse">
            <a:avLst/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17A4F7D7-8E5E-FAED-7D28-3CB6AC0788BE}"/>
              </a:ext>
            </a:extLst>
          </p:cNvPr>
          <p:cNvSpPr/>
          <p:nvPr/>
        </p:nvSpPr>
        <p:spPr>
          <a:xfrm>
            <a:off x="1906295" y="4774680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أَخْتارُ عُنْصُرًا وَأُحَدِّدُهُ بِأُصْبُعي؛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C74705A5-68E5-DDDD-6CC4-63166282A278}"/>
              </a:ext>
            </a:extLst>
          </p:cNvPr>
          <p:cNvSpPr/>
          <p:nvPr/>
        </p:nvSpPr>
        <p:spPr>
          <a:xfrm>
            <a:off x="9153525" y="4657454"/>
            <a:ext cx="1172260" cy="1172260"/>
          </a:xfrm>
          <a:prstGeom prst="ellipse">
            <a:avLst/>
          </a:prstGeom>
        </p:spPr>
        <p:style>
          <a:lnRef idx="1">
            <a:schemeClr val="accent3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A527327-1E80-F0D7-66AD-3FAA3F4203DD}"/>
              </a:ext>
            </a:extLst>
          </p:cNvPr>
          <p:cNvSpPr/>
          <p:nvPr/>
        </p:nvSpPr>
        <p:spPr>
          <a:xfrm>
            <a:off x="1906295" y="6181637"/>
            <a:ext cx="7833360" cy="937808"/>
          </a:xfrm>
          <a:custGeom>
            <a:avLst/>
            <a:gdLst>
              <a:gd name="connsiteX0" fmla="*/ 0 w 7833360"/>
              <a:gd name="connsiteY0" fmla="*/ 0 h 937808"/>
              <a:gd name="connsiteX1" fmla="*/ 7833360 w 7833360"/>
              <a:gd name="connsiteY1" fmla="*/ 0 h 937808"/>
              <a:gd name="connsiteX2" fmla="*/ 7833360 w 7833360"/>
              <a:gd name="connsiteY2" fmla="*/ 937808 h 937808"/>
              <a:gd name="connsiteX3" fmla="*/ 0 w 7833360"/>
              <a:gd name="connsiteY3" fmla="*/ 937808 h 937808"/>
              <a:gd name="connsiteX4" fmla="*/ 0 w 7833360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33360" h="937808">
                <a:moveTo>
                  <a:pt x="0" y="0"/>
                </a:moveTo>
                <a:lnTo>
                  <a:pt x="7833360" y="0"/>
                </a:lnTo>
                <a:lnTo>
                  <a:pt x="7833360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بِكَلِمَةٍ؛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A5FF62A5-9D5B-4151-376E-B5B94C391842}"/>
              </a:ext>
            </a:extLst>
          </p:cNvPr>
          <p:cNvSpPr/>
          <p:nvPr/>
        </p:nvSpPr>
        <p:spPr>
          <a:xfrm>
            <a:off x="9153525" y="6064411"/>
            <a:ext cx="1172260" cy="1172260"/>
          </a:xfrm>
          <a:prstGeom prst="ellipse">
            <a:avLst/>
          </a:prstGeom>
        </p:spPr>
        <p:style>
          <a:lnRef idx="1">
            <a:schemeClr val="accent4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9AEF36F2-49B5-897A-46A4-3C32C3DAAF6E}"/>
              </a:ext>
            </a:extLst>
          </p:cNvPr>
          <p:cNvSpPr/>
          <p:nvPr/>
        </p:nvSpPr>
        <p:spPr>
          <a:xfrm>
            <a:off x="1906295" y="7588593"/>
            <a:ext cx="8371027" cy="937808"/>
          </a:xfrm>
          <a:custGeom>
            <a:avLst/>
            <a:gdLst>
              <a:gd name="connsiteX0" fmla="*/ 0 w 8371027"/>
              <a:gd name="connsiteY0" fmla="*/ 0 h 937808"/>
              <a:gd name="connsiteX1" fmla="*/ 8371027 w 8371027"/>
              <a:gd name="connsiteY1" fmla="*/ 0 h 937808"/>
              <a:gd name="connsiteX2" fmla="*/ 8371027 w 8371027"/>
              <a:gd name="connsiteY2" fmla="*/ 937808 h 937808"/>
              <a:gd name="connsiteX3" fmla="*/ 0 w 8371027"/>
              <a:gd name="connsiteY3" fmla="*/ 937808 h 937808"/>
              <a:gd name="connsiteX4" fmla="*/ 0 w 8371027"/>
              <a:gd name="connsiteY4" fmla="*/ 0 h 93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71027" h="937808">
                <a:moveTo>
                  <a:pt x="0" y="0"/>
                </a:moveTo>
                <a:lnTo>
                  <a:pt x="8371027" y="0"/>
                </a:lnTo>
                <a:lnTo>
                  <a:pt x="8371027" y="937808"/>
                </a:lnTo>
                <a:lnTo>
                  <a:pt x="0" y="937808"/>
                </a:lnTo>
                <a:lnTo>
                  <a:pt x="0" y="0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32080" tIns="132080" rIns="744386" bIns="132080" numCol="1" spcCol="1270" anchor="ctr" anchorCtr="0">
            <a:noAutofit/>
          </a:bodyPr>
          <a:lstStyle/>
          <a:p>
            <a:pPr marL="0" lvl="0" indent="0" algn="r" defTabSz="2311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أُرَكِّبُ جُمْلَةً تُعَبِّرُ عَنِ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ٱلْمَشْهَدِ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 الَّذي يَضُمُّ </a:t>
            </a:r>
            <a:r>
              <a:rPr lang="ar-MA" sz="5200" kern="1200" dirty="0" err="1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ٱلْعُنْصُرَ</a:t>
            </a:r>
            <a:r>
              <a:rPr lang="ar-MA" sz="5200" kern="1200" dirty="0">
                <a:latin typeface="Microsoft Uighur" panose="02000000000000000000" pitchFamily="2" charset="-78"/>
                <a:ea typeface="Microsoft GothicNeo" panose="020B0503020000020004" pitchFamily="34" charset="-127"/>
                <a:cs typeface="Microsoft Uighur" panose="02000000000000000000" pitchFamily="2" charset="-78"/>
              </a:rPr>
              <a:t>.</a:t>
            </a:r>
            <a:endParaRPr lang="fr-MA" sz="5200" kern="1200" dirty="0">
              <a:latin typeface="Microsoft Uighur" panose="02000000000000000000" pitchFamily="2" charset="-78"/>
              <a:ea typeface="Microsoft GothicNeo" panose="020B0503020000020004" pitchFamily="34" charset="-127"/>
              <a:cs typeface="Microsoft Uighur" panose="02000000000000000000" pitchFamily="2" charset="-78"/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1AB29A90-B10B-E04D-3AF5-EFF9EA799692}"/>
              </a:ext>
            </a:extLst>
          </p:cNvPr>
          <p:cNvSpPr/>
          <p:nvPr/>
        </p:nvSpPr>
        <p:spPr>
          <a:xfrm>
            <a:off x="9691192" y="7471367"/>
            <a:ext cx="1172260" cy="1172260"/>
          </a:xfrm>
          <a:prstGeom prst="ellipse">
            <a:avLst/>
          </a:prstGeom>
        </p:spPr>
        <p:style>
          <a:lnRef idx="1">
            <a:schemeClr val="accent5">
              <a:hueOff val="0"/>
              <a:satOff val="0"/>
              <a:lumOff val="0"/>
              <a:alphaOff val="0"/>
            </a:schemeClr>
          </a:lnRef>
          <a:fillRef idx="2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MA"/>
          </a:p>
        </p:txBody>
      </p:sp>
      <p:pic>
        <p:nvPicPr>
          <p:cNvPr id="21" name="Graphique 20" descr="Badge 1 avec un remplissage uni">
            <a:extLst>
              <a:ext uri="{FF2B5EF4-FFF2-40B4-BE49-F238E27FC236}">
                <a16:creationId xmlns:a16="http://schemas.microsoft.com/office/drawing/2014/main" id="{8940BA30-A0D4-7675-289A-BF86390B4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8585" y="3391131"/>
            <a:ext cx="914400" cy="914400"/>
          </a:xfrm>
          <a:prstGeom prst="rect">
            <a:avLst/>
          </a:prstGeom>
        </p:spPr>
      </p:pic>
      <p:pic>
        <p:nvPicPr>
          <p:cNvPr id="23" name="Graphique 22" descr="Badge avec un remplissage uni">
            <a:extLst>
              <a:ext uri="{FF2B5EF4-FFF2-40B4-BE49-F238E27FC236}">
                <a16:creationId xmlns:a16="http://schemas.microsoft.com/office/drawing/2014/main" id="{4C07C5C0-59CA-4F15-B6BA-C4F74589EE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82455" y="4774679"/>
            <a:ext cx="914400" cy="914400"/>
          </a:xfrm>
          <a:prstGeom prst="rect">
            <a:avLst/>
          </a:prstGeom>
        </p:spPr>
      </p:pic>
      <p:pic>
        <p:nvPicPr>
          <p:cNvPr id="25" name="Graphique 24" descr="Badge 3 avec un remplissage uni">
            <a:extLst>
              <a:ext uri="{FF2B5EF4-FFF2-40B4-BE49-F238E27FC236}">
                <a16:creationId xmlns:a16="http://schemas.microsoft.com/office/drawing/2014/main" id="{3F9406DA-7A29-09F9-A7F7-CB03FB9283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282455" y="6201402"/>
            <a:ext cx="914400" cy="914400"/>
          </a:xfrm>
          <a:prstGeom prst="rect">
            <a:avLst/>
          </a:prstGeom>
        </p:spPr>
      </p:pic>
      <p:pic>
        <p:nvPicPr>
          <p:cNvPr id="27" name="Graphique 26" descr="Badge 4 avec un remplissage uni">
            <a:extLst>
              <a:ext uri="{FF2B5EF4-FFF2-40B4-BE49-F238E27FC236}">
                <a16:creationId xmlns:a16="http://schemas.microsoft.com/office/drawing/2014/main" id="{2BB8AAC7-EBF7-1C0D-1A2F-32D8A3116B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13741" y="7618929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FE0CB53-4FEC-3EFB-2C37-638197633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316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142542-B9D1-F8CC-B72B-EBC9DE08E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A6763BE-0C1A-329D-9B93-2F25A77524F8}"/>
              </a:ext>
            </a:extLst>
          </p:cNvPr>
          <p:cNvSpPr txBox="1"/>
          <p:nvPr/>
        </p:nvSpPr>
        <p:spPr>
          <a:xfrm>
            <a:off x="1160187" y="800308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بالتعبير عن الصورة بكلمة، ثم بجملة تعبر عن نفس المشهد.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يعلق كل تلميذ على الصورة بكلمة، ثم بجملة (يختار الأستاذ ثلاث كلمات وجمل وينقلها على السبورة)</a:t>
            </a: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196277C-AAE9-CF4F-2CB2-BFDA0BB46F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C822B42-3335-A2D8-0472-D0C0CC3ECD2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946424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4089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6B3BA21-6D69-51D6-34C8-F6D6F1D4534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9FEFF2-AFA8-A9F1-4DBF-B857645B5227}"/>
              </a:ext>
            </a:extLst>
          </p:cNvPr>
          <p:cNvSpPr txBox="1"/>
          <p:nvPr/>
        </p:nvSpPr>
        <p:spPr>
          <a:xfrm>
            <a:off x="1082840" y="823482"/>
            <a:ext cx="1155031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دفاتركم، وانقلوا الكلمات والجمل.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الصفوف، ويذكر ببروتوكول النقل (جملة جملة).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2848ED-3046-0AED-13EC-B5483199DB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09820" y="3137296"/>
            <a:ext cx="4696355" cy="575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67237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3" name="Image 1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BD813484-6E8C-BF75-5752-788640150B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763" y="1742412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77026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أمامكم مجموعة من الكلمات غير المرتبة. سأضعها بترتيب معين لتكوين جملة.</a:t>
            </a:r>
          </a:p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عملية الترتيب، مصرحا بما يستخدمه من استراتيجية بشكل واضح ومسموع.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DBDE9A4-5EE3-9A36-F817-D8F505D69F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F360F16-D494-74D8-67C8-4438C4267B79}"/>
              </a:ext>
            </a:extLst>
          </p:cNvPr>
          <p:cNvSpPr txBox="1"/>
          <p:nvPr/>
        </p:nvSpPr>
        <p:spPr>
          <a:xfrm>
            <a:off x="1819016" y="3561244"/>
            <a:ext cx="1015365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حَرَكَةَ  – </a:t>
            </a:r>
            <a:r>
              <a:rPr lang="ar-MA" sz="8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ٱلشُّرْطِيَّةُ</a:t>
            </a:r>
            <a:r>
              <a:rPr lang="ar-M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– تُنَظِّمُ – </a:t>
            </a:r>
            <a:r>
              <a:rPr lang="ar-MA" sz="8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ٱلسَّيْرِ</a:t>
            </a:r>
            <a:r>
              <a:rPr lang="ar-M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1483DA-10F8-501F-4362-162E2DB7B329}"/>
              </a:ext>
            </a:extLst>
          </p:cNvPr>
          <p:cNvSpPr txBox="1"/>
          <p:nvPr/>
        </p:nvSpPr>
        <p:spPr>
          <a:xfrm>
            <a:off x="1781175" y="5679361"/>
            <a:ext cx="1015365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...................................................................................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C6176-7D5B-38F6-5885-E935EFC40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57FF66-39DF-1748-C43D-0D9411B41B6E}"/>
              </a:ext>
            </a:extLst>
          </p:cNvPr>
          <p:cNvSpPr txBox="1"/>
          <p:nvPr/>
        </p:nvSpPr>
        <p:spPr>
          <a:xfrm>
            <a:off x="2419351" y="1016487"/>
            <a:ext cx="1015365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عملية الترتيب، مصرحا بما يستخدمه من استراتيجية بشكل واضح ومسموع.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013033F-39BA-85C3-138A-C4907FE8BD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F82A3CB-5ACA-18C7-71D4-20D1DC94D4A5}"/>
              </a:ext>
            </a:extLst>
          </p:cNvPr>
          <p:cNvSpPr txBox="1"/>
          <p:nvPr/>
        </p:nvSpPr>
        <p:spPr>
          <a:xfrm>
            <a:off x="9070184" y="6130639"/>
            <a:ext cx="28046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اَلشُّرْطِيَّةُ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01B72E-799F-3826-EE98-BE6CE3314459}"/>
              </a:ext>
            </a:extLst>
          </p:cNvPr>
          <p:cNvSpPr txBox="1"/>
          <p:nvPr/>
        </p:nvSpPr>
        <p:spPr>
          <a:xfrm>
            <a:off x="6710251" y="6132053"/>
            <a:ext cx="28046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تُنَظِّمُ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16FBA3-5A46-A02E-7972-15C24A0AD77E}"/>
              </a:ext>
            </a:extLst>
          </p:cNvPr>
          <p:cNvSpPr txBox="1"/>
          <p:nvPr/>
        </p:nvSpPr>
        <p:spPr>
          <a:xfrm>
            <a:off x="4471286" y="6132053"/>
            <a:ext cx="268371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حَرَكَةَ 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4784475B-EA69-0571-7E95-9E7C33F8DFCE}"/>
              </a:ext>
            </a:extLst>
          </p:cNvPr>
          <p:cNvSpPr/>
          <p:nvPr/>
        </p:nvSpPr>
        <p:spPr>
          <a:xfrm>
            <a:off x="4405965" y="3384067"/>
            <a:ext cx="2015553" cy="2015553"/>
          </a:xfrm>
          <a:prstGeom prst="ellipse">
            <a:avLst/>
          </a:prstGeom>
          <a:noFill/>
          <a:ln w="57150">
            <a:solidFill>
              <a:srgbClr val="19199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66D18DAC-DED8-93D4-873D-E25F731C170D}"/>
              </a:ext>
            </a:extLst>
          </p:cNvPr>
          <p:cNvSpPr/>
          <p:nvPr/>
        </p:nvSpPr>
        <p:spPr>
          <a:xfrm>
            <a:off x="6765899" y="2953928"/>
            <a:ext cx="2451417" cy="2451417"/>
          </a:xfrm>
          <a:prstGeom prst="ellipse">
            <a:avLst/>
          </a:prstGeom>
          <a:noFill/>
          <a:ln w="57150">
            <a:solidFill>
              <a:srgbClr val="19199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CECF5F5-08E3-1F48-1900-9B84B7861C1E}"/>
              </a:ext>
            </a:extLst>
          </p:cNvPr>
          <p:cNvSpPr/>
          <p:nvPr/>
        </p:nvSpPr>
        <p:spPr>
          <a:xfrm>
            <a:off x="9976166" y="3352894"/>
            <a:ext cx="1898698" cy="1898698"/>
          </a:xfrm>
          <a:prstGeom prst="ellipse">
            <a:avLst/>
          </a:prstGeom>
          <a:noFill/>
          <a:ln w="57150">
            <a:solidFill>
              <a:srgbClr val="19199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404873CF-F2F0-156E-BDBD-127B31FA365F}"/>
              </a:ext>
            </a:extLst>
          </p:cNvPr>
          <p:cNvCxnSpPr>
            <a:cxnSpLocks/>
            <a:stCxn id="8" idx="5"/>
            <a:endCxn id="5" idx="0"/>
          </p:cNvCxnSpPr>
          <p:nvPr/>
        </p:nvCxnSpPr>
        <p:spPr>
          <a:xfrm>
            <a:off x="6126347" y="5104449"/>
            <a:ext cx="1986244" cy="1027604"/>
          </a:xfrm>
          <a:prstGeom prst="straightConnector1">
            <a:avLst/>
          </a:prstGeom>
          <a:ln w="57150">
            <a:solidFill>
              <a:srgbClr val="1919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D7D02E5-CA43-0CD4-C5FC-63F3AD39B522}"/>
              </a:ext>
            </a:extLst>
          </p:cNvPr>
          <p:cNvCxnSpPr>
            <a:cxnSpLocks/>
            <a:stCxn id="9" idx="5"/>
            <a:endCxn id="6" idx="0"/>
          </p:cNvCxnSpPr>
          <p:nvPr/>
        </p:nvCxnSpPr>
        <p:spPr>
          <a:xfrm>
            <a:off x="8858314" y="5046343"/>
            <a:ext cx="1614210" cy="1084296"/>
          </a:xfrm>
          <a:prstGeom prst="straightConnector1">
            <a:avLst/>
          </a:prstGeom>
          <a:ln w="57150">
            <a:solidFill>
              <a:srgbClr val="1919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0E7F801B-2723-1920-8BCB-E8054CFCA456}"/>
              </a:ext>
            </a:extLst>
          </p:cNvPr>
          <p:cNvCxnSpPr>
            <a:cxnSpLocks/>
            <a:stCxn id="10" idx="3"/>
          </p:cNvCxnSpPr>
          <p:nvPr/>
        </p:nvCxnSpPr>
        <p:spPr>
          <a:xfrm flipH="1">
            <a:off x="6027223" y="4973534"/>
            <a:ext cx="4227001" cy="1610893"/>
          </a:xfrm>
          <a:prstGeom prst="straightConnector1">
            <a:avLst/>
          </a:prstGeom>
          <a:ln w="57150">
            <a:solidFill>
              <a:srgbClr val="1919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701B4621-E52D-A336-4944-9FA41DAE788C}"/>
              </a:ext>
            </a:extLst>
          </p:cNvPr>
          <p:cNvSpPr txBox="1"/>
          <p:nvPr/>
        </p:nvSpPr>
        <p:spPr>
          <a:xfrm>
            <a:off x="1819016" y="3561244"/>
            <a:ext cx="10153650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حَرَكَةَ  – اَلشُّرْطِيَّةُ – تُنَظِّمُ – </a:t>
            </a:r>
            <a:r>
              <a:rPr lang="ar-MA" sz="88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ٱلسَّيْرِ</a:t>
            </a:r>
            <a:r>
              <a:rPr lang="ar-MA" sz="8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77DCF24-C234-F7F3-FC6D-1763E279C22E}"/>
              </a:ext>
            </a:extLst>
          </p:cNvPr>
          <p:cNvSpPr txBox="1"/>
          <p:nvPr/>
        </p:nvSpPr>
        <p:spPr>
          <a:xfrm>
            <a:off x="2232321" y="6130639"/>
            <a:ext cx="2683711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96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ٱلسَّيْرِ</a:t>
            </a:r>
            <a:r>
              <a:rPr lang="ar-MA" sz="9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43E58380-2680-701B-F85F-243105E24CD1}"/>
              </a:ext>
            </a:extLst>
          </p:cNvPr>
          <p:cNvSpPr/>
          <p:nvPr/>
        </p:nvSpPr>
        <p:spPr>
          <a:xfrm>
            <a:off x="2023507" y="3339121"/>
            <a:ext cx="1898698" cy="1898698"/>
          </a:xfrm>
          <a:prstGeom prst="ellipse">
            <a:avLst/>
          </a:prstGeom>
          <a:noFill/>
          <a:ln w="57150">
            <a:solidFill>
              <a:srgbClr val="19199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6E11632E-1E37-A887-CF84-28FBD82BB1D5}"/>
              </a:ext>
            </a:extLst>
          </p:cNvPr>
          <p:cNvCxnSpPr>
            <a:cxnSpLocks/>
            <a:stCxn id="15" idx="4"/>
          </p:cNvCxnSpPr>
          <p:nvPr/>
        </p:nvCxnSpPr>
        <p:spPr>
          <a:xfrm>
            <a:off x="2972856" y="5237819"/>
            <a:ext cx="389260" cy="1122845"/>
          </a:xfrm>
          <a:prstGeom prst="straightConnector1">
            <a:avLst/>
          </a:prstGeom>
          <a:ln w="57150">
            <a:solidFill>
              <a:srgbClr val="19199B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061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  <p:bldP spid="8" grpId="0" animBg="1"/>
      <p:bldP spid="9" grpId="0" animBg="1"/>
      <p:bldP spid="10" grpId="0" animBg="1"/>
      <p:bldP spid="14" grpId="0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06F45-036E-A5FE-3A8F-B589DCC35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7CE1BF8C-4BF4-D92F-C9FF-72FE4CD712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87" y="2355729"/>
            <a:ext cx="6262026" cy="793127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223C855-0BAC-3B4A-E36C-AA58B9E08CD8}"/>
              </a:ext>
            </a:extLst>
          </p:cNvPr>
          <p:cNvSpPr txBox="1"/>
          <p:nvPr/>
        </p:nvSpPr>
        <p:spPr>
          <a:xfrm>
            <a:off x="1662546" y="1046532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كراساتكم، النشاط الأول في الصفحة 36.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ABF39B-D483-F7C0-71E0-BCAD5BFAC0B8}"/>
              </a:ext>
            </a:extLst>
          </p:cNvPr>
          <p:cNvSpPr/>
          <p:nvPr/>
        </p:nvSpPr>
        <p:spPr>
          <a:xfrm>
            <a:off x="4170218" y="3501331"/>
            <a:ext cx="5306292" cy="197121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D57CF97-AD25-864C-137C-CF5703A5F5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136" y="674616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9068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B48AF8-F8A0-A47F-4C39-7BA46B98B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22139060-A141-8342-B660-D0A87022ABCF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قوموا بإنجاز المطلوب كما في المثال السابق، في ثنائيات.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التنقل بين الصفوف لمراقبة العمل، ولتقديم الدعم إن لزم الأمر.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13AC0F5-2403-4127-1A90-D98663DD65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  <p:pic>
        <p:nvPicPr>
          <p:cNvPr id="2" name="Image 1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9043CCD2-AB96-FA44-AEF9-8FD7D9AA6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6" t="15191" r="9954" b="61142"/>
          <a:stretch>
            <a:fillRect/>
          </a:stretch>
        </p:blipFill>
        <p:spPr>
          <a:xfrm>
            <a:off x="254485" y="3283527"/>
            <a:ext cx="13093443" cy="480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96267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8BA3C-1F75-2FC6-3495-D4E745F86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56F46C6D-6F45-2BDB-74C0-6F7DFDAE0D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1" t="23320" r="10299" b="61415"/>
          <a:stretch>
            <a:fillRect/>
          </a:stretch>
        </p:blipFill>
        <p:spPr>
          <a:xfrm>
            <a:off x="254485" y="5031804"/>
            <a:ext cx="13093443" cy="310081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CAFBBAB-D55A-177E-BE75-E4D678FDBE93}"/>
              </a:ext>
            </a:extLst>
          </p:cNvPr>
          <p:cNvSpPr txBox="1"/>
          <p:nvPr/>
        </p:nvSpPr>
        <p:spPr>
          <a:xfrm>
            <a:off x="1662546" y="800311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 بشكل تفاعلي.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الفرصة لكل ثنائي لتقديم المنتوج.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90AA561-9A2C-B65E-6470-678140FF44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825A088C-7792-D1E8-91F5-6D6BA5D41EF7}"/>
              </a:ext>
            </a:extLst>
          </p:cNvPr>
          <p:cNvSpPr txBox="1"/>
          <p:nvPr/>
        </p:nvSpPr>
        <p:spPr>
          <a:xfrm>
            <a:off x="817419" y="4990239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اَلصَّغيرُ يَعْبُرُ شارِعَ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ٱلْحَيِّ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FE5A71-0747-8042-25A1-49810D8F985F}"/>
              </a:ext>
            </a:extLst>
          </p:cNvPr>
          <p:cNvSpPr txBox="1"/>
          <p:nvPr/>
        </p:nvSpPr>
        <p:spPr>
          <a:xfrm>
            <a:off x="817419" y="5798128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اَلْجَميعُ يَحْتَرِمُ عَلاماتِ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ٱلْمُرورِ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00CEC3-04B9-BB08-B313-CADE58A74A98}"/>
              </a:ext>
            </a:extLst>
          </p:cNvPr>
          <p:cNvSpPr txBox="1"/>
          <p:nvPr/>
        </p:nvSpPr>
        <p:spPr>
          <a:xfrm>
            <a:off x="817419" y="6606017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تُساعِدُ كِبارَ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ٱلسِّنِّ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CD8F629-6E29-9DC6-2469-97EB08B42CAE}"/>
              </a:ext>
            </a:extLst>
          </p:cNvPr>
          <p:cNvSpPr txBox="1"/>
          <p:nvPr/>
        </p:nvSpPr>
        <p:spPr>
          <a:xfrm>
            <a:off x="817419" y="7390798"/>
            <a:ext cx="57810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اَلشُّرْطِيَّةُ أَصْبَحَتْ قُدْوَةَ </a:t>
            </a:r>
            <a:r>
              <a:rPr lang="ar-MA" sz="48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ٱلْجَميعِ</a:t>
            </a:r>
            <a:r>
              <a:rPr lang="ar-MA" sz="48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795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2" grpId="0"/>
      <p:bldP spid="1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47B3F-3038-BB7F-3212-5E6051E0C3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18492E-5234-39D7-986E-11D354F3D17E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الجمل.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الجمل قراءة نموذجية ويحرص على متابعة التلاميذ لقراءته.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57669D-3EE3-9501-E1E3-4CFD9425F75F}"/>
              </a:ext>
            </a:extLst>
          </p:cNvPr>
          <p:cNvSpPr txBox="1"/>
          <p:nvPr/>
        </p:nvSpPr>
        <p:spPr>
          <a:xfrm>
            <a:off x="2230582" y="2790529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اَلصَّغيرُ يَعْبُرُ شارِعَ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ٱلْحَيِّ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FEE242-A1AE-1C8F-C0DD-7D1D72B4EFBE}"/>
              </a:ext>
            </a:extLst>
          </p:cNvPr>
          <p:cNvSpPr txBox="1"/>
          <p:nvPr/>
        </p:nvSpPr>
        <p:spPr>
          <a:xfrm>
            <a:off x="2230582" y="4555915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اَلْجَميعُ يَحْتَرِمُ عَلاماتِ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ٱلْمُرورِ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7358DC-46D5-D783-88AB-A91F5F1FCEBE}"/>
              </a:ext>
            </a:extLst>
          </p:cNvPr>
          <p:cNvSpPr txBox="1"/>
          <p:nvPr/>
        </p:nvSpPr>
        <p:spPr>
          <a:xfrm>
            <a:off x="2230582" y="6321301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تُساعِدُ كِبارَ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ٱلسِّنِّ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65D052C-6DD0-9F35-744A-7778C7BAC7DB}"/>
              </a:ext>
            </a:extLst>
          </p:cNvPr>
          <p:cNvSpPr txBox="1"/>
          <p:nvPr/>
        </p:nvSpPr>
        <p:spPr>
          <a:xfrm>
            <a:off x="2230582" y="8086688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اَلشُّرْطِيَّةُ أَصْبَحَتْ قُدْوَةَ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ٱلْجَميعِ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B30BFC0-8E5C-BBDD-A6FC-E34A769E9D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1414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DA7C9-A8CB-CBA4-85D4-9DBF898911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FDEEE13-D8EA-7F6C-A645-C13E3B1CEC06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قوموا بقراءة هامسة للجمل بشكل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للتأكد من انخراط الجميع في القراءة الهامسة.</a:t>
            </a:r>
          </a:p>
        </p:txBody>
      </p: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89B76EB-226E-CE6B-927D-1BC29E8A7A6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485" y="734483"/>
            <a:ext cx="1722559" cy="114304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53293E8-5384-7C5F-E592-5649895945E1}"/>
              </a:ext>
            </a:extLst>
          </p:cNvPr>
          <p:cNvSpPr txBox="1"/>
          <p:nvPr/>
        </p:nvSpPr>
        <p:spPr>
          <a:xfrm>
            <a:off x="2230582" y="2790529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اَلصَّغيرُ يَعْبُرُ شارِعَ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ٱلْحَيِّ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417A0A3-16E6-8591-D107-68AF30010E1D}"/>
              </a:ext>
            </a:extLst>
          </p:cNvPr>
          <p:cNvSpPr txBox="1"/>
          <p:nvPr/>
        </p:nvSpPr>
        <p:spPr>
          <a:xfrm>
            <a:off x="2230582" y="4555915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اَلْجَميعُ يَحْتَرِمُ عَلاماتِ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ٱلْمُرورِ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A2C242C-DBE5-3EF2-D142-7FB6BBC0FABF}"/>
              </a:ext>
            </a:extLst>
          </p:cNvPr>
          <p:cNvSpPr txBox="1"/>
          <p:nvPr/>
        </p:nvSpPr>
        <p:spPr>
          <a:xfrm>
            <a:off x="2230582" y="6321301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تُساعِدُ كِبارَ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ٱلسِّنِّ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8D29A03-1C1B-E6EF-7C47-5478D20A877E}"/>
              </a:ext>
            </a:extLst>
          </p:cNvPr>
          <p:cNvSpPr txBox="1"/>
          <p:nvPr/>
        </p:nvSpPr>
        <p:spPr>
          <a:xfrm>
            <a:off x="2230582" y="8086688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اَلشُّرْطِيَّةُ أَصْبَحَتْ قُدْوَةَ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ٱلْجَميعِ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7457681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A0497-0DB3-B643-487C-08814C65A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D50F7B-C034-E415-82E6-373D169ED351}"/>
              </a:ext>
            </a:extLst>
          </p:cNvPr>
          <p:cNvSpPr txBox="1"/>
          <p:nvPr/>
        </p:nvSpPr>
        <p:spPr>
          <a:xfrm>
            <a:off x="1925782" y="770267"/>
            <a:ext cx="1090352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لنقرأ الجمل قراءة مشتركة.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الجميع في القراءة المشتركة.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9283E2C-DC43-FE0A-E43D-EB79CBD62D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67" y="747830"/>
            <a:ext cx="1538187" cy="117036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22BDAB8-8CE3-802B-B251-DAB5184ADB00}"/>
              </a:ext>
            </a:extLst>
          </p:cNvPr>
          <p:cNvSpPr txBox="1"/>
          <p:nvPr/>
        </p:nvSpPr>
        <p:spPr>
          <a:xfrm>
            <a:off x="2230582" y="2790529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اَلصَّغيرُ يَعْبُرُ شارِعَ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ٱلْحَيِّ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10F5490-5B7D-986A-7812-1D45B06E0333}"/>
              </a:ext>
            </a:extLst>
          </p:cNvPr>
          <p:cNvSpPr txBox="1"/>
          <p:nvPr/>
        </p:nvSpPr>
        <p:spPr>
          <a:xfrm>
            <a:off x="2230582" y="4555915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اَلْجَميعُ يَحْتَرِمُ عَلاماتِ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ٱلْمُرورِ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A1360D-D79B-50BE-1CC6-3421B7ECBA9F}"/>
              </a:ext>
            </a:extLst>
          </p:cNvPr>
          <p:cNvSpPr txBox="1"/>
          <p:nvPr/>
        </p:nvSpPr>
        <p:spPr>
          <a:xfrm>
            <a:off x="2230582" y="6321301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اَلْأُمُّ تُساعِدُ كِبارَ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ٱلسِّنِّ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53E9356-6D5C-6EA7-DA9D-8E76D4BB3CE2}"/>
              </a:ext>
            </a:extLst>
          </p:cNvPr>
          <p:cNvSpPr txBox="1"/>
          <p:nvPr/>
        </p:nvSpPr>
        <p:spPr>
          <a:xfrm>
            <a:off x="2230582" y="8086688"/>
            <a:ext cx="765143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اَلشُّرْطِيَّةُ أَصْبَحَتْ قُدْوَةَ </a:t>
            </a:r>
            <a:r>
              <a:rPr lang="ar-MA" sz="80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ٱلْجَميعِ</a:t>
            </a: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272452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16AB774A-D3A5-BB28-BC8E-B5147B1803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987" y="2355729"/>
            <a:ext cx="6262026" cy="793127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الفقرة في النشاط الثاني من نفس الصفحة.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سنبحث فيها عن كلمات سبق أن قرأناها.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B4D66A-97E8-FABB-306D-C7F1BA3F9BB9}"/>
              </a:ext>
            </a:extLst>
          </p:cNvPr>
          <p:cNvSpPr/>
          <p:nvPr/>
        </p:nvSpPr>
        <p:spPr>
          <a:xfrm>
            <a:off x="6608619" y="5569527"/>
            <a:ext cx="2784764" cy="1939631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284DC19-3DC9-AE81-B25F-8219619B5727}"/>
              </a:ext>
            </a:extLst>
          </p:cNvPr>
          <p:cNvSpPr/>
          <p:nvPr/>
        </p:nvSpPr>
        <p:spPr>
          <a:xfrm>
            <a:off x="9545783" y="6138638"/>
            <a:ext cx="775854" cy="872836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12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7B89DBA-CDA9-67EA-7900-4D2336F839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98B11-7E49-E02B-F02F-1E02B8A9B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680E61-CA5F-7C49-6E23-63F83856CABA}"/>
              </a:ext>
            </a:extLst>
          </p:cNvPr>
          <p:cNvSpPr txBox="1"/>
          <p:nvPr/>
        </p:nvSpPr>
        <p:spPr>
          <a:xfrm>
            <a:off x="969818" y="808195"/>
            <a:ext cx="1198637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انتبهوا جيدا، لنتذكر جميعا كيف نقوم بقراءة مسحية بالعين لكي نحدد موقع الكلمة التي نبحث عنها.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يناقش الأستاذ رفقة التلاميذ استراتيجية البحث عن كلمات داخل النص عن طريق القراءة المسحية.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ED7291-ED7B-E370-C5DB-82073E78261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F0E4E67-4B2E-ED1A-320D-49688FD067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037" y="3100152"/>
            <a:ext cx="8559925" cy="65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4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B9750-6E6C-6BAF-C8DE-EE02818EF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7EE78E7-790A-DE04-2E52-BA94C48DB9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0" t="44548" r="10509" b="35528"/>
          <a:stretch>
            <a:fillRect/>
          </a:stretch>
        </p:blipFill>
        <p:spPr>
          <a:xfrm>
            <a:off x="607218" y="2388611"/>
            <a:ext cx="12501562" cy="73294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8AAF3FB-264F-1255-DE26-702C0DC6BAAF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سأنطق الكلمة وأنتم تحددون مكانها بسرعة عن طريق قراءة مسحية بأعينكم:</a:t>
            </a:r>
          </a:p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الشرطية – قدوة –  – الشارع – كبار.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D31D06B-C431-8AF9-1757-4269609BE427}"/>
              </a:ext>
            </a:extLst>
          </p:cNvPr>
          <p:cNvSpPr/>
          <p:nvPr/>
        </p:nvSpPr>
        <p:spPr>
          <a:xfrm>
            <a:off x="8089096" y="2574851"/>
            <a:ext cx="2066285" cy="114992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67C8129-DEAB-B0EE-9A07-B1965D5703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A54C38E-4297-EAF0-313B-D14F5B1ADDA6}"/>
              </a:ext>
            </a:extLst>
          </p:cNvPr>
          <p:cNvSpPr/>
          <p:nvPr/>
        </p:nvSpPr>
        <p:spPr>
          <a:xfrm>
            <a:off x="7093527" y="8144979"/>
            <a:ext cx="1482437" cy="113738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1DFD8B-9681-E411-718E-5607A96DB1ED}"/>
              </a:ext>
            </a:extLst>
          </p:cNvPr>
          <p:cNvSpPr/>
          <p:nvPr/>
        </p:nvSpPr>
        <p:spPr>
          <a:xfrm>
            <a:off x="11014364" y="6844145"/>
            <a:ext cx="2094416" cy="130083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C4EACA-EB8B-213D-F164-F0C27603B3E2}"/>
              </a:ext>
            </a:extLst>
          </p:cNvPr>
          <p:cNvSpPr/>
          <p:nvPr/>
        </p:nvSpPr>
        <p:spPr>
          <a:xfrm>
            <a:off x="4890654" y="5402937"/>
            <a:ext cx="1415543" cy="130083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304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0" grpId="0" animBg="1"/>
      <p:bldP spid="10" grpId="1" animBg="1"/>
      <p:bldP spid="8" grpId="0" animBg="1"/>
      <p:bldP spid="8" grpId="1" animBg="1"/>
      <p:bldP spid="6" grpId="0" animBg="1"/>
      <p:bldP spid="6" grpId="1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C7CB8-E57D-3132-2EA9-30AB43CA3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6AB59E8-D740-39D7-D4FB-BA3BC3F89EE3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الآن، خذوا كراساتكم: سأقرأ الفقرة. تابعوا ولا ترددوا بعدي، ضعوا أصبعكم تحت كل كلمة أقرأها.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بقراءة الفقرة قراءة نموذجية، مراعيا مخارج الحروف الصحيحة وعلامات الترقيم.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FC0D854-EE63-A5EE-7DF1-D779C3857E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A4CCEE7-5843-62D5-C7DF-BD90995CF0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0" t="44548" r="10509" b="35528"/>
          <a:stretch>
            <a:fillRect/>
          </a:stretch>
        </p:blipFill>
        <p:spPr>
          <a:xfrm>
            <a:off x="607218" y="2388611"/>
            <a:ext cx="12501562" cy="732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6795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77633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4353" y="4038103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1499414" y="7135149"/>
            <a:ext cx="226450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الدفتر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A71E0A-C0CB-5BED-3897-B8F12B33EAF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8081" y="3857732"/>
            <a:ext cx="2547174" cy="312142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9F93A16-C1B7-902F-C1ED-6B0BE7BB1D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363"/>
          <a:stretch>
            <a:fillRect/>
          </a:stretch>
        </p:blipFill>
        <p:spPr>
          <a:xfrm>
            <a:off x="5504111" y="4038103"/>
            <a:ext cx="2891386" cy="3121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B3C6E-6181-6353-0129-C0347BF6C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438C5D-0386-BF91-E0E3-F37FD2103397}"/>
              </a:ext>
            </a:extLst>
          </p:cNvPr>
          <p:cNvSpPr txBox="1"/>
          <p:nvPr/>
        </p:nvSpPr>
        <p:spPr>
          <a:xfrm>
            <a:off x="1634837" y="1046530"/>
            <a:ext cx="1113431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خلال تتبعكم، ما رأيكم في قراءتي؟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1C3CDF7-ACD8-C192-D19C-2286062C50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0AB13578-C19E-B5E8-E8B0-B614FCA0DD5A}"/>
              </a:ext>
            </a:extLst>
          </p:cNvPr>
          <p:cNvGraphicFramePr>
            <a:graphicFrameLocks noGrp="1"/>
          </p:cNvGraphicFramePr>
          <p:nvPr/>
        </p:nvGraphicFramePr>
        <p:xfrm>
          <a:off x="649674" y="3156155"/>
          <a:ext cx="12416651" cy="630936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54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54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كانَتِ قِراءَتي مُسْتَرْسَلَةً؟</a:t>
                      </a:r>
                      <a:endParaRPr lang="ar-MA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8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8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8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8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 anchor="ctr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53136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6182D-4E14-001C-DDDB-8E3D057E8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BE961B7-2528-88AF-8C5E-EEBFB4C94ABB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دوركم، كل واحد منكم يقرأ النص قراءة هامسة.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الجميع في القراءة الهامسة.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C2CC24F-F2AE-CE9F-9AAA-A2046F311BC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E2FA6588-CE8E-A7CF-4785-3A017F8D60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0" t="44548" r="10509" b="35528"/>
          <a:stretch>
            <a:fillRect/>
          </a:stretch>
        </p:blipFill>
        <p:spPr>
          <a:xfrm>
            <a:off x="607218" y="2388611"/>
            <a:ext cx="12501562" cy="732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3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55147-A648-EB49-9C4D-D2DB56559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A71AB5F-78A0-A743-714D-A29632319347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كل متعلم يقرأ لزميله قراءة هامسة. أصحح لزميلي.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ويحرص على انخراط كل ثنائي في القراءة الهامسة، وفي التصحيح.</a:t>
            </a:r>
          </a:p>
        </p:txBody>
      </p:sp>
      <p:pic>
        <p:nvPicPr>
          <p:cNvPr id="6" name="Image 5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48AF86C7-F399-AD0C-A0FB-260B5FE97F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FCF39742-88D8-E8C6-4D46-4F0D68A98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0" t="44548" r="10509" b="35528"/>
          <a:stretch>
            <a:fillRect/>
          </a:stretch>
        </p:blipFill>
        <p:spPr>
          <a:xfrm>
            <a:off x="607218" y="2388611"/>
            <a:ext cx="12501562" cy="732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92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CBE96-3108-B08E-FC50-D49FAA797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DE8576-5C0E-7032-2F61-1A7C2ECA30D8}"/>
              </a:ext>
            </a:extLst>
          </p:cNvPr>
          <p:cNvSpPr txBox="1"/>
          <p:nvPr/>
        </p:nvSpPr>
        <p:spPr>
          <a:xfrm>
            <a:off x="1634837" y="800309"/>
            <a:ext cx="11134316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لنقرأ الفقرة قراءة مشتركة؛ نبدأ عند إشارتي.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انخراط جميع التلاميذ في القراءة المشتركة.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B199AB-B135-5682-A026-362875C133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1C106300-FC40-E96D-B8E8-55FB80E297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0" t="44548" r="10509" b="35528"/>
          <a:stretch>
            <a:fillRect/>
          </a:stretch>
        </p:blipFill>
        <p:spPr>
          <a:xfrm>
            <a:off x="607218" y="2388611"/>
            <a:ext cx="12501562" cy="732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310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61557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القارئ.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بعض المتعلمين للقراءة الجهرية.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2EF43F92-6C1A-BD4C-6DE9-6A9632F254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0" t="44548" r="10509" b="35528"/>
          <a:stretch>
            <a:fillRect/>
          </a:stretch>
        </p:blipFill>
        <p:spPr>
          <a:xfrm>
            <a:off x="607218" y="2388611"/>
            <a:ext cx="12501562" cy="732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FF1EB-1EC9-0833-B299-2EA1DBA2D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770DF37-B864-7FF0-8FD6-8B209146DC62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 بجانب الفقرة، قوموا بالعمل في ثنائيات.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الثنائيات للحرص على انخراط الجميع في العمل، ولتقديم الدعم إن لزم.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89AA6B7D-285F-5357-A608-AF7069193A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830" y="745272"/>
            <a:ext cx="1706296" cy="1132255"/>
          </a:xfrm>
          <a:prstGeom prst="rect">
            <a:avLst/>
          </a:prstGeom>
        </p:spPr>
      </p:pic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5B5B9F05-306F-C814-2144-AF8CADF0C0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t="44548" r="10508" b="35528"/>
          <a:stretch>
            <a:fillRect/>
          </a:stretch>
        </p:blipFill>
        <p:spPr>
          <a:xfrm>
            <a:off x="250562" y="4071801"/>
            <a:ext cx="13214876" cy="4122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37437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10D4-6117-96FD-517A-1EC9C2484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6FF5ADC0-8C6E-C711-B878-D3A31A70CCC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98" t="44548" r="10508" b="35528"/>
          <a:stretch>
            <a:fillRect/>
          </a:stretch>
        </p:blipFill>
        <p:spPr>
          <a:xfrm>
            <a:off x="250562" y="4071801"/>
            <a:ext cx="13214876" cy="412229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9BE291C-6295-1C05-3AC7-19F6D849FCD4}"/>
              </a:ext>
            </a:extLst>
          </p:cNvPr>
          <p:cNvSpPr txBox="1"/>
          <p:nvPr/>
        </p:nvSpPr>
        <p:spPr>
          <a:xfrm>
            <a:off x="2424547" y="837228"/>
            <a:ext cx="1014152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العمل.</a:t>
            </a:r>
          </a:p>
          <a:p>
            <a:pPr lvl="0" algn="r" rtl="1">
              <a:defRPr/>
            </a:pP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يستقبل الأستاذ الإجابات قبل عرض الصحيح منها، مع احترام بروتوكول أخذ الكلمة.</a:t>
            </a:r>
            <a:endParaRPr lang="fr-FR" sz="32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B035623-C35D-9425-36BE-A7AF59F79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127" y="683322"/>
            <a:ext cx="1682642" cy="1280271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40674233-C66F-A15A-834E-9D8DC893435C}"/>
              </a:ext>
            </a:extLst>
          </p:cNvPr>
          <p:cNvSpPr/>
          <p:nvPr/>
        </p:nvSpPr>
        <p:spPr>
          <a:xfrm>
            <a:off x="-488374" y="4717782"/>
            <a:ext cx="7564582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اَلَّتي ظَهَرَتْ أَوَّلَ مَرَّةٍ في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ٱلْحَيِّ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هِيَ شُرْطِيَّةُ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ٱلْمُرورِ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36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A0FD2258-1B1C-F295-1B71-28A02F33AD9F}"/>
              </a:ext>
            </a:extLst>
          </p:cNvPr>
          <p:cNvSpPr/>
          <p:nvPr/>
        </p:nvSpPr>
        <p:spPr>
          <a:xfrm>
            <a:off x="256308" y="6070534"/>
            <a:ext cx="6075218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4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كانَتْ تُؤَدّي واجِبَها بِكُلِّ تَفانٍ.</a:t>
            </a:r>
            <a:endParaRPr kumimoji="0" lang="fr-FR" sz="44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FDBF0-03AD-5E77-8EAD-B1BB7B9229D8}"/>
              </a:ext>
            </a:extLst>
          </p:cNvPr>
          <p:cNvSpPr/>
          <p:nvPr/>
        </p:nvSpPr>
        <p:spPr>
          <a:xfrm>
            <a:off x="542057" y="7700377"/>
            <a:ext cx="5503719" cy="706772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اَلشُّرْطِيَّةُ هِيَ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ٱلَّتي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كانَتْ تُساعِدُ كِبارَ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ٱلسِّنِّ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عُبورِ </a:t>
            </a:r>
            <a:r>
              <a:rPr lang="ar-MA" sz="4000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ٱلشّارِعِ</a:t>
            </a:r>
            <a:r>
              <a:rPr lang="ar-MA" sz="40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4000" i="0" u="none" strike="noStrike" kern="1200" cap="none" spc="0" normalizeH="0" baseline="0" noProof="0" dirty="0">
              <a:ln>
                <a:noFill/>
              </a:ln>
              <a:solidFill>
                <a:srgbClr val="19199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491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5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265C3-F003-F5C3-AA07-3C0BC80A8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304C1A5B-CAC3-99D8-5E95-9334132EA5A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2660AC-513D-10F7-EFB0-AAB6AB821955}"/>
              </a:ext>
            </a:extLst>
          </p:cNvPr>
          <p:cNvSpPr txBox="1"/>
          <p:nvPr/>
        </p:nvSpPr>
        <p:spPr>
          <a:xfrm>
            <a:off x="1565564" y="800309"/>
            <a:ext cx="11231297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يتقدم إلى السبورة ويقرأ الفقرة بدقة وبسرعة قبل انتهاء الوقت؟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في كل حصة ثلاثة تلاميذ للقراءة، (يتم تغيير التلاميذ في كل حصة ويسجل الفائزون في كل حصة)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2553AFFF-5375-D8C1-B0A2-F14FA5913D6B}"/>
              </a:ext>
            </a:extLst>
          </p:cNvPr>
          <p:cNvSpPr/>
          <p:nvPr/>
        </p:nvSpPr>
        <p:spPr>
          <a:xfrm>
            <a:off x="457193" y="2493806"/>
            <a:ext cx="11914909" cy="447486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98E9EFBE-4C8A-600B-510B-E9DCBCEDCF42}"/>
              </a:ext>
            </a:extLst>
          </p:cNvPr>
          <p:cNvGrpSpPr/>
          <p:nvPr/>
        </p:nvGrpSpPr>
        <p:grpSpPr>
          <a:xfrm>
            <a:off x="457193" y="1876489"/>
            <a:ext cx="12998553" cy="1484022"/>
            <a:chOff x="540320" y="5644939"/>
            <a:chExt cx="12998553" cy="1484022"/>
          </a:xfrm>
        </p:grpSpPr>
        <p:sp>
          <p:nvSpPr>
            <p:cNvPr id="8" name="Organigramme : Alternative 7">
              <a:extLst>
                <a:ext uri="{FF2B5EF4-FFF2-40B4-BE49-F238E27FC236}">
                  <a16:creationId xmlns:a16="http://schemas.microsoft.com/office/drawing/2014/main" id="{5F7A0B8B-AC4E-BE07-B429-771E363C011A}"/>
                </a:ext>
              </a:extLst>
            </p:cNvPr>
            <p:cNvSpPr/>
            <p:nvPr/>
          </p:nvSpPr>
          <p:spPr>
            <a:xfrm>
              <a:off x="540320" y="6262255"/>
              <a:ext cx="11914909" cy="447486"/>
            </a:xfrm>
            <a:prstGeom prst="flowChartAlternateProcess">
              <a:avLst/>
            </a:prstGeom>
            <a:noFill/>
            <a:ln w="7620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F26327C-8DC9-DE69-F8F0-E4CF886F0E30}"/>
                </a:ext>
              </a:extLst>
            </p:cNvPr>
            <p:cNvGrpSpPr/>
            <p:nvPr/>
          </p:nvGrpSpPr>
          <p:grpSpPr>
            <a:xfrm>
              <a:off x="12054851" y="5644939"/>
              <a:ext cx="1484022" cy="1484022"/>
              <a:chOff x="2994290" y="2943077"/>
              <a:chExt cx="1314473" cy="1314473"/>
            </a:xfrm>
          </p:grpSpPr>
          <p:sp>
            <p:nvSpPr>
              <p:cNvPr id="10" name="Ellipse 9">
                <a:extLst>
                  <a:ext uri="{FF2B5EF4-FFF2-40B4-BE49-F238E27FC236}">
                    <a16:creationId xmlns:a16="http://schemas.microsoft.com/office/drawing/2014/main" id="{6BF749FA-4551-910F-3773-6A75E84957F1}"/>
                  </a:ext>
                </a:extLst>
              </p:cNvPr>
              <p:cNvSpPr/>
              <p:nvPr/>
            </p:nvSpPr>
            <p:spPr>
              <a:xfrm>
                <a:off x="3194326" y="3198533"/>
                <a:ext cx="906619" cy="906619"/>
              </a:xfrm>
              <a:prstGeom prst="ellipse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MA"/>
              </a:p>
            </p:txBody>
          </p:sp>
          <p:pic>
            <p:nvPicPr>
              <p:cNvPr id="11" name="Graphique 10" descr="Chronomètre avec un remplissage uni">
                <a:extLst>
                  <a:ext uri="{FF2B5EF4-FFF2-40B4-BE49-F238E27FC236}">
                    <a16:creationId xmlns:a16="http://schemas.microsoft.com/office/drawing/2014/main" id="{8A3F0B55-8AE9-F812-DD08-934FF17E87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994290" y="2943077"/>
                <a:ext cx="1314473" cy="1314473"/>
              </a:xfrm>
              <a:prstGeom prst="rect">
                <a:avLst/>
              </a:prstGeom>
            </p:spPr>
          </p:pic>
        </p:grpSp>
      </p:grpSp>
      <p:pic>
        <p:nvPicPr>
          <p:cNvPr id="3" name="Image 2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4845381D-7D09-0D8D-B1B4-CA1BD87CB7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450" t="44548" r="10509" b="35528"/>
          <a:stretch>
            <a:fillRect/>
          </a:stretch>
        </p:blipFill>
        <p:spPr>
          <a:xfrm>
            <a:off x="1068402" y="3360511"/>
            <a:ext cx="11579195" cy="678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7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8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8000"/>
                            </p:stCondLst>
                            <p:childTnLst>
                              <p:par>
                                <p:cTn id="9" presetID="16" presetClass="exit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BC19816C-DC7D-D3D1-ECFD-5BC928BEBE13}"/>
              </a:ext>
            </a:extLst>
          </p:cNvPr>
          <p:cNvSpPr txBox="1">
            <a:spLocks/>
          </p:cNvSpPr>
          <p:nvPr/>
        </p:nvSpPr>
        <p:spPr>
          <a:xfrm>
            <a:off x="522168" y="263769"/>
            <a:ext cx="6929469" cy="16153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 الأدوار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8A00700-5270-6F85-C7A1-8BAA90F00A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35" y="2108734"/>
            <a:ext cx="6502734" cy="5988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6298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973B4F-6E9E-32F7-C30D-49E711E377F9}"/>
              </a:ext>
            </a:extLst>
          </p:cNvPr>
          <p:cNvSpPr txBox="1"/>
          <p:nvPr/>
        </p:nvSpPr>
        <p:spPr>
          <a:xfrm>
            <a:off x="1113538" y="513094"/>
            <a:ext cx="1148892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سنقوم بلعب أدوار، معتمدين على لوحة حديقة الحيوان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يختار الأستاذ حيوانا بالإضافة إلى الفتاة ليتقمص دور كل منهما في حوار ثنائي.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يبتكر الأستاذ حوارا من أربع جمل، كل جملة تمثل دور الشخصية في الكلام.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8CFDD0E-0294-50FE-1739-739E2630A2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7D14A81-CECD-67B4-20FB-AD5C07959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3" name="Image 2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A4ADB099-ECBD-A22C-56A8-9ED41EE4BC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13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461682"/>
              </p:ext>
            </p:extLst>
          </p:nvPr>
        </p:nvGraphicFramePr>
        <p:xfrm>
          <a:off x="1860221" y="1558994"/>
          <a:ext cx="9989603" cy="7742247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064559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كيف أشتغل مع زميلي؟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161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بصرية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حديقة الحيوانات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196782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جمل وقراءتها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وفهمها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لعب الأدوار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645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08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60451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718155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دقيقتين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13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98D7-F17F-8015-6D4D-67546BCA6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3661866-8E3F-E80C-B4D0-B46C6E8A4D74}"/>
              </a:ext>
            </a:extLst>
          </p:cNvPr>
          <p:cNvSpPr txBox="1"/>
          <p:nvPr/>
        </p:nvSpPr>
        <p:spPr>
          <a:xfrm>
            <a:off x="1113537" y="759314"/>
            <a:ext cx="11856013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كل ثنائي يختار شخصيتين من اللوحة ويبتكر حوارا كما فعلت.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يساعد الأستاذ كل ثنائي للعب الدور بشكل سليم.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8A31920C-3AB4-8A7C-2318-BB935F292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34" b="99007" l="2622" r="98315">
                        <a14:foregroundMark x1="6367" y1="74834" x2="9551" y2="42715"/>
                        <a14:foregroundMark x1="94007" y1="66887" x2="94007" y2="42715"/>
                        <a14:foregroundMark x1="89513" y1="95695" x2="7678" y2="81457"/>
                        <a14:foregroundMark x1="51498" y1="94702" x2="22472" y2="99007"/>
                        <a14:foregroundMark x1="22472" y1="99007" x2="11423" y2="90397"/>
                        <a14:foregroundMark x1="7678" y1="99007" x2="8989" y2="58278"/>
                        <a14:foregroundMark x1="8989" y1="58278" x2="17041" y2="66887"/>
                        <a14:foregroundMark x1="5243" y1="89073" x2="2622" y2="74834"/>
                        <a14:foregroundMark x1="8989" y1="71523" x2="8240" y2="82450"/>
                        <a14:foregroundMark x1="94569" y1="98013" x2="98315" y2="73841"/>
                        <a14:foregroundMark x1="93258" y1="30464" x2="93258" y2="304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01" y="794749"/>
            <a:ext cx="1878513" cy="106176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9C437DE-BA60-E4FB-DA2C-650866EE0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3453" y="4338718"/>
            <a:ext cx="4904157" cy="4516231"/>
          </a:xfrm>
          <a:prstGeom prst="rect">
            <a:avLst/>
          </a:prstGeom>
        </p:spPr>
      </p:pic>
      <p:pic>
        <p:nvPicPr>
          <p:cNvPr id="5" name="Image 4" descr="Une image contenant texte, dessin humoristique, Giraffidés, affiche&#10;&#10;Le contenu généré par l’IA peut être incorrect.">
            <a:extLst>
              <a:ext uri="{FF2B5EF4-FFF2-40B4-BE49-F238E27FC236}">
                <a16:creationId xmlns:a16="http://schemas.microsoft.com/office/drawing/2014/main" id="{362BE8E9-BB27-EA66-562C-83CEB74788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1" t="20408" r="10486" b="14440"/>
          <a:stretch>
            <a:fillRect/>
          </a:stretch>
        </p:blipFill>
        <p:spPr>
          <a:xfrm>
            <a:off x="229701" y="2299855"/>
            <a:ext cx="7823152" cy="798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01152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889E9C33-336B-40CF-86A9-1EDEB0B5BF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756" y="2184611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8233148-37E8-7E96-A0FA-3DDEC7B55B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252" y="1312237"/>
            <a:ext cx="4892756" cy="619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34: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6328611" y="4165563"/>
            <a:ext cx="716280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ألاحظ لوحة حديقة الحيوان وأعبر عنها بكلمتين ثم جملتين وأنقلها على دفتري.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013158C-1E29-7958-4ABA-2ACE99C24CA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37CD6D6-07FF-CB27-818E-CF7927B2B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9727" b="78516" l="13763" r="85376">
                        <a14:foregroundMark x1="48602" y1="19727" x2="48602" y2="19727"/>
                        <a14:foregroundMark x1="84516" y1="38086" x2="84516" y2="38086"/>
                        <a14:foregroundMark x1="85591" y1="40820" x2="85591" y2="40820"/>
                        <a14:foregroundMark x1="13763" y1="57031" x2="13763" y2="57031"/>
                        <a14:foregroundMark x1="21935" y1="61914" x2="21935" y2="61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39" t="13855" r="8699" b="14165"/>
          <a:stretch>
            <a:fillRect/>
          </a:stretch>
        </p:blipFill>
        <p:spPr>
          <a:xfrm>
            <a:off x="8207878" y="7265136"/>
            <a:ext cx="2444016" cy="2537363"/>
          </a:xfrm>
          <a:prstGeom prst="rect">
            <a:avLst/>
          </a:prstGeom>
        </p:spPr>
      </p:pic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B19C8F53-D60F-C6BB-B363-7A1807185207}"/>
              </a:ext>
            </a:extLst>
          </p:cNvPr>
          <p:cNvCxnSpPr>
            <a:cxnSpLocks/>
          </p:cNvCxnSpPr>
          <p:nvPr/>
        </p:nvCxnSpPr>
        <p:spPr>
          <a:xfrm>
            <a:off x="9429886" y="5801505"/>
            <a:ext cx="0" cy="99694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755B339F-330A-2F6A-1382-E5B3EC4BF8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1" y="2318320"/>
            <a:ext cx="6278326" cy="7951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lettre, écriture manuscrite, Police&#10;&#10;Le contenu généré par l’IA peut être incorrect.">
            <a:extLst>
              <a:ext uri="{FF2B5EF4-FFF2-40B4-BE49-F238E27FC236}">
                <a16:creationId xmlns:a16="http://schemas.microsoft.com/office/drawing/2014/main" id="{5DEFE1DD-ABEE-DFB9-CC66-79248C58EC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45" y="2317537"/>
            <a:ext cx="6292180" cy="796946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36: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64BC56-2E09-DFDC-9449-09CF06A65099}"/>
              </a:ext>
            </a:extLst>
          </p:cNvPr>
          <p:cNvSpPr txBox="1"/>
          <p:nvPr/>
        </p:nvSpPr>
        <p:spPr>
          <a:xfrm>
            <a:off x="6129918" y="620925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أتدرب في المنزل على قراءة الفقرة بسرعة وبدقة.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C17E161-17A2-973D-5926-D741DC93F413}"/>
              </a:ext>
            </a:extLst>
          </p:cNvPr>
          <p:cNvSpPr/>
          <p:nvPr/>
        </p:nvSpPr>
        <p:spPr>
          <a:xfrm>
            <a:off x="3089564" y="5500255"/>
            <a:ext cx="2881745" cy="20366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613733D-1612-1A6D-4313-7BE5F08ED8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9C2F14-F819-0C24-9E2C-6CFCA08944C3}"/>
              </a:ext>
            </a:extLst>
          </p:cNvPr>
          <p:cNvSpPr/>
          <p:nvPr/>
        </p:nvSpPr>
        <p:spPr>
          <a:xfrm>
            <a:off x="623456" y="7536874"/>
            <a:ext cx="5427158" cy="21621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6DE380-D6F5-13A7-D27D-2BDC9129D08C}"/>
              </a:ext>
            </a:extLst>
          </p:cNvPr>
          <p:cNvSpPr txBox="1"/>
          <p:nvPr/>
        </p:nvSpPr>
        <p:spPr>
          <a:xfrm>
            <a:off x="6136836" y="8467942"/>
            <a:ext cx="695570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: </a:t>
            </a:r>
            <a:r>
              <a:rPr lang="ar-M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أستخدم الكلمات لإتمام الفقرة.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CF79FD-631B-1852-43ED-E4291AD0B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B559FA5-9BB8-5112-93EE-218111F409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1" y="2400695"/>
            <a:ext cx="6226524" cy="788630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CA3679-88E6-58EC-1839-AA82CAD4D7B7}"/>
              </a:ext>
            </a:extLst>
          </p:cNvPr>
          <p:cNvSpPr txBox="1"/>
          <p:nvPr/>
        </p:nvSpPr>
        <p:spPr>
          <a:xfrm>
            <a:off x="160421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الآن العمل الذي كلفتكم بإنجازه في منازلكم في الصفحة 35: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27FCCCC-E148-E5F2-3E2D-733CE754AD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32" y="756072"/>
            <a:ext cx="1572068" cy="1202470"/>
          </a:xfrm>
          <a:prstGeom prst="rect">
            <a:avLst/>
          </a:prstGeom>
        </p:spPr>
      </p:pic>
      <p:sp>
        <p:nvSpPr>
          <p:cNvPr id="5" name="Sous-titre 2">
            <a:extLst>
              <a:ext uri="{FF2B5EF4-FFF2-40B4-BE49-F238E27FC236}">
                <a16:creationId xmlns:a16="http://schemas.microsoft.com/office/drawing/2014/main" id="{23C8DA07-0697-6CB6-228D-02CCC028E333}"/>
              </a:ext>
            </a:extLst>
          </p:cNvPr>
          <p:cNvSpPr txBox="1">
            <a:spLocks/>
          </p:cNvSpPr>
          <p:nvPr/>
        </p:nvSpPr>
        <p:spPr>
          <a:xfrm>
            <a:off x="7329057" y="3188474"/>
            <a:ext cx="4828431" cy="631074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قمت بـ 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أتدرب في المنزل على قراءة الفقرة بسرعة وبدقة</a:t>
            </a:r>
            <a:r>
              <a:rPr lang="ar-MA" sz="3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(النشاط 2 والنشاط 3 الصفحة 35)؛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أستعد لعرض إنجازي على أستاذي في الحصة المقبلة.</a:t>
            </a:r>
            <a:endParaRPr kumimoji="0" lang="fr-FR" sz="3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17F4C5B-9B41-DBE9-FAAD-E17D3CE63B4B}"/>
              </a:ext>
            </a:extLst>
          </p:cNvPr>
          <p:cNvSpPr/>
          <p:nvPr/>
        </p:nvSpPr>
        <p:spPr>
          <a:xfrm>
            <a:off x="3084948" y="5597236"/>
            <a:ext cx="2733961" cy="21613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8A3AFB1-A430-909A-0860-1DCA8A2D8D05}"/>
              </a:ext>
            </a:extLst>
          </p:cNvPr>
          <p:cNvSpPr/>
          <p:nvPr/>
        </p:nvSpPr>
        <p:spPr>
          <a:xfrm>
            <a:off x="599147" y="7886305"/>
            <a:ext cx="5330598" cy="186729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74174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487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3A8F098-BA95-F7BC-CDE0-F4A848FC0310}"/>
              </a:ext>
            </a:extLst>
          </p:cNvPr>
          <p:cNvSpPr txBox="1"/>
          <p:nvPr/>
        </p:nvSpPr>
        <p:spPr>
          <a:xfrm>
            <a:off x="6086975" y="830156"/>
            <a:ext cx="6352675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324878F-B3A5-055A-7D04-BA1701F33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7E5F1D8-7B4A-C515-141F-7CC09ED05FB6}"/>
              </a:ext>
            </a:extLst>
          </p:cNvPr>
          <p:cNvSpPr/>
          <p:nvPr/>
        </p:nvSpPr>
        <p:spPr>
          <a:xfrm>
            <a:off x="666750" y="4583666"/>
            <a:ext cx="12363450" cy="274757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سلوك اليوم: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كيف</a:t>
            </a:r>
            <a:r>
              <a:rPr lang="ar-MA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600" b="1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أشتغل مع زميلي؟</a:t>
            </a:r>
            <a:endParaRPr lang="fr-FR" sz="6600" b="1" dirty="0">
              <a:ln w="0"/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630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3474</TotalTime>
  <Words>1590</Words>
  <Application>Microsoft Office PowerPoint</Application>
  <PresentationFormat>Personnalisé</PresentationFormat>
  <Paragraphs>283</Paragraphs>
  <Slides>64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64</vt:i4>
      </vt:variant>
    </vt:vector>
  </HeadingPairs>
  <TitlesOfParts>
    <vt:vector size="82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2252</cp:revision>
  <dcterms:created xsi:type="dcterms:W3CDTF">2014-10-09T07:32:24Z</dcterms:created>
  <dcterms:modified xsi:type="dcterms:W3CDTF">2025-09-26T17:53:15Z</dcterms:modified>
</cp:coreProperties>
</file>