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7"/>
  </p:notesMasterIdLst>
  <p:handoutMasterIdLst>
    <p:handoutMasterId r:id="rId68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3" r:id="rId13"/>
    <p:sldId id="2134808654" r:id="rId14"/>
    <p:sldId id="2134808451" r:id="rId15"/>
    <p:sldId id="542" r:id="rId16"/>
    <p:sldId id="2134808656" r:id="rId17"/>
    <p:sldId id="2134808657" r:id="rId18"/>
    <p:sldId id="2134808658" r:id="rId19"/>
    <p:sldId id="2134808659" r:id="rId20"/>
    <p:sldId id="2134808660" r:id="rId21"/>
    <p:sldId id="2134808655" r:id="rId22"/>
    <p:sldId id="988" r:id="rId23"/>
    <p:sldId id="2134808585" r:id="rId24"/>
    <p:sldId id="2134808586" r:id="rId25"/>
    <p:sldId id="2134808587" r:id="rId26"/>
    <p:sldId id="2134808593" r:id="rId27"/>
    <p:sldId id="2134808594" r:id="rId28"/>
    <p:sldId id="2134808595" r:id="rId29"/>
    <p:sldId id="2134808554" r:id="rId30"/>
    <p:sldId id="2134808544" r:id="rId31"/>
    <p:sldId id="2134808553" r:id="rId32"/>
    <p:sldId id="2134808452" r:id="rId33"/>
    <p:sldId id="2134808555" r:id="rId34"/>
    <p:sldId id="2134808556" r:id="rId35"/>
    <p:sldId id="2134808448" r:id="rId36"/>
    <p:sldId id="2134808470" r:id="rId37"/>
    <p:sldId id="2134808471" r:id="rId38"/>
    <p:sldId id="2134808472" r:id="rId39"/>
    <p:sldId id="2134808545" r:id="rId40"/>
    <p:sldId id="597" r:id="rId41"/>
    <p:sldId id="2134808475" r:id="rId42"/>
    <p:sldId id="2134808662" r:id="rId43"/>
    <p:sldId id="2134808668" r:id="rId44"/>
    <p:sldId id="2134808669" r:id="rId45"/>
    <p:sldId id="2134808670" r:id="rId46"/>
    <p:sldId id="2134808671" r:id="rId47"/>
    <p:sldId id="2134808564" r:id="rId48"/>
    <p:sldId id="2134808666" r:id="rId49"/>
    <p:sldId id="2134808667" r:id="rId50"/>
    <p:sldId id="2134808491" r:id="rId51"/>
    <p:sldId id="2134808600" r:id="rId52"/>
    <p:sldId id="2134808601" r:id="rId53"/>
    <p:sldId id="2134808605" r:id="rId54"/>
    <p:sldId id="2134808606" r:id="rId55"/>
    <p:sldId id="2134808641" r:id="rId56"/>
    <p:sldId id="2134808646" r:id="rId57"/>
    <p:sldId id="2134808665" r:id="rId58"/>
    <p:sldId id="2134808571" r:id="rId59"/>
    <p:sldId id="2134808577" r:id="rId60"/>
    <p:sldId id="2134808578" r:id="rId61"/>
    <p:sldId id="2134808651" r:id="rId62"/>
    <p:sldId id="985" r:id="rId63"/>
    <p:sldId id="2134808546" r:id="rId64"/>
    <p:sldId id="2134808447" r:id="rId65"/>
    <p:sldId id="2134808513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3"/>
            <p14:sldId id="2134808654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657"/>
            <p14:sldId id="2134808658"/>
            <p14:sldId id="2134808659"/>
            <p14:sldId id="2134808660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62"/>
            <p14:sldId id="2134808668"/>
            <p14:sldId id="2134808669"/>
            <p14:sldId id="2134808670"/>
            <p14:sldId id="2134808671"/>
            <p14:sldId id="2134808564"/>
            <p14:sldId id="2134808666"/>
            <p14:sldId id="2134808667"/>
            <p14:sldId id="2134808491"/>
            <p14:sldId id="2134808600"/>
            <p14:sldId id="2134808601"/>
            <p14:sldId id="2134808605"/>
            <p14:sldId id="2134808606"/>
            <p14:sldId id="2134808641"/>
            <p14:sldId id="2134808646"/>
            <p14:sldId id="2134808665"/>
            <p14:sldId id="2134808571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D9D9D9"/>
    <a:srgbClr val="CCCCCC"/>
    <a:srgbClr val="FFD992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31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10" Type="http://schemas.openxmlformats.org/officeDocument/2006/relationships/image" Target="../media/image23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3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2.jpeg"/><Relationship Id="rId4" Type="http://schemas.openxmlformats.org/officeDocument/2006/relationships/image" Target="../media/image54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2.jpeg"/><Relationship Id="rId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9.jpe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91063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6310-0745-83D5-B3C9-41438527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A9A8264-028B-68F9-34B7-16FCA751218B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11F843-C2AD-5EC7-094F-95051B6B1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A4A47CB-E7BC-119F-760D-370FC99C4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90641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30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EDF6-1841-B391-A656-1B4326A6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685F16A-9D56-8283-15EB-4F0AEB887EB7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00A8AF-BED1-0F46-36D1-F3BC9C33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73BE80D-1F54-DBE7-DF3C-151C152A2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07657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04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CCB4-B573-B15D-5802-D6ACD216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BE848DC-D77C-831D-77CD-561A59E32348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9E4677-80BA-35F4-5CB8-40FC3FD5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5C7EA0E-5D04-64C3-C3AA-F56A10A2E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07657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989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277F-5D72-B584-9861-D82F41AB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4D56CF-F14E-8EAD-75B7-961CAD25607E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476C82-200A-FCC8-D757-E406D0ADB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293288A-9A96-4236-D189-981FC2990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802827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0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شُجاعࣱ.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شُجاعࣱ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اَلثَّعالِبُ.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080164" y="4193552"/>
            <a:ext cx="555567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اَلثَّعالِبُ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حِنْكَةࣱ.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حِنْكَةࣱ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اَلْقَطيعُ.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بحديقة الحيوانات؛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اَلْقَطيعُ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حديقة الحيوان"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7684BF18-083F-9541-7D2E-BD48B2F33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802639" y="1168400"/>
            <a:ext cx="6543041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C822B42-3335-A2D8-0472-D0C0CC3EC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946424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جملة).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52D3E8E-3167-AE70-095F-0E1687C383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842" y="1219199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8A5C487-3617-CA32-B8F8-6982542201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على الصفحة 35، سننجز النشاط رقم 3.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354FF1-EC7C-E23E-A2F3-D37F60897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55" y="2282442"/>
            <a:ext cx="6319889" cy="80045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7E5129-68C6-8DA0-5B23-10ED11F86F9B}"/>
              </a:ext>
            </a:extLst>
          </p:cNvPr>
          <p:cNvSpPr/>
          <p:nvPr/>
        </p:nvSpPr>
        <p:spPr>
          <a:xfrm>
            <a:off x="4204853" y="7782386"/>
            <a:ext cx="5306292" cy="19712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0B4B1-633A-081C-FE23-C55E28F2B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24A7A31-318C-22C7-DD5C-CEF41B5E96AD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المطلوب هو تتمة الفقرة بالكلمات المناسبة.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الجملة الأولى.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48FD9-B4D7-0A55-770F-60D67C8C8B1B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E79FFF-6CFD-2FA9-AF64-258EA4523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" t="69970" r="10540" b="7400"/>
          <a:stretch>
            <a:fillRect/>
          </a:stretch>
        </p:blipFill>
        <p:spPr>
          <a:xfrm>
            <a:off x="343720" y="3722095"/>
            <a:ext cx="13030157" cy="46044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06E56DA-A868-7EB5-6896-52E2CF4ED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5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029D6-0D5A-A903-0C9D-06B59F755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CB8C6D5-3440-CBA2-11CC-74C56E269386}"/>
              </a:ext>
            </a:extLst>
          </p:cNvPr>
          <p:cNvSpPr txBox="1"/>
          <p:nvPr/>
        </p:nvSpPr>
        <p:spPr>
          <a:xfrm>
            <a:off x="1819016" y="808195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يبين الأستاذ بصوت مسموع كيف يمكن الوصول إلى الكلمة المناسبة، عبر قراءة الجملة أولا، ثم  تحليلها، وخاصة آخر كلمة: </a:t>
            </a:r>
            <a:r>
              <a:rPr lang="ar-MA" sz="32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رفقة ← شخص أو أشخاص ← أسرتها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1638D-6FF2-1350-BA4C-337275ED96F2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91DC5D9-03BD-4D48-154D-E45A5F2E73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" t="69970" r="10540" b="7400"/>
          <a:stretch>
            <a:fillRect/>
          </a:stretch>
        </p:blipFill>
        <p:spPr>
          <a:xfrm>
            <a:off x="343720" y="3722095"/>
            <a:ext cx="13030157" cy="46044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C83D707-A5F0-5954-6828-32AD4C005F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D37178E-F080-CE17-D842-1FF316B3A4D5}"/>
              </a:ext>
            </a:extLst>
          </p:cNvPr>
          <p:cNvSpPr/>
          <p:nvPr/>
        </p:nvSpPr>
        <p:spPr>
          <a:xfrm>
            <a:off x="7099640" y="5292436"/>
            <a:ext cx="1052945" cy="10529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DA339BE-3C85-D35E-6787-D48E1D347010}"/>
              </a:ext>
            </a:extLst>
          </p:cNvPr>
          <p:cNvSpPr/>
          <p:nvPr/>
        </p:nvSpPr>
        <p:spPr>
          <a:xfrm>
            <a:off x="1878348" y="4142508"/>
            <a:ext cx="1532753" cy="15378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ACF20E8-6155-D20D-C426-81B24807D2BB}"/>
              </a:ext>
            </a:extLst>
          </p:cNvPr>
          <p:cNvCxnSpPr>
            <a:cxnSpLocks/>
            <a:stCxn id="3" idx="2"/>
            <a:endCxn id="5" idx="6"/>
          </p:cNvCxnSpPr>
          <p:nvPr/>
        </p:nvCxnSpPr>
        <p:spPr>
          <a:xfrm flipH="1" flipV="1">
            <a:off x="3411101" y="4911436"/>
            <a:ext cx="3688539" cy="9074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14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51EFB-1A15-23E7-EFB5-F8426B154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757CC27-CF8E-FCA8-896E-5861D2376EEA}"/>
              </a:ext>
            </a:extLst>
          </p:cNvPr>
          <p:cNvSpPr txBox="1"/>
          <p:nvPr/>
        </p:nvSpPr>
        <p:spPr>
          <a:xfrm>
            <a:off x="1597343" y="957434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الجواب الصحيح هو أسرتها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0DB2DB-4F73-8355-969B-735FDC3BC56D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B5C67AE-2D63-42A8-D6A2-D9808CBED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" t="69970" r="10540" b="7400"/>
          <a:stretch>
            <a:fillRect/>
          </a:stretch>
        </p:blipFill>
        <p:spPr>
          <a:xfrm>
            <a:off x="343720" y="3722095"/>
            <a:ext cx="13030157" cy="46044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7986A5C-9051-C78D-700C-FD184E9376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DC4715-3B8D-93DE-3AE6-33FB952D4E67}"/>
              </a:ext>
            </a:extLst>
          </p:cNvPr>
          <p:cNvSpPr txBox="1"/>
          <p:nvPr/>
        </p:nvSpPr>
        <p:spPr>
          <a:xfrm>
            <a:off x="5126182" y="5357244"/>
            <a:ext cx="14547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5400" dirty="0">
                <a:solidFill>
                  <a:srgbClr val="006DB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أُسْرَتِها</a:t>
            </a:r>
          </a:p>
        </p:txBody>
      </p:sp>
    </p:spTree>
    <p:extLst>
      <p:ext uri="{BB962C8B-B14F-4D97-AF65-F5344CB8AC3E}">
        <p14:creationId xmlns:p14="http://schemas.microsoft.com/office/powerpoint/2010/main" val="559937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08ACC-4824-10E0-541D-509C3AFEA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C428FE8-540E-CBC5-5CA2-C418043A2EC1}"/>
              </a:ext>
            </a:extLst>
          </p:cNvPr>
          <p:cNvSpPr txBox="1"/>
          <p:nvPr/>
        </p:nvSpPr>
        <p:spPr>
          <a:xfrm>
            <a:off x="6359236" y="734483"/>
            <a:ext cx="6150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أنجزوا المطلوب في باقي الجمل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351B00-C55D-7F5C-310E-3ED102E37FF7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C4FF25-5119-B20E-3407-8E753D770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" t="69970" r="10540" b="7400"/>
          <a:stretch>
            <a:fillRect/>
          </a:stretch>
        </p:blipFill>
        <p:spPr>
          <a:xfrm>
            <a:off x="343720" y="3722095"/>
            <a:ext cx="13030157" cy="46044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B47D27C-7200-FFC2-0250-2382620E03E7}"/>
              </a:ext>
            </a:extLst>
          </p:cNvPr>
          <p:cNvSpPr txBox="1"/>
          <p:nvPr/>
        </p:nvSpPr>
        <p:spPr>
          <a:xfrm>
            <a:off x="5126182" y="5357244"/>
            <a:ext cx="14547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5400" dirty="0">
                <a:solidFill>
                  <a:srgbClr val="006DB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أُسْرَتِها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A9221B-786C-CABA-83FB-7A90E5B474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52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0D504-8B88-1020-B51F-45BA2D3A7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164E59E-799D-B3A2-7CB1-B1099BCEF598}"/>
              </a:ext>
            </a:extLst>
          </p:cNvPr>
          <p:cNvSpPr txBox="1"/>
          <p:nvPr/>
        </p:nvSpPr>
        <p:spPr>
          <a:xfrm>
            <a:off x="2064328" y="747830"/>
            <a:ext cx="1039024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 بشكل تفاعلي.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وتعطى الفرصة أولا للتلاميذ من أجل الإجابة ومناقشة كيفية التوصل إليها قبل إبراز الجواب الصحيح.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FA0D20-AE81-D7EA-A445-295964458D1A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453D6D-8FAA-F29D-7F5E-1449481E5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" t="73466" r="10540" b="7400"/>
          <a:stretch>
            <a:fillRect/>
          </a:stretch>
        </p:blipFill>
        <p:spPr>
          <a:xfrm>
            <a:off x="343720" y="4433455"/>
            <a:ext cx="13030157" cy="38931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178C557-AE6F-6FB4-A927-70955F355289}"/>
              </a:ext>
            </a:extLst>
          </p:cNvPr>
          <p:cNvSpPr txBox="1"/>
          <p:nvPr/>
        </p:nvSpPr>
        <p:spPr>
          <a:xfrm>
            <a:off x="5126182" y="5357244"/>
            <a:ext cx="14547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5400" dirty="0">
                <a:solidFill>
                  <a:srgbClr val="006DB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أُسْرَتِها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8745DF7-6780-FABC-1F9A-26463ED79339}"/>
              </a:ext>
            </a:extLst>
          </p:cNvPr>
          <p:cNvSpPr txBox="1"/>
          <p:nvPr/>
        </p:nvSpPr>
        <p:spPr>
          <a:xfrm>
            <a:off x="7703128" y="6077680"/>
            <a:ext cx="14547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5400" dirty="0" err="1">
                <a:solidFill>
                  <a:srgbClr val="006DB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ٱلْجَميلَةِ</a:t>
            </a:r>
            <a:endParaRPr lang="ar-MA" sz="5400" dirty="0">
              <a:solidFill>
                <a:srgbClr val="006DB4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AC9D36-90D3-D2C1-DAC9-AFBD2E344029}"/>
              </a:ext>
            </a:extLst>
          </p:cNvPr>
          <p:cNvSpPr txBox="1"/>
          <p:nvPr/>
        </p:nvSpPr>
        <p:spPr>
          <a:xfrm>
            <a:off x="8430491" y="6690743"/>
            <a:ext cx="14547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5400" dirty="0">
                <a:solidFill>
                  <a:srgbClr val="006DB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مَدينَةِ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66E415-45F0-56B0-6948-14E4BD9B5D68}"/>
              </a:ext>
            </a:extLst>
          </p:cNvPr>
          <p:cNvSpPr txBox="1"/>
          <p:nvPr/>
        </p:nvSpPr>
        <p:spPr>
          <a:xfrm>
            <a:off x="6373091" y="7303806"/>
            <a:ext cx="27847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5400" dirty="0" err="1">
                <a:solidFill>
                  <a:srgbClr val="006DB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ٱلْعُطْلَةِ</a:t>
            </a:r>
            <a:endParaRPr lang="ar-MA" sz="5400" dirty="0">
              <a:solidFill>
                <a:srgbClr val="006DB4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DC13AE-73D4-198E-92BD-5F1A89F55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929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قراءة نموذجية ويحرص على متابعة التلاميذ لقراءته.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30BFC0-8E5C-BBDD-A6FC-E34A769E9D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5B35FB2-1C08-3A15-0136-28EB93FE4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25" y="3419006"/>
            <a:ext cx="12216549" cy="42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A7C9-A8CB-CBA4-85D4-9DBF8989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DEEE13-D8EA-7F6C-A645-C13E3B1CEC06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بقراءة هامسة للجمل بشكل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9B76EB-226E-CE6B-927D-1BC29E8A7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A21FC39-F75D-F42C-7334-E13CBEB0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25" y="3419006"/>
            <a:ext cx="12216549" cy="42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768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A0497-0DB3-B643-487C-08814C65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D50F7B-C034-E415-82E6-373D169ED351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الجمل قراءة مشتركة.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القراءة المشتركة.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283E2C-DC43-FE0A-E43D-EB79CBD62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C4D9F9-55C8-DDD0-8F08-A9F6EEEBD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25" y="3419006"/>
            <a:ext cx="12216549" cy="42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45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46379D5-40A6-44F0-84A1-23097FB83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الفقرة في النشاط الثاني من نفس الصفحة.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كلمات سبق أن قرأناها.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677891" y="5915891"/>
            <a:ext cx="2715491" cy="18010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5EA84157-C2CC-9965-7BF1-C042226DE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الثعالب – حِنكته – تاهَت – تَخْتَبِرُ.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6857999" y="5143500"/>
            <a:ext cx="2313709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4812036" y="3993573"/>
            <a:ext cx="1780309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2482584" y="5157168"/>
            <a:ext cx="1826180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6592345" y="4006120"/>
            <a:ext cx="1581837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5ADAC1-5107-C2AD-F6BE-9727FDF59F8A}"/>
              </a:ext>
            </a:extLst>
          </p:cNvPr>
          <p:cNvSpPr/>
          <p:nvPr/>
        </p:nvSpPr>
        <p:spPr>
          <a:xfrm>
            <a:off x="8506690" y="8815421"/>
            <a:ext cx="2066285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01D5F2-3D7B-B264-B3C4-1FD3153F8DEA}"/>
              </a:ext>
            </a:extLst>
          </p:cNvPr>
          <p:cNvSpPr/>
          <p:nvPr/>
        </p:nvSpPr>
        <p:spPr>
          <a:xfrm>
            <a:off x="8763331" y="3843378"/>
            <a:ext cx="2066285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8" grpId="0" animBg="1"/>
      <p:bldP spid="8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D07513-E223-7BF9-554D-F962D90B4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7CFFAE-346D-D872-7167-B8DC14F5E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480EBE1-E1CC-9B2C-6BEE-6362357D9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F7F6EE-B09D-F653-A40A-8EA7D6B8F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4" t="44363" r="10375" b="32236"/>
          <a:stretch>
            <a:fillRect/>
          </a:stretch>
        </p:blipFill>
        <p:spPr>
          <a:xfrm>
            <a:off x="183963" y="3644227"/>
            <a:ext cx="13348074" cy="485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CF12BC7-D105-CDCB-599A-A71903EFE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4" t="44363" r="10375" b="32236"/>
          <a:stretch>
            <a:fillRect/>
          </a:stretch>
        </p:blipFill>
        <p:spPr>
          <a:xfrm>
            <a:off x="183963" y="3644227"/>
            <a:ext cx="13348074" cy="48526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831273" y="4495611"/>
            <a:ext cx="51717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كانَ كَلْبُ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يُراقِبُ قَطيعَهُ.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256308" y="6070534"/>
            <a:ext cx="6075218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عِنْدَما رَأى </a:t>
            </a:r>
            <a:r>
              <a:rPr lang="ar-MA" sz="4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ٱلْكَلْبُ</a:t>
            </a:r>
            <a:r>
              <a:rPr lang="ar-MA" sz="4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ٱلنَّعْجَةَ</a:t>
            </a:r>
            <a:r>
              <a:rPr lang="ar-MA" sz="4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ٱلتّائِهَةَ</a:t>
            </a:r>
            <a:r>
              <a:rPr lang="ar-MA" sz="4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ٱقْتَرَبَ</a:t>
            </a:r>
            <a:r>
              <a:rPr lang="ar-MA" sz="4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مِنْها.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919872" y="7870759"/>
            <a:ext cx="49945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عِنْدَما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ٱبْتَعَدَ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ٱلْكَلْبُ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قامَتِ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ٱلثَّعالِبُ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ٱلْأُخْرى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بٱفْتِراسِ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ٱلْخِرْفانِ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0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565564" y="800309"/>
            <a:ext cx="1123129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158CC97-A13E-FF08-EE1E-8A8223CF7D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816162" y="3188455"/>
            <a:ext cx="10083675" cy="705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 الأدوار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513094"/>
            <a:ext cx="114889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بلعب أدوار، معتمدين على لوحة حديقة الحيوان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حيوانا بالإضافة إلى الفتاة ليتقمص دور كل منهما في حوار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يبتكر الأستاذ حوارا من أربع جمل، كل جملة تمثل دور الشخصية في الكلام.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3" name="Image 2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4ADB099-ECBD-A22C-56A8-9ED41EE4B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ثنائي يختار شخصيتين من اللوحة ويبتكر حوارا كما فعلت.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يساعد الأستاذ كل ثنائي للعب الدور بشكل سليم.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C437DE-BA60-E4FB-DA2C-650866EE0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362BE8E9-BB27-EA66-562C-83CEB7478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399F55-2900-23EF-5FC6-A26027D35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93" y="1718710"/>
            <a:ext cx="4914350" cy="6224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233148-37E8-7E96-A0FA-3DDEC7B55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52" y="1312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حديقة الحيوان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55B339F-330A-2F6A-1382-E5B3EC4BF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318320"/>
            <a:ext cx="6278326" cy="79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461682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حديقة الحيوانات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جمل وقراءتها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لعب الأدوار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039E1EB-2499-A9D8-9069-175874902C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3" y="2283224"/>
            <a:ext cx="6306035" cy="7987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129918" y="62092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089564" y="5500254"/>
            <a:ext cx="2881745" cy="22721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30156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3249</TotalTime>
  <Words>1342</Words>
  <Application>Microsoft Office PowerPoint</Application>
  <PresentationFormat>Personnalisé</PresentationFormat>
  <Paragraphs>233</Paragraphs>
  <Slides>61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61</vt:i4>
      </vt:variant>
    </vt:vector>
  </HeadingPairs>
  <TitlesOfParts>
    <vt:vector size="7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2249</cp:revision>
  <dcterms:created xsi:type="dcterms:W3CDTF">2014-10-09T07:32:24Z</dcterms:created>
  <dcterms:modified xsi:type="dcterms:W3CDTF">2025-09-26T17:53:52Z</dcterms:modified>
</cp:coreProperties>
</file>