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8"/>
  </p:notesMasterIdLst>
  <p:handoutMasterIdLst>
    <p:handoutMasterId r:id="rId69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2" r:id="rId12"/>
    <p:sldId id="2134808560" r:id="rId13"/>
    <p:sldId id="2134808653" r:id="rId14"/>
    <p:sldId id="2134808654" r:id="rId15"/>
    <p:sldId id="2134808451" r:id="rId16"/>
    <p:sldId id="542" r:id="rId17"/>
    <p:sldId id="2134808656" r:id="rId18"/>
    <p:sldId id="2134808657" r:id="rId19"/>
    <p:sldId id="2134808658" r:id="rId20"/>
    <p:sldId id="2134808659" r:id="rId21"/>
    <p:sldId id="2134808660" r:id="rId22"/>
    <p:sldId id="2134808655" r:id="rId23"/>
    <p:sldId id="988" r:id="rId24"/>
    <p:sldId id="2134808585" r:id="rId25"/>
    <p:sldId id="2134808586" r:id="rId26"/>
    <p:sldId id="2134808587" r:id="rId27"/>
    <p:sldId id="2134808593" r:id="rId28"/>
    <p:sldId id="2134808594" r:id="rId29"/>
    <p:sldId id="2134808595" r:id="rId30"/>
    <p:sldId id="2134808554" r:id="rId31"/>
    <p:sldId id="2134808544" r:id="rId32"/>
    <p:sldId id="2134808553" r:id="rId33"/>
    <p:sldId id="2134808452" r:id="rId34"/>
    <p:sldId id="2134808555" r:id="rId35"/>
    <p:sldId id="2134808556" r:id="rId36"/>
    <p:sldId id="2134808448" r:id="rId37"/>
    <p:sldId id="2134808470" r:id="rId38"/>
    <p:sldId id="2134808471" r:id="rId39"/>
    <p:sldId id="2134808472" r:id="rId40"/>
    <p:sldId id="2134808545" r:id="rId41"/>
    <p:sldId id="597" r:id="rId42"/>
    <p:sldId id="2134808475" r:id="rId43"/>
    <p:sldId id="2134808661" r:id="rId44"/>
    <p:sldId id="2134808662" r:id="rId45"/>
    <p:sldId id="2134808663" r:id="rId46"/>
    <p:sldId id="2134808664" r:id="rId47"/>
    <p:sldId id="2134808564" r:id="rId48"/>
    <p:sldId id="2134808666" r:id="rId49"/>
    <p:sldId id="2134808667" r:id="rId50"/>
    <p:sldId id="2134808491" r:id="rId51"/>
    <p:sldId id="2134808600" r:id="rId52"/>
    <p:sldId id="2134808601" r:id="rId53"/>
    <p:sldId id="2134808603" r:id="rId54"/>
    <p:sldId id="2134808602" r:id="rId55"/>
    <p:sldId id="2134808604" r:id="rId56"/>
    <p:sldId id="2134808605" r:id="rId57"/>
    <p:sldId id="2134808606" r:id="rId58"/>
    <p:sldId id="2134808641" r:id="rId59"/>
    <p:sldId id="2134808571" r:id="rId60"/>
    <p:sldId id="2134808577" r:id="rId61"/>
    <p:sldId id="2134808578" r:id="rId62"/>
    <p:sldId id="2134808651" r:id="rId63"/>
    <p:sldId id="985" r:id="rId64"/>
    <p:sldId id="2134808546" r:id="rId65"/>
    <p:sldId id="2134808447" r:id="rId66"/>
    <p:sldId id="2134808513" r:id="rId6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2"/>
          </p14:sldIdLst>
        </p14:section>
        <p14:section name="افتتاح الحصة" id="{B4CCA7F9-F5CC-4171-9420-75CE68236B45}">
          <p14:sldIdLst>
            <p14:sldId id="2134808560"/>
            <p14:sldId id="2134808653"/>
            <p14:sldId id="2134808654"/>
            <p14:sldId id="2134808451"/>
          </p14:sldIdLst>
        </p14:section>
        <p14:section name="نشاط اعتيادي" id="{3822E05A-48B7-466A-9806-AC1514DAD3AF}">
          <p14:sldIdLst>
            <p14:sldId id="542"/>
            <p14:sldId id="2134808656"/>
            <p14:sldId id="2134808657"/>
            <p14:sldId id="2134808658"/>
            <p14:sldId id="2134808659"/>
            <p14:sldId id="2134808660"/>
            <p14:sldId id="2134808655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661"/>
            <p14:sldId id="2134808662"/>
            <p14:sldId id="2134808663"/>
            <p14:sldId id="2134808664"/>
            <p14:sldId id="2134808564"/>
            <p14:sldId id="2134808666"/>
            <p14:sldId id="2134808667"/>
            <p14:sldId id="2134808491"/>
            <p14:sldId id="2134808600"/>
            <p14:sldId id="2134808601"/>
            <p14:sldId id="2134808603"/>
            <p14:sldId id="2134808602"/>
            <p14:sldId id="2134808604"/>
            <p14:sldId id="2134808605"/>
            <p14:sldId id="2134808606"/>
            <p14:sldId id="2134808641"/>
            <p14:sldId id="2134808571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D9D9D9"/>
    <a:srgbClr val="CCCCCC"/>
    <a:srgbClr val="FFD992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4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931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7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16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8CE02-2BE7-5FD6-A5D2-2BBA8AD85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E9B0ED3-77EF-FE46-A72A-4545B05B34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CE97A1C-1351-CB58-E526-4F98A1E50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90F7789-269F-1C6A-5A80-F80E507D6C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9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6661E-D784-75E7-852B-A68D3B2B2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3A1804-6F31-3514-A454-1622372067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4D51CA8-BF3E-90DF-92DC-5DD1947930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4D70ED-EEFE-7BDB-E06C-B7C227F80A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123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10" Type="http://schemas.openxmlformats.org/officeDocument/2006/relationships/image" Target="../media/image26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8.jpeg"/><Relationship Id="rId4" Type="http://schemas.openxmlformats.org/officeDocument/2006/relationships/image" Target="../media/image55.sv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9.xml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45.jpeg"/><Relationship Id="rId4" Type="http://schemas.openxmlformats.org/officeDocument/2006/relationships/image" Target="../media/image56.png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45.jpeg"/><Relationship Id="rId4" Type="http://schemas.openxmlformats.org/officeDocument/2006/relationships/image" Target="../media/image5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61.jpeg"/><Relationship Id="rId4" Type="http://schemas.microsoft.com/office/2007/relationships/hdphoto" Target="../media/hdphoto4.wdp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الثالث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13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111058" y="2405057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111058" y="492331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4186128" y="8682555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4111058" y="7187655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10" name="Image 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55B24C3-A610-E803-C3E6-3A8B8D0D82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6189985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17EE949C-64BE-1E4A-E557-D125906AC0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2073031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8645301-820A-8477-48B9-A6E8FD010544}"/>
              </a:ext>
            </a:extLst>
          </p:cNvPr>
          <p:cNvSpPr txBox="1"/>
          <p:nvPr/>
        </p:nvSpPr>
        <p:spPr>
          <a:xfrm>
            <a:off x="4111058" y="9451997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A4959ED3-E279-4005-3CE6-E3B9F08CD3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4131508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Image 25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E328A5C-FC6F-181D-B6A8-5CBD13332B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6" y="8248462"/>
            <a:ext cx="2464204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483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140778" y="910638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417626" y="2823448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بصرية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AC9FA80-999D-3182-C918-6C6D8F0AB60A}"/>
              </a:ext>
            </a:extLst>
          </p:cNvPr>
          <p:cNvSpPr/>
          <p:nvPr/>
        </p:nvSpPr>
        <p:spPr>
          <a:xfrm>
            <a:off x="1417625" y="5469666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 كلمات بصرية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4109-5363-931A-9F16-535756A1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7B23A367-1A54-A03D-4360-7746D46717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CE6DC13-604D-4E65-7550-D8C2E10862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01AA939-80BA-EC84-3D76-62DB102A3C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4938AEA4-1197-558D-7228-60293010B2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FE355502-BC67-E1A5-E248-A450270134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C4EE9E2-B615-F96B-B37C-0D7EC5BDFBC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1D6E86-8450-025E-CE37-EA3E2EE52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7" y="1824638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06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46310-0745-83D5-B3C9-41438527C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2A9A8264-028B-68F9-34B7-16FCA751218B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111F843-C2AD-5EC7-094F-95051B6B1C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A4A47CB-E7BC-119F-760D-370FC99C44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590641"/>
              </p:ext>
            </p:extLst>
          </p:nvPr>
        </p:nvGraphicFramePr>
        <p:xfrm>
          <a:off x="1826028" y="4328355"/>
          <a:ext cx="10063944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اَلرّاعي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ناعِمࣱ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خَطيرࣱ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اَلْقَطيعُ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آمِنَةࣱ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مَكْرࣱ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اَلْخِرْفانُ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كَلْبࣱ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شُجاعࣱ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صوفࣱ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اَلثَّعالِبُ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حِنْكَةࣱ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3630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FEDF6-1841-B391-A656-1B4326A62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685F16A-9D56-8283-15EB-4F0AEB887EB7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A00A8AF-BED1-0F46-36D1-F3BC9C337A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73BE80D-1F54-DBE7-DF3C-151C152A21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107657"/>
              </p:ext>
            </p:extLst>
          </p:nvPr>
        </p:nvGraphicFramePr>
        <p:xfrm>
          <a:off x="1826028" y="4328355"/>
          <a:ext cx="10063944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اَلرّاعي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ناعِمࣱ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خَطيرࣱ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اَلْقَطيعُ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آمِنَةࣱ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مَكْرࣱ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اَلْخِرْفانُ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كَلْبࣱ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شُجاعࣱ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صوفࣱ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اَلثَّعالِبُ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حِنْكَةࣱ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1049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ACCB4-B573-B15D-5802-D6ACD216D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2BE848DC-D77C-831D-77CD-561A59E32348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E9E4677-80BA-35F4-5CB8-40FC3FD588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5C7EA0E-5D04-64C3-C3AA-F56A10A2E7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107657"/>
              </p:ext>
            </p:extLst>
          </p:nvPr>
        </p:nvGraphicFramePr>
        <p:xfrm>
          <a:off x="1826028" y="4328355"/>
          <a:ext cx="10063944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اَلرّاعي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ناعِمࣱ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خَطيرࣱ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اَلْقَطيعُ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آمِنَةࣱ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مَكْرࣱ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اَلْخِرْفانُ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كَلْبࣱ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شُجاعࣱ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صوفࣱ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اَلثَّعالِبُ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حِنْكَةࣱ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4989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1277F-5D72-B584-9861-D82F41ABA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1A4D56CF-F14E-8EAD-75B7-961CAD25607E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E476C82-200A-FCC8-D757-E406D0ADB4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293288A-9A96-4236-D189-981FC2990C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107657"/>
              </p:ext>
            </p:extLst>
          </p:nvPr>
        </p:nvGraphicFramePr>
        <p:xfrm>
          <a:off x="1826028" y="4328355"/>
          <a:ext cx="10063944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اَلرّاعي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ناعِمࣱ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خَطيرࣱ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اَلْقَطيعُ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آمِنَةࣱ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مَكْرࣱ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اَلْخِرْفانُ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كَلْبࣱ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شُجاعࣱ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صوفࣱ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اَلثَّعالِبُ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حِنْكَةࣱ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760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0FB12-8DB5-146B-928B-55B587D7C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398FB47-94F9-92DC-1B2F-F77D29B0E9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058284A5-15C9-2AC1-4BB8-399AEC2FCA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4C1A3804-3EE4-BEC7-53C4-03D4AF2AA8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C0F3BC68-EB01-8730-FF32-2FC95CD9BF0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0E66A71D-BD51-7748-3CB9-4334CA3652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52A2D1FA-729D-685F-A531-1346C252658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83CA09E0-532E-EFF0-E22D-9F99989E3C5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29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مكرٌ.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مَكْرࣱ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19391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اَلرّاعي.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اَلرّاعي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آمنةٌ.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آمِنَةࣱ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الخرفان.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مرتبط بحديقة الحيوانات؛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إكمال 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3898781" y="4244728"/>
            <a:ext cx="5450492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اَلْخِرْفانُ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حديقة الحيوان"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dessin humoristique, Giraffidés, affiche&#10;&#10;Le contenu généré par l’IA peut être incorrect.">
            <a:extLst>
              <a:ext uri="{FF2B5EF4-FFF2-40B4-BE49-F238E27FC236}">
                <a16:creationId xmlns:a16="http://schemas.microsoft.com/office/drawing/2014/main" id="{7684BF18-083F-9541-7D2E-BD48B2F330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t="20408" r="10486" b="14440"/>
          <a:stretch>
            <a:fillRect/>
          </a:stretch>
        </p:blipFill>
        <p:spPr>
          <a:xfrm>
            <a:off x="802639" y="1168400"/>
            <a:ext cx="6543041" cy="668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FE0CB53-4FEC-3EFB-2C37-638197633F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dessin humoristique, Giraffidés, affiche&#10;&#10;Le contenu généré par l’IA peut être incorrect.">
            <a:extLst>
              <a:ext uri="{FF2B5EF4-FFF2-40B4-BE49-F238E27FC236}">
                <a16:creationId xmlns:a16="http://schemas.microsoft.com/office/drawing/2014/main" id="{AC822B42-3335-A2D8-0472-D0C0CC3ECD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t="20408" r="10486" b="14440"/>
          <a:stretch>
            <a:fillRect/>
          </a:stretch>
        </p:blipFill>
        <p:spPr>
          <a:xfrm>
            <a:off x="2946424" y="2299855"/>
            <a:ext cx="7823152" cy="798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(جملة جملة).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E52D3E8E-3167-AE70-095F-0E1687C383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842" y="1219199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أمامكم مجموعة من الكلمات غير المرتبة. سأضعها بترتيب معين لتكوين جملة.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عملية الترتيب، مصرحا بما يستخدمه من استراتيجية بشكل واضح ومسموع.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F360F16-D494-74D8-67C8-4438C4267B79}"/>
              </a:ext>
            </a:extLst>
          </p:cNvPr>
          <p:cNvSpPr txBox="1"/>
          <p:nvPr/>
        </p:nvSpPr>
        <p:spPr>
          <a:xfrm>
            <a:off x="1819016" y="3561244"/>
            <a:ext cx="10153650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ضَخْمࣱ  – </a:t>
            </a:r>
            <a:r>
              <a:rPr lang="ar-MA" sz="8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ٱلْفيلِ</a:t>
            </a:r>
            <a:r>
              <a:rPr lang="ar-M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– جِسْمُ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1483DA-10F8-501F-4362-162E2DB7B329}"/>
              </a:ext>
            </a:extLst>
          </p:cNvPr>
          <p:cNvSpPr txBox="1"/>
          <p:nvPr/>
        </p:nvSpPr>
        <p:spPr>
          <a:xfrm>
            <a:off x="1781175" y="5679361"/>
            <a:ext cx="1015365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...................................................................................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C6176-7D5B-38F6-5885-E935EFC40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457FF66-39DF-1748-C43D-0D9411B41B6E}"/>
              </a:ext>
            </a:extLst>
          </p:cNvPr>
          <p:cNvSpPr txBox="1"/>
          <p:nvPr/>
        </p:nvSpPr>
        <p:spPr>
          <a:xfrm>
            <a:off x="2419351" y="1016487"/>
            <a:ext cx="1015365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عملية الترتيب، مصرحا بما يستخدمه من استراتيجية بشكل واضح ومسموع.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013033F-39BA-85C3-138A-C4907FE8BD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3EFDBEE-4A39-CC1A-4191-0E1F632C792A}"/>
              </a:ext>
            </a:extLst>
          </p:cNvPr>
          <p:cNvSpPr txBox="1"/>
          <p:nvPr/>
        </p:nvSpPr>
        <p:spPr>
          <a:xfrm>
            <a:off x="1891320" y="3489758"/>
            <a:ext cx="10153650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ضَخْمࣱ  –   جِسْمُ   –   </a:t>
            </a:r>
            <a:r>
              <a:rPr lang="ar-MA" sz="8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ٱلْفيلِ</a:t>
            </a:r>
            <a:endParaRPr lang="ar-MA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F82A3CB-5ACA-18C7-71D4-20D1DC94D4A5}"/>
              </a:ext>
            </a:extLst>
          </p:cNvPr>
          <p:cNvSpPr txBox="1"/>
          <p:nvPr/>
        </p:nvSpPr>
        <p:spPr>
          <a:xfrm>
            <a:off x="7958572" y="6130639"/>
            <a:ext cx="280468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9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جِسْمُ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C01B72E-799F-3826-EE98-BE6CE3314459}"/>
              </a:ext>
            </a:extLst>
          </p:cNvPr>
          <p:cNvSpPr txBox="1"/>
          <p:nvPr/>
        </p:nvSpPr>
        <p:spPr>
          <a:xfrm>
            <a:off x="5874328" y="6132053"/>
            <a:ext cx="280468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96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ٱلْفيلِ</a:t>
            </a:r>
            <a:r>
              <a:rPr lang="ar-MA" sz="9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E16FBA3-5A46-A02E-7972-15C24A0AD77E}"/>
              </a:ext>
            </a:extLst>
          </p:cNvPr>
          <p:cNvSpPr txBox="1"/>
          <p:nvPr/>
        </p:nvSpPr>
        <p:spPr>
          <a:xfrm>
            <a:off x="3790084" y="6132053"/>
            <a:ext cx="2683711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9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ضَخْمࣱ 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4784475B-EA69-0571-7E95-9E7C33F8DFCE}"/>
              </a:ext>
            </a:extLst>
          </p:cNvPr>
          <p:cNvSpPr/>
          <p:nvPr/>
        </p:nvSpPr>
        <p:spPr>
          <a:xfrm>
            <a:off x="3233241" y="3244802"/>
            <a:ext cx="1898698" cy="1898698"/>
          </a:xfrm>
          <a:prstGeom prst="ellipse">
            <a:avLst/>
          </a:prstGeom>
          <a:noFill/>
          <a:ln w="57150">
            <a:solidFill>
              <a:srgbClr val="19199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66D18DAC-DED8-93D4-873D-E25F731C170D}"/>
              </a:ext>
            </a:extLst>
          </p:cNvPr>
          <p:cNvSpPr/>
          <p:nvPr/>
        </p:nvSpPr>
        <p:spPr>
          <a:xfrm>
            <a:off x="6053260" y="3297779"/>
            <a:ext cx="1898698" cy="1898698"/>
          </a:xfrm>
          <a:prstGeom prst="ellipse">
            <a:avLst/>
          </a:prstGeom>
          <a:noFill/>
          <a:ln w="57150">
            <a:solidFill>
              <a:srgbClr val="19199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DCECF5F5-08E3-1F48-1900-9B84B7861C1E}"/>
              </a:ext>
            </a:extLst>
          </p:cNvPr>
          <p:cNvSpPr/>
          <p:nvPr/>
        </p:nvSpPr>
        <p:spPr>
          <a:xfrm>
            <a:off x="8959649" y="3380509"/>
            <a:ext cx="1898698" cy="1898698"/>
          </a:xfrm>
          <a:prstGeom prst="ellipse">
            <a:avLst/>
          </a:prstGeom>
          <a:noFill/>
          <a:ln w="57150">
            <a:solidFill>
              <a:srgbClr val="19199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404873CF-F2F0-156E-BDBD-127B31FA365F}"/>
              </a:ext>
            </a:extLst>
          </p:cNvPr>
          <p:cNvCxnSpPr>
            <a:cxnSpLocks/>
            <a:stCxn id="8" idx="5"/>
          </p:cNvCxnSpPr>
          <p:nvPr/>
        </p:nvCxnSpPr>
        <p:spPr>
          <a:xfrm>
            <a:off x="4853881" y="4865442"/>
            <a:ext cx="2388326" cy="1713140"/>
          </a:xfrm>
          <a:prstGeom prst="straightConnector1">
            <a:avLst/>
          </a:prstGeom>
          <a:ln w="57150">
            <a:solidFill>
              <a:srgbClr val="1919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8D7D02E5-CA43-0CD4-C5FC-63F3AD39B522}"/>
              </a:ext>
            </a:extLst>
          </p:cNvPr>
          <p:cNvCxnSpPr>
            <a:cxnSpLocks/>
            <a:stCxn id="9" idx="5"/>
          </p:cNvCxnSpPr>
          <p:nvPr/>
        </p:nvCxnSpPr>
        <p:spPr>
          <a:xfrm>
            <a:off x="7673900" y="4918419"/>
            <a:ext cx="1449131" cy="1555119"/>
          </a:xfrm>
          <a:prstGeom prst="straightConnector1">
            <a:avLst/>
          </a:prstGeom>
          <a:ln w="57150">
            <a:solidFill>
              <a:srgbClr val="1919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E7F801B-2723-1920-8BCB-E8054CFCA456}"/>
              </a:ext>
            </a:extLst>
          </p:cNvPr>
          <p:cNvCxnSpPr>
            <a:cxnSpLocks/>
          </p:cNvCxnSpPr>
          <p:nvPr/>
        </p:nvCxnSpPr>
        <p:spPr>
          <a:xfrm flipH="1">
            <a:off x="5483333" y="4708133"/>
            <a:ext cx="3591394" cy="1765405"/>
          </a:xfrm>
          <a:prstGeom prst="straightConnector1">
            <a:avLst/>
          </a:prstGeom>
          <a:ln w="57150">
            <a:solidFill>
              <a:srgbClr val="1919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061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7" grpId="0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0B4B1-633A-081C-FE23-C55E28F2B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C24A7A31-318C-22C7-DD5C-CEF41B5E96AD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كراساتكم، النشاط الأول في الصفحة 35.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348FD9-B4D7-0A55-770F-60D67C8C8B1B}"/>
              </a:ext>
            </a:extLst>
          </p:cNvPr>
          <p:cNvSpPr/>
          <p:nvPr/>
        </p:nvSpPr>
        <p:spPr>
          <a:xfrm>
            <a:off x="343720" y="4433455"/>
            <a:ext cx="6425042" cy="2770908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1E79FFF-6CFD-2FA9-AF64-258EA4523A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055" y="2282442"/>
            <a:ext cx="6319889" cy="800455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22FAA10-9972-EE98-D6FD-A4ADBBB89665}"/>
              </a:ext>
            </a:extLst>
          </p:cNvPr>
          <p:cNvSpPr/>
          <p:nvPr/>
        </p:nvSpPr>
        <p:spPr>
          <a:xfrm>
            <a:off x="4170218" y="3501331"/>
            <a:ext cx="5306292" cy="197121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C3AC1B0-CA64-AF3F-4E9D-752FB4131F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951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48AF8-F8A0-A47F-4C39-7BA46B98B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DDBFDF-44D6-D1BC-D0F2-F5AFCDD6FD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4" t="15044" r="10192" b="60990"/>
          <a:stretch>
            <a:fillRect/>
          </a:stretch>
        </p:blipFill>
        <p:spPr>
          <a:xfrm>
            <a:off x="322805" y="3283528"/>
            <a:ext cx="13040770" cy="486796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139060-A141-8342-B660-D0A87022ABCF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بإنجاز المطلوب كما في المثال السابق،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التنقل بين الصفوف لمراقبة العمل، ولتقديم الدعم إن لزم الأمر.</a:t>
            </a: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13AC0F5-2403-4127-1A90-D98663DD65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485" y="734483"/>
            <a:ext cx="1722559" cy="114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626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8BA3C-1F75-2FC6-3495-D4E745F86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8332B93-4DA5-BB9F-1168-033A7D6AE5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4" t="23707" r="10680" b="61094"/>
          <a:stretch>
            <a:fillRect/>
          </a:stretch>
        </p:blipFill>
        <p:spPr>
          <a:xfrm>
            <a:off x="322805" y="5043055"/>
            <a:ext cx="12962665" cy="308748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CAFBBAB-D55A-177E-BE75-E4D678FDBE93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 بشكل تفاعلي.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لكل ثنائي لتقديم المنتوج.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90AA561-9A2C-B65E-6470-678140FF44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67" y="747830"/>
            <a:ext cx="1538187" cy="11703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25A088C-7792-D1E8-91F5-6D6BA5D41EF7}"/>
              </a:ext>
            </a:extLst>
          </p:cNvPr>
          <p:cNvSpPr txBox="1"/>
          <p:nvPr/>
        </p:nvSpPr>
        <p:spPr>
          <a:xfrm>
            <a:off x="817419" y="4990239"/>
            <a:ext cx="578106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كَلْبُ </a:t>
            </a:r>
            <a:r>
              <a:rPr lang="ar-MA" sz="48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ٱلرّاعي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شُجاعࣱ.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2FE5A71-0747-8042-25A1-49810D8F985F}"/>
              </a:ext>
            </a:extLst>
          </p:cNvPr>
          <p:cNvSpPr txBox="1"/>
          <p:nvPr/>
        </p:nvSpPr>
        <p:spPr>
          <a:xfrm>
            <a:off x="817419" y="5798128"/>
            <a:ext cx="578106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صوفُ </a:t>
            </a:r>
            <a:r>
              <a:rPr lang="ar-MA" sz="48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ٱلْخِرْفانِ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ناعِمࣱ.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300CEC3-04B9-BB08-B313-CADE58A74A98}"/>
              </a:ext>
            </a:extLst>
          </p:cNvPr>
          <p:cNvSpPr txBox="1"/>
          <p:nvPr/>
        </p:nvSpPr>
        <p:spPr>
          <a:xfrm>
            <a:off x="817419" y="6606017"/>
            <a:ext cx="578106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مَكْرُ </a:t>
            </a:r>
            <a:r>
              <a:rPr lang="ar-MA" sz="48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ٱلثَّعالِبِ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خَطيرࣱ.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CD8F629-6E29-9DC6-2469-97EB08B42CAE}"/>
              </a:ext>
            </a:extLst>
          </p:cNvPr>
          <p:cNvSpPr txBox="1"/>
          <p:nvPr/>
        </p:nvSpPr>
        <p:spPr>
          <a:xfrm>
            <a:off x="817419" y="7390798"/>
            <a:ext cx="578106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خِرْفانُ </a:t>
            </a:r>
            <a:r>
              <a:rPr lang="ar-MA" sz="48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ٱلْقَطيعِ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آمِنةࣱ.</a:t>
            </a:r>
          </a:p>
        </p:txBody>
      </p:sp>
    </p:spTree>
    <p:extLst>
      <p:ext uri="{BB962C8B-B14F-4D97-AF65-F5344CB8AC3E}">
        <p14:creationId xmlns:p14="http://schemas.microsoft.com/office/powerpoint/2010/main" val="417958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1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الجمل قراءة نموذجية ويحرص على متابعة التلاميذ لقراءته.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57669D-3EE3-9501-E1E3-4CFD9425F75F}"/>
              </a:ext>
            </a:extLst>
          </p:cNvPr>
          <p:cNvSpPr txBox="1"/>
          <p:nvPr/>
        </p:nvSpPr>
        <p:spPr>
          <a:xfrm>
            <a:off x="4100946" y="2790529"/>
            <a:ext cx="578106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كَلْبُ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ٱلرّاعي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شُجاعࣱ.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CFEE242-A1AE-1C8F-C0DD-7D1D72B4EFBE}"/>
              </a:ext>
            </a:extLst>
          </p:cNvPr>
          <p:cNvSpPr txBox="1"/>
          <p:nvPr/>
        </p:nvSpPr>
        <p:spPr>
          <a:xfrm>
            <a:off x="4100946" y="4555915"/>
            <a:ext cx="578106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صوفُ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ٱلْخِرْفانِ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ناعِمࣱ.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B7358DC-46D5-D783-88AB-A91F5F1FCEBE}"/>
              </a:ext>
            </a:extLst>
          </p:cNvPr>
          <p:cNvSpPr txBox="1"/>
          <p:nvPr/>
        </p:nvSpPr>
        <p:spPr>
          <a:xfrm>
            <a:off x="4100946" y="6321301"/>
            <a:ext cx="578106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مَكْرُ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ٱلْثَّعالِبِ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خَطيرࣱ.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65D052C-6DD0-9F35-744A-7778C7BAC7DB}"/>
              </a:ext>
            </a:extLst>
          </p:cNvPr>
          <p:cNvSpPr txBox="1"/>
          <p:nvPr/>
        </p:nvSpPr>
        <p:spPr>
          <a:xfrm>
            <a:off x="4100946" y="8086688"/>
            <a:ext cx="578106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خِرْفانُ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ٱلْقَطيعِ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آمِنةࣱ.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B30BFC0-8E5C-BBDD-A6FC-E34A769E9D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DA7C9-A8CB-CBA4-85D4-9DBF89891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FDEEE13-D8EA-7F6C-A645-C13E3B1CEC06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بقراءة هامسة للجمل بشكل ثنائي.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للتأكد من انخراط الجميع في القراءة الهامسة.</a:t>
            </a:r>
          </a:p>
        </p:txBody>
      </p:sp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189B76EB-226E-CE6B-927D-1BC29E8A7A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485" y="734483"/>
            <a:ext cx="1722559" cy="114304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3702C4F-C1F0-53FD-409F-54447F5007A0}"/>
              </a:ext>
            </a:extLst>
          </p:cNvPr>
          <p:cNvSpPr txBox="1"/>
          <p:nvPr/>
        </p:nvSpPr>
        <p:spPr>
          <a:xfrm>
            <a:off x="4100946" y="2790529"/>
            <a:ext cx="578106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كَلْبُ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ٱلرّاعي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شُجاعࣱ.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C0C5BDC-153B-9AF3-02BF-415B8D9C274F}"/>
              </a:ext>
            </a:extLst>
          </p:cNvPr>
          <p:cNvSpPr txBox="1"/>
          <p:nvPr/>
        </p:nvSpPr>
        <p:spPr>
          <a:xfrm>
            <a:off x="4100946" y="4555915"/>
            <a:ext cx="578106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صوفُ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ٱلْخِرْفانِ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ناعِمࣱ.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8261F3-DEC3-C998-408B-ED5535293CAA}"/>
              </a:ext>
            </a:extLst>
          </p:cNvPr>
          <p:cNvSpPr txBox="1"/>
          <p:nvPr/>
        </p:nvSpPr>
        <p:spPr>
          <a:xfrm>
            <a:off x="4100946" y="6321301"/>
            <a:ext cx="578106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مَكْرُ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ٱلْثَّعالِبِ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خَطيرࣱ.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0F2C671-1942-B2BE-2DA2-A2F1FD478C33}"/>
              </a:ext>
            </a:extLst>
          </p:cNvPr>
          <p:cNvSpPr txBox="1"/>
          <p:nvPr/>
        </p:nvSpPr>
        <p:spPr>
          <a:xfrm>
            <a:off x="4100946" y="8086688"/>
            <a:ext cx="578106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خِرْفانُ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ٱلْقَطيعِ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آمِنةࣱ.</a:t>
            </a:r>
          </a:p>
        </p:txBody>
      </p:sp>
    </p:spTree>
    <p:extLst>
      <p:ext uri="{BB962C8B-B14F-4D97-AF65-F5344CB8AC3E}">
        <p14:creationId xmlns:p14="http://schemas.microsoft.com/office/powerpoint/2010/main" val="19745768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A0497-0DB3-B643-487C-08814C65A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D50F7B-C034-E415-82E6-373D169ED351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الجمل قراءة مشتركة.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الجميع في القراءة المشتركة.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9283E2C-DC43-FE0A-E43D-EB79CBD62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67" y="747830"/>
            <a:ext cx="1538187" cy="117036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5AE9CBA-34D4-B58E-3AE0-D4C3B6A7D3E4}"/>
              </a:ext>
            </a:extLst>
          </p:cNvPr>
          <p:cNvSpPr txBox="1"/>
          <p:nvPr/>
        </p:nvSpPr>
        <p:spPr>
          <a:xfrm>
            <a:off x="4100946" y="2790529"/>
            <a:ext cx="578106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كَلْبُ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ٱلرّاعي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شُجاعࣱ.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FC4863F-346C-B5C8-0EDC-0677DB10A70A}"/>
              </a:ext>
            </a:extLst>
          </p:cNvPr>
          <p:cNvSpPr txBox="1"/>
          <p:nvPr/>
        </p:nvSpPr>
        <p:spPr>
          <a:xfrm>
            <a:off x="4100946" y="4555915"/>
            <a:ext cx="578106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صوفُ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ٱلْخِرْفانِ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ناعِمࣱ.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CFA4C8A-6F5F-C91A-661D-CE94670B0DC9}"/>
              </a:ext>
            </a:extLst>
          </p:cNvPr>
          <p:cNvSpPr txBox="1"/>
          <p:nvPr/>
        </p:nvSpPr>
        <p:spPr>
          <a:xfrm>
            <a:off x="4100946" y="6321301"/>
            <a:ext cx="578106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مَكْرُ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ٱلْثَّعالِبِ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خَطيرࣱ.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C69C50F-8BB1-F9FE-95DD-3BB5565E5417}"/>
              </a:ext>
            </a:extLst>
          </p:cNvPr>
          <p:cNvSpPr txBox="1"/>
          <p:nvPr/>
        </p:nvSpPr>
        <p:spPr>
          <a:xfrm>
            <a:off x="4100946" y="8086688"/>
            <a:ext cx="578106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خِرْفانُ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ٱلْقَطيعِ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آمِنةࣱ.</a:t>
            </a:r>
          </a:p>
        </p:txBody>
      </p:sp>
    </p:spTree>
    <p:extLst>
      <p:ext uri="{BB962C8B-B14F-4D97-AF65-F5344CB8AC3E}">
        <p14:creationId xmlns:p14="http://schemas.microsoft.com/office/powerpoint/2010/main" val="33272452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D46379D5-40A6-44F0-84A1-23097FB836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837" y="2335084"/>
            <a:ext cx="6278326" cy="79519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الفقرة في النشاط الثاني من نفس الصفحة.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كلمات سبق أن قرأناها.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6677891" y="5915891"/>
            <a:ext cx="2715491" cy="180109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9545783" y="6138638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969818" y="808195"/>
            <a:ext cx="1198637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انتبهوا جيدا، لنتذكر جميعا كيف نقوم بقراءة مسحية بالعين لكي نحدد موقع الكلمة التي نبحث عنها.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رفقة التلاميذ استراتيجية البحث عن كلمات داخل النص عن طريق القراءة المسحية.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F0E4E67-4B2E-ED1A-320D-49688FD067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037" y="3100152"/>
            <a:ext cx="8559925" cy="653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5EA84157-C2CC-9965-7BF1-C042226DE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4" t="44678" r="10374" b="32236"/>
          <a:stretch>
            <a:fillRect/>
          </a:stretch>
        </p:blipFill>
        <p:spPr>
          <a:xfrm>
            <a:off x="1304761" y="2500424"/>
            <a:ext cx="11106478" cy="777005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الخرفان – الراعي – القطيع – كلبُ.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2671968" y="8809148"/>
            <a:ext cx="2066285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8506690" y="2581737"/>
            <a:ext cx="1565565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54C38E-4297-EAF0-313B-D14F5B1ADDA6}"/>
              </a:ext>
            </a:extLst>
          </p:cNvPr>
          <p:cNvSpPr/>
          <p:nvPr/>
        </p:nvSpPr>
        <p:spPr>
          <a:xfrm>
            <a:off x="10448947" y="6385452"/>
            <a:ext cx="1826180" cy="11373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94D6F0-99A2-6A3C-1AD7-F7634AD087A6}"/>
              </a:ext>
            </a:extLst>
          </p:cNvPr>
          <p:cNvSpPr/>
          <p:nvPr/>
        </p:nvSpPr>
        <p:spPr>
          <a:xfrm>
            <a:off x="1634837" y="7625142"/>
            <a:ext cx="1887046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1DFD8B-9681-E411-718E-5607A96DB1ED}"/>
              </a:ext>
            </a:extLst>
          </p:cNvPr>
          <p:cNvSpPr/>
          <p:nvPr/>
        </p:nvSpPr>
        <p:spPr>
          <a:xfrm>
            <a:off x="10126584" y="2575887"/>
            <a:ext cx="1178725" cy="11373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8" grpId="0" animBg="1"/>
      <p:bldP spid="8" grpId="1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686EDC5-4A33-3FD4-F7D8-ADD2CC80CA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4" t="44678" r="10374" b="32236"/>
          <a:stretch>
            <a:fillRect/>
          </a:stretch>
        </p:blipFill>
        <p:spPr>
          <a:xfrm>
            <a:off x="1304761" y="2500424"/>
            <a:ext cx="11106478" cy="777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تتبعكم، ما رأيكم في قراءتي؟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AB13578-C19E-B5E8-E8B0-B614FCA0DD5A}"/>
              </a:ext>
            </a:extLst>
          </p:cNvPr>
          <p:cNvGraphicFramePr>
            <a:graphicFrameLocks noGrp="1"/>
          </p:cNvGraphicFramePr>
          <p:nvPr/>
        </p:nvGraphicFramePr>
        <p:xfrm>
          <a:off x="649674" y="3156155"/>
          <a:ext cx="12416651" cy="630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كانَتِ قِراءَتي مُسْتَرْسَلَةً؟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8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240BB8C-5F8E-E14B-59B7-46A5F3B9DA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4" t="44678" r="10374" b="32236"/>
          <a:stretch>
            <a:fillRect/>
          </a:stretch>
        </p:blipFill>
        <p:spPr>
          <a:xfrm>
            <a:off x="1304761" y="2500424"/>
            <a:ext cx="11106478" cy="777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8AF86C7-F399-AD0C-A0FB-260B5FE97F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1D07513-E223-7BF9-554D-F962D90B45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4" t="44678" r="10374" b="32236"/>
          <a:stretch>
            <a:fillRect/>
          </a:stretch>
        </p:blipFill>
        <p:spPr>
          <a:xfrm>
            <a:off x="1304761" y="2500424"/>
            <a:ext cx="11106478" cy="777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37CFFAE-346D-D872-7167-B8DC14F5E6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4" t="44678" r="10374" b="32236"/>
          <a:stretch>
            <a:fillRect/>
          </a:stretch>
        </p:blipFill>
        <p:spPr>
          <a:xfrm>
            <a:off x="1304761" y="2500424"/>
            <a:ext cx="11106478" cy="777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480EBE1-E1CC-9B2C-6BEE-6362357D97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4" t="44678" r="10374" b="32236"/>
          <a:stretch>
            <a:fillRect/>
          </a:stretch>
        </p:blipFill>
        <p:spPr>
          <a:xfrm>
            <a:off x="1304761" y="2500424"/>
            <a:ext cx="11106478" cy="777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565564" y="800309"/>
            <a:ext cx="1123129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يتقدم إلى السبورة ويقرأ الفقرة بدقة وبسرعة قبل انتهاء الوقت؟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ثلاثة تلاميذ للقراءة، (يتم تغيير التلاميذ في كل حصة ويسجل الفائزون في كل حصة)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2493806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1876489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6158CC97-A13E-FF08-EE1E-8A8223CF7D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4" t="44678" r="10374" b="32236"/>
          <a:stretch>
            <a:fillRect/>
          </a:stretch>
        </p:blipFill>
        <p:spPr>
          <a:xfrm>
            <a:off x="1816162" y="3188455"/>
            <a:ext cx="10083675" cy="7054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 الأدوار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513094"/>
            <a:ext cx="1148892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بلعب أدوار، معتمدين على لوحة حديقة الحيوان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يختار الأستاذ حيوانا بالإضافة إلى الفتاة ليتقمص دور كل منهما في حوار ثنائي.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يبتكر الأستاذ حوارا من أربع جمل، كل جملة تمثل دور الشخصية في الكلام.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453" y="4338718"/>
            <a:ext cx="4904157" cy="4516231"/>
          </a:xfrm>
          <a:prstGeom prst="rect">
            <a:avLst/>
          </a:prstGeom>
        </p:spPr>
      </p:pic>
      <p:pic>
        <p:nvPicPr>
          <p:cNvPr id="3" name="Image 2" descr="Une image contenant texte, dessin humoristique, Giraffidés, affiche&#10;&#10;Le contenu généré par l’IA peut être incorrect.">
            <a:extLst>
              <a:ext uri="{FF2B5EF4-FFF2-40B4-BE49-F238E27FC236}">
                <a16:creationId xmlns:a16="http://schemas.microsoft.com/office/drawing/2014/main" id="{A4ADB099-ECBD-A22C-56A8-9ED41EE4BC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t="20408" r="10486" b="14440"/>
          <a:stretch>
            <a:fillRect/>
          </a:stretch>
        </p:blipFill>
        <p:spPr>
          <a:xfrm>
            <a:off x="229701" y="2299855"/>
            <a:ext cx="7823152" cy="798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كل ثنائي يختار شخصيتين من اللوحة ويبتكر حوارا كما فعلت.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يساعد الأستاذ كل ثنائي للعب الدور بشكل سليم.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9C437DE-BA60-E4FB-DA2C-650866EE07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453" y="4338718"/>
            <a:ext cx="4904157" cy="4516231"/>
          </a:xfrm>
          <a:prstGeom prst="rect">
            <a:avLst/>
          </a:prstGeom>
        </p:spPr>
      </p:pic>
      <p:pic>
        <p:nvPicPr>
          <p:cNvPr id="5" name="Image 4" descr="Une image contenant texte, dessin humoristique, Giraffidés, affiche&#10;&#10;Le contenu généré par l’IA peut être incorrect.">
            <a:extLst>
              <a:ext uri="{FF2B5EF4-FFF2-40B4-BE49-F238E27FC236}">
                <a16:creationId xmlns:a16="http://schemas.microsoft.com/office/drawing/2014/main" id="{362BE8E9-BB27-EA66-562C-83CEB74788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t="20408" r="10486" b="14440"/>
          <a:stretch>
            <a:fillRect/>
          </a:stretch>
        </p:blipFill>
        <p:spPr>
          <a:xfrm>
            <a:off x="229701" y="2299855"/>
            <a:ext cx="7823152" cy="798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399F55-2900-23EF-5FC6-A26027D355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93" y="1718710"/>
            <a:ext cx="4914350" cy="62243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8233148-37E8-7E96-A0FA-3DDEC7B55B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252" y="1312237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461682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أشتغل مع زميلي؟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حديقة الحيوانات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تركيب جمل وقراءتها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لعب الأدوار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08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دقيقتين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13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34: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4165563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حديقة الحيوان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CD6D6-07FF-CB27-818E-CF7927B2B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8207878" y="7265136"/>
            <a:ext cx="2444016" cy="253736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19C8F53-D60F-C6BB-B363-7A1807185207}"/>
              </a:ext>
            </a:extLst>
          </p:cNvPr>
          <p:cNvCxnSpPr>
            <a:cxnSpLocks/>
          </p:cNvCxnSpPr>
          <p:nvPr/>
        </p:nvCxnSpPr>
        <p:spPr>
          <a:xfrm>
            <a:off x="9429886" y="5801505"/>
            <a:ext cx="0" cy="9969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755B339F-330A-2F6A-1382-E5B3EC4BF8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41" y="2318320"/>
            <a:ext cx="6278326" cy="795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039E1EB-2499-A9D8-9069-175874902C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3" y="2283224"/>
            <a:ext cx="6306035" cy="798701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35: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129918" y="620925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3089564" y="5500254"/>
            <a:ext cx="2881745" cy="22721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الصفحتين 32 و33: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23C8DA07-0697-6CB6-228D-02CCC028E333}"/>
              </a:ext>
            </a:extLst>
          </p:cNvPr>
          <p:cNvSpPr txBox="1">
            <a:spLocks/>
          </p:cNvSpPr>
          <p:nvPr/>
        </p:nvSpPr>
        <p:spPr>
          <a:xfrm>
            <a:off x="8727148" y="3020288"/>
            <a:ext cx="4828431" cy="6310745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3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الصور المتسلسلة وأعبر عن كل صورة بجملة وأكتبها في المكان المخصص (النشاط 2، الصفحة 32)؛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أتدرب في المنزل على قراءة الفقرة بسرعة وبدقة، وأجيب عن أسئلة الفهم (النشاط 1 الصفحة 33)؛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الحصة المقبلة.</a:t>
            </a:r>
            <a:endParaRPr kumimoji="0" lang="fr-FR" sz="3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ext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CA68C2C-65AC-BE01-095A-0BD8063733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6" r="7845"/>
          <a:stretch>
            <a:fillRect/>
          </a:stretch>
        </p:blipFill>
        <p:spPr>
          <a:xfrm>
            <a:off x="4483039" y="3020288"/>
            <a:ext cx="4244109" cy="6310745"/>
          </a:xfrm>
          <a:prstGeom prst="rect">
            <a:avLst/>
          </a:prstGeom>
        </p:spPr>
      </p:pic>
      <p:pic>
        <p:nvPicPr>
          <p:cNvPr id="6" name="Image 5" descr="Une image contenant texte, lettre, capture d’écran, document&#10;&#10;Le contenu généré par l’IA peut être incorrect.">
            <a:extLst>
              <a:ext uri="{FF2B5EF4-FFF2-40B4-BE49-F238E27FC236}">
                <a16:creationId xmlns:a16="http://schemas.microsoft.com/office/drawing/2014/main" id="{9C24688A-40DE-1830-9FBB-029CB71CE5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5" r="7230"/>
          <a:stretch>
            <a:fillRect/>
          </a:stretch>
        </p:blipFill>
        <p:spPr>
          <a:xfrm>
            <a:off x="160421" y="3020288"/>
            <a:ext cx="4322618" cy="631074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17F4C5B-9B41-DBE9-FAAD-E17D3CE63B4B}"/>
              </a:ext>
            </a:extLst>
          </p:cNvPr>
          <p:cNvSpPr/>
          <p:nvPr/>
        </p:nvSpPr>
        <p:spPr>
          <a:xfrm>
            <a:off x="4483038" y="6454965"/>
            <a:ext cx="4244109" cy="24119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8A3AFB1-A430-909A-0860-1DCA8A2D8D05}"/>
              </a:ext>
            </a:extLst>
          </p:cNvPr>
          <p:cNvSpPr/>
          <p:nvPr/>
        </p:nvSpPr>
        <p:spPr>
          <a:xfrm>
            <a:off x="238929" y="7107381"/>
            <a:ext cx="4083689" cy="17595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830156"/>
            <a:ext cx="63526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</a:t>
            </a:r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أشتغل مع زميلي؟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630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3216</TotalTime>
  <Words>1530</Words>
  <Application>Microsoft Office PowerPoint</Application>
  <PresentationFormat>Personnalisé</PresentationFormat>
  <Paragraphs>259</Paragraphs>
  <Slides>62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62</vt:i4>
      </vt:variant>
    </vt:vector>
  </HeadingPairs>
  <TitlesOfParts>
    <vt:vector size="80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2249</cp:revision>
  <dcterms:created xsi:type="dcterms:W3CDTF">2014-10-09T07:32:24Z</dcterms:created>
  <dcterms:modified xsi:type="dcterms:W3CDTF">2025-09-26T17:55:44Z</dcterms:modified>
</cp:coreProperties>
</file>