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1"/>
  </p:notesMasterIdLst>
  <p:handoutMasterIdLst>
    <p:handoutMasterId r:id="rId72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5" r:id="rId12"/>
    <p:sldId id="2134808560" r:id="rId13"/>
    <p:sldId id="2134808591" r:id="rId14"/>
    <p:sldId id="2134808449" r:id="rId15"/>
    <p:sldId id="2134808451" r:id="rId16"/>
    <p:sldId id="542" r:id="rId17"/>
    <p:sldId id="988" r:id="rId18"/>
    <p:sldId id="2134808585" r:id="rId19"/>
    <p:sldId id="2134808586" r:id="rId20"/>
    <p:sldId id="2134808587" r:id="rId21"/>
    <p:sldId id="2134808593" r:id="rId22"/>
    <p:sldId id="2134808594" r:id="rId23"/>
    <p:sldId id="2134808595" r:id="rId24"/>
    <p:sldId id="2134808554" r:id="rId25"/>
    <p:sldId id="2134808544" r:id="rId26"/>
    <p:sldId id="2134808553" r:id="rId27"/>
    <p:sldId id="2134808452" r:id="rId28"/>
    <p:sldId id="2134808555" r:id="rId29"/>
    <p:sldId id="2134808556" r:id="rId30"/>
    <p:sldId id="2134808596" r:id="rId31"/>
    <p:sldId id="2134808597" r:id="rId32"/>
    <p:sldId id="2134808599" r:id="rId33"/>
    <p:sldId id="2134808598" r:id="rId34"/>
    <p:sldId id="2134808448" r:id="rId35"/>
    <p:sldId id="2134808471" r:id="rId36"/>
    <p:sldId id="2134808472" r:id="rId37"/>
    <p:sldId id="2134808656" r:id="rId38"/>
    <p:sldId id="2134808657" r:id="rId39"/>
    <p:sldId id="2134808658" r:id="rId40"/>
    <p:sldId id="2134808545" r:id="rId41"/>
    <p:sldId id="597" r:id="rId42"/>
    <p:sldId id="2134808475" r:id="rId43"/>
    <p:sldId id="2134808562" r:id="rId44"/>
    <p:sldId id="2134808563" r:id="rId45"/>
    <p:sldId id="2134808564" r:id="rId46"/>
    <p:sldId id="2134808491" r:id="rId47"/>
    <p:sldId id="2134808600" r:id="rId48"/>
    <p:sldId id="2134808601" r:id="rId49"/>
    <p:sldId id="2134808603" r:id="rId50"/>
    <p:sldId id="2134808602" r:id="rId51"/>
    <p:sldId id="2134808604" r:id="rId52"/>
    <p:sldId id="2134808605" r:id="rId53"/>
    <p:sldId id="2134808606" r:id="rId54"/>
    <p:sldId id="2134808641" r:id="rId55"/>
    <p:sldId id="2134808642" r:id="rId56"/>
    <p:sldId id="2134808646" r:id="rId57"/>
    <p:sldId id="2134808653" r:id="rId58"/>
    <p:sldId id="2134808572" r:id="rId59"/>
    <p:sldId id="2134808574" r:id="rId60"/>
    <p:sldId id="2134808579" r:id="rId61"/>
    <p:sldId id="2134808582" r:id="rId62"/>
    <p:sldId id="2134808583" r:id="rId63"/>
    <p:sldId id="2134808577" r:id="rId64"/>
    <p:sldId id="2134808578" r:id="rId65"/>
    <p:sldId id="2134808651" r:id="rId66"/>
    <p:sldId id="985" r:id="rId67"/>
    <p:sldId id="2134808546" r:id="rId68"/>
    <p:sldId id="2134808447" r:id="rId69"/>
    <p:sldId id="2134808513" r:id="rId7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5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1"/>
            <p14:sldId id="2134808472"/>
            <p14:sldId id="2134808656"/>
            <p14:sldId id="2134808657"/>
            <p14:sldId id="2134808658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42"/>
            <p14:sldId id="2134808646"/>
            <p14:sldId id="2134808653"/>
            <p14:sldId id="2134808572"/>
            <p14:sldId id="2134808574"/>
            <p14:sldId id="2134808579"/>
            <p14:sldId id="2134808582"/>
            <p14:sldId id="2134808583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9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43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07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2.png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12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أدواتي المدرسية؛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الوسائل المشتركة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بركار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مسلاط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نظافة الطاولات ونظافة القسم؛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أشارك في تزيين فصلي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بالصويرات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والرسومات.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24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11845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الخَوْخُ.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خَوْخُ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المزرعةُ.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3962400" y="4359806"/>
            <a:ext cx="5791199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مَزْرَعَةُ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اَلرّاعي.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437B841-861E-F293-3982-1C7A45F60165}"/>
              </a:ext>
            </a:extLst>
          </p:cNvPr>
          <p:cNvGrpSpPr/>
          <p:nvPr/>
        </p:nvGrpSpPr>
        <p:grpSpPr>
          <a:xfrm>
            <a:off x="3925082" y="4318242"/>
            <a:ext cx="5865835" cy="2570931"/>
            <a:chOff x="3925082" y="4318242"/>
            <a:chExt cx="5865835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D3A4EF6-AEF6-E6BC-85AD-6A5CE1373F48}"/>
                </a:ext>
              </a:extLst>
            </p:cNvPr>
            <p:cNvSpPr/>
            <p:nvPr/>
          </p:nvSpPr>
          <p:spPr>
            <a:xfrm>
              <a:off x="3925082" y="4318242"/>
              <a:ext cx="5865835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رّاعي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F520A2-1C0A-BA0B-C6B4-EB1CB3528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857999" y="4559421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الصبرُ.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8B5A25A-FABB-7132-7F5E-B11124E31F6C}"/>
              </a:ext>
            </a:extLst>
          </p:cNvPr>
          <p:cNvGrpSpPr/>
          <p:nvPr/>
        </p:nvGrpSpPr>
        <p:grpSpPr>
          <a:xfrm>
            <a:off x="4253345" y="4207406"/>
            <a:ext cx="4973781" cy="2570931"/>
            <a:chOff x="4253345" y="4207406"/>
            <a:chExt cx="4973781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C234C253-6D6D-DEA3-BD25-8E6673FB6FE7}"/>
                </a:ext>
              </a:extLst>
            </p:cNvPr>
            <p:cNvSpPr/>
            <p:nvPr/>
          </p:nvSpPr>
          <p:spPr>
            <a:xfrm>
              <a:off x="4253345" y="4207406"/>
              <a:ext cx="4973781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صَّبْرُ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18B2F45-52EE-16FF-486D-C4A125FA7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019797" y="4428623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79526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AD5F8F-BEDC-DF11-5AD8-19871A176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3B3E495-F5D1-98BD-EE3B-8DE2177BA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2E2C80-C423-5A82-448A-0A94C1C8D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إنتاج جمل لتكوين فقرة؛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اجتياز رائز التتبع.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テキスト プレースホルダー 8">
            <a:extLst>
              <a:ext uri="{FF2B5EF4-FFF2-40B4-BE49-F238E27FC236}">
                <a16:creationId xmlns:a16="http://schemas.microsoft.com/office/drawing/2014/main" id="{69FB3A8E-35B2-FC4E-00A5-92482D6DFED6}"/>
              </a:ext>
            </a:extLst>
          </p:cNvPr>
          <p:cNvSpPr txBox="1">
            <a:spLocks/>
          </p:cNvSpPr>
          <p:nvPr/>
        </p:nvSpPr>
        <p:spPr>
          <a:xfrm>
            <a:off x="1667918" y="3105770"/>
            <a:ext cx="4800601" cy="522089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sz="6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أُعَبِّرُ عن صُوَرٍ وأَتَحَدَّثُ</a:t>
            </a:r>
            <a:endParaRPr kumimoji="1" lang="fr-FR" sz="6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سنتعلم كيف نعبر عن صور متسلسلة.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9130763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كُلِّ صورَةٍ عَلى حِدَةٍ؛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عَنْ كُلِّ صورَةٍ بِجُمْلَةٍ؛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أَرْبِطُ دائِماً في </a:t>
            </a:r>
            <a:r>
              <a:rPr lang="ar-MA" sz="5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ٱلْمَعْنى</a:t>
            </a:r>
            <a:r>
              <a:rPr lang="ar-MA" sz="5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بَيْنَ جُمْلَةٍ وَجُمْلَةٍ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75241C-D772-3CD3-DE32-F53AE6E58F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الأولى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6D6BAE9-41CE-8E01-93BB-D646726988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91" t="19555" r="10247" b="61989"/>
          <a:stretch>
            <a:fillRect/>
          </a:stretch>
        </p:blipFill>
        <p:spPr>
          <a:xfrm>
            <a:off x="3525329" y="2442559"/>
            <a:ext cx="6665341" cy="78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D8C3D-DA6B-6A06-A85C-1D1F3C90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B10134D-05A6-9787-64C1-A33556AF5AFF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الثانية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DC454A2-BE01-2426-3472-3FD3914902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D31830FA-12F4-CA7D-1DCE-A4E43CDF6F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0" t="19488" r="30598" b="62056"/>
          <a:stretch>
            <a:fillRect/>
          </a:stretch>
        </p:blipFill>
        <p:spPr>
          <a:xfrm>
            <a:off x="3525329" y="2442559"/>
            <a:ext cx="6665341" cy="78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51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C9FF4-85FB-908C-4174-E142F4272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50C97B7-1EA3-14CA-2AD8-7DFD08D26B2F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الثالثة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E9DDBD-703F-1A7F-D7F8-A4E84A3A83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B7858AD-0094-2DB3-920E-A0B916D535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1" t="19589" r="51077" b="61955"/>
          <a:stretch>
            <a:fillRect/>
          </a:stretch>
        </p:blipFill>
        <p:spPr>
          <a:xfrm>
            <a:off x="3525329" y="2442559"/>
            <a:ext cx="6665341" cy="78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1876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07314-D393-A56E-D256-BBAFBBE3C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3E1E9B-2821-A768-4418-A0F622650A9E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الرابعة باستخدام ما تعلمناه سابقا.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الإنتاجات الشفوية ويكتفي بنقل بواحدة على السبورة.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7BF8C21-7704-BC0C-ACA7-B1E3591B41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FDC76A7-003D-EFD4-111D-459471118F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2" t="19555" r="71896" b="61989"/>
          <a:stretch>
            <a:fillRect/>
          </a:stretch>
        </p:blipFill>
        <p:spPr>
          <a:xfrm>
            <a:off x="3525329" y="2442559"/>
            <a:ext cx="6665341" cy="78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0294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افتحوا كراساتكم على الصفحة 32، وانقلوا الجمل التي أنتجناها في النشاط رقم 1 في المكان المخصص 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6" name="Image 5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F95BFF2-3DBB-C0C2-B22A-3241C280AA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982" y="2299989"/>
            <a:ext cx="6306035" cy="798701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4A82F01-3B8B-8465-5947-DB0DA17491D2}"/>
              </a:ext>
            </a:extLst>
          </p:cNvPr>
          <p:cNvSpPr/>
          <p:nvPr/>
        </p:nvSpPr>
        <p:spPr>
          <a:xfrm>
            <a:off x="4232562" y="3519055"/>
            <a:ext cx="5250872" cy="31332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B34D68C7-3740-0451-6A82-6EA0D37401D1}"/>
              </a:ext>
            </a:extLst>
          </p:cNvPr>
          <p:cNvSpPr/>
          <p:nvPr/>
        </p:nvSpPr>
        <p:spPr>
          <a:xfrm>
            <a:off x="9789899" y="5721927"/>
            <a:ext cx="969819" cy="70658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BD7280B9-5E17-10F8-E662-7E130396AA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909311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475F50-FB5B-028E-9902-1AD77E6A7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872970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لِلْمُهْرِ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يَرْفِقُ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لَطيفَة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اَلدَّجاجَ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اَلْعُشْبَ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85844B5-28DB-A6A5-A3EB-9536680FD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089621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لِلْمُهْرِ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يَرْفِقُ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لَطيفَة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اَلدَّجاجَ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اَلْعُشْبَ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A0F3B9-C9F1-5AEF-C6DF-B17052C55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AD689F1-9277-2F5B-3244-4ACEABCC47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963040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لِلْمُهْرِ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يَرْفِقُ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لَطيفَةࣱ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اَلدَّجاجَ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اَلْعُشْبَ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05E5DAF5-8636-67A3-2891-FB454CE3DA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758" y="2389909"/>
            <a:ext cx="6221803" cy="788032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33، النشاط الأول.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16436" y="3978403"/>
            <a:ext cx="2521527" cy="19812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82634" y="4532585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انتبهوا جيدا، لنتذكر جميعا كيف نقوم بقراءة مسحية بالعين لكي نحدد موقع الكلمة التي نبحث عنها.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رفقة التلاميذ استراتيجية البحث عن كلمات داخل النص عن طريق القراءة المسحية.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0E4E67-4B2E-ED1A-320D-49688FD06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37" y="3100152"/>
            <a:ext cx="8559925" cy="653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EEED0C13-5F17-E2E3-9191-B186FCF41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0" t="20713" r="9696" b="55573"/>
          <a:stretch>
            <a:fillRect/>
          </a:stretch>
        </p:blipFill>
        <p:spPr>
          <a:xfrm>
            <a:off x="1669813" y="2500424"/>
            <a:ext cx="10376373" cy="773462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الزيتونِ – التينِ – أوراقُها – مزرعةِ – الخضرةِ – الخَوخِ.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6004969" y="6293408"/>
            <a:ext cx="1559614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7038111" y="8765305"/>
            <a:ext cx="1385453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3546764" y="2585563"/>
            <a:ext cx="2658760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7661565" y="2717899"/>
            <a:ext cx="1593271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94D6F0-99A2-6A3C-1AD7-F7634AD087A6}"/>
              </a:ext>
            </a:extLst>
          </p:cNvPr>
          <p:cNvSpPr/>
          <p:nvPr/>
        </p:nvSpPr>
        <p:spPr>
          <a:xfrm>
            <a:off x="7897091" y="3903212"/>
            <a:ext cx="2104578" cy="10682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1DFD8B-9681-E411-718E-5607A96DB1ED}"/>
              </a:ext>
            </a:extLst>
          </p:cNvPr>
          <p:cNvSpPr/>
          <p:nvPr/>
        </p:nvSpPr>
        <p:spPr>
          <a:xfrm>
            <a:off x="1979628" y="6254570"/>
            <a:ext cx="1857764" cy="122760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8" grpId="0" animBg="1"/>
      <p:bldP spid="8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AEBBDED7-89DE-A9D5-BA07-D852D31BC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0" t="20713" r="9696" b="55573"/>
          <a:stretch>
            <a:fillRect/>
          </a:stretch>
        </p:blipFill>
        <p:spPr>
          <a:xfrm>
            <a:off x="1669813" y="2500424"/>
            <a:ext cx="10376373" cy="773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06A5997A-CDCC-D15D-4DBA-4BC1EAF8E4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0" t="20713" r="9696" b="55573"/>
          <a:stretch>
            <a:fillRect/>
          </a:stretch>
        </p:blipFill>
        <p:spPr>
          <a:xfrm>
            <a:off x="1669813" y="2500424"/>
            <a:ext cx="10376373" cy="773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69E105F6-BB37-EC79-E181-5BCC76778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0" t="20713" r="9696" b="55573"/>
          <a:stretch>
            <a:fillRect/>
          </a:stretch>
        </p:blipFill>
        <p:spPr>
          <a:xfrm>
            <a:off x="1669813" y="2500424"/>
            <a:ext cx="10376373" cy="773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FE5F5459-1758-84F0-9A3C-6B373541A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0" t="20713" r="9696" b="55573"/>
          <a:stretch>
            <a:fillRect/>
          </a:stretch>
        </p:blipFill>
        <p:spPr>
          <a:xfrm>
            <a:off x="1669813" y="2500424"/>
            <a:ext cx="10376373" cy="773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B0867AB2-C4A8-D761-7806-7595B1181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0" t="20713" r="9696" b="55573"/>
          <a:stretch>
            <a:fillRect/>
          </a:stretch>
        </p:blipFill>
        <p:spPr>
          <a:xfrm>
            <a:off x="1669813" y="2500424"/>
            <a:ext cx="10376373" cy="773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B3D9-1BE9-9FF0-3F4B-5EF8CD3E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6A21C4-8301-0B57-CB17-41E15C18D705}"/>
              </a:ext>
            </a:extLst>
          </p:cNvPr>
          <p:cNvSpPr txBox="1"/>
          <p:nvPr/>
        </p:nvSpPr>
        <p:spPr>
          <a:xfrm>
            <a:off x="1496291" y="747830"/>
            <a:ext cx="1094509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توظيف السبورة لتسجيل بعض الكلمات التي وجد فيها المتعلمون صعوبات قرائية، للاشتغال عليها مع التركيز على المتعثرين. مثل: الخضرة – أوراقها - الربيع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DECBF3-3B57-7990-6AA5-974844D0F5D8}"/>
              </a:ext>
            </a:extLst>
          </p:cNvPr>
          <p:cNvSpPr/>
          <p:nvPr/>
        </p:nvSpPr>
        <p:spPr>
          <a:xfrm>
            <a:off x="178770" y="4341469"/>
            <a:ext cx="4562060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اَلدْ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دَ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جا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جَ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0BA8B2D-D946-0B91-046C-B9A3120251D2}"/>
              </a:ext>
            </a:extLst>
          </p:cNvPr>
          <p:cNvSpPr/>
          <p:nvPr/>
        </p:nvSpPr>
        <p:spPr>
          <a:xfrm>
            <a:off x="7987428" y="4394602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412BC96-925F-B779-496B-73C90B76B448}"/>
              </a:ext>
            </a:extLst>
          </p:cNvPr>
          <p:cNvSpPr/>
          <p:nvPr/>
        </p:nvSpPr>
        <p:spPr>
          <a:xfrm>
            <a:off x="5585118" y="4394602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C6B71E1B-5725-772A-3301-73B1FA1AE7F6}"/>
              </a:ext>
            </a:extLst>
          </p:cNvPr>
          <p:cNvSpPr/>
          <p:nvPr/>
        </p:nvSpPr>
        <p:spPr>
          <a:xfrm>
            <a:off x="4560219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F66CEF2-FA0E-26B7-17C4-9220F2874AA6}"/>
              </a:ext>
            </a:extLst>
          </p:cNvPr>
          <p:cNvSpPr/>
          <p:nvPr/>
        </p:nvSpPr>
        <p:spPr>
          <a:xfrm>
            <a:off x="12566072" y="650844"/>
            <a:ext cx="1001546" cy="1077217"/>
          </a:xfrm>
          <a:prstGeom prst="flowChartAlternateProcess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E7E0B5CF-4A10-FC5B-E3FB-29C938B7F8C1}"/>
              </a:ext>
            </a:extLst>
          </p:cNvPr>
          <p:cNvSpPr/>
          <p:nvPr/>
        </p:nvSpPr>
        <p:spPr>
          <a:xfrm>
            <a:off x="11124445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0E87123-7875-5B8F-F227-9DD35FAB007F}"/>
              </a:ext>
            </a:extLst>
          </p:cNvPr>
          <p:cNvCxnSpPr>
            <a:cxnSpLocks/>
          </p:cNvCxnSpPr>
          <p:nvPr/>
        </p:nvCxnSpPr>
        <p:spPr>
          <a:xfrm flipV="1">
            <a:off x="7679417" y="3900379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526734F-2A25-2EEF-63F7-9F18BED810E0}"/>
              </a:ext>
            </a:extLst>
          </p:cNvPr>
          <p:cNvSpPr txBox="1"/>
          <p:nvPr/>
        </p:nvSpPr>
        <p:spPr>
          <a:xfrm>
            <a:off x="11984014" y="6432295"/>
            <a:ext cx="1553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يَرْفِقُ</a:t>
            </a: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9702743-0632-E48B-A706-52B7FCD6B067}"/>
              </a:ext>
            </a:extLst>
          </p:cNvPr>
          <p:cNvSpPr/>
          <p:nvPr/>
        </p:nvSpPr>
        <p:spPr>
          <a:xfrm>
            <a:off x="304468" y="6623563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AA3F73EE-8160-2253-73D0-AB8A0D670483}"/>
              </a:ext>
            </a:extLst>
          </p:cNvPr>
          <p:cNvSpPr/>
          <p:nvPr/>
        </p:nvSpPr>
        <p:spPr>
          <a:xfrm>
            <a:off x="7987428" y="6652893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812B9EA1-BA12-FB52-341D-6BCD320558A0}"/>
              </a:ext>
            </a:extLst>
          </p:cNvPr>
          <p:cNvSpPr/>
          <p:nvPr/>
        </p:nvSpPr>
        <p:spPr>
          <a:xfrm>
            <a:off x="5585118" y="6652893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lèche : gauche 19">
            <a:extLst>
              <a:ext uri="{FF2B5EF4-FFF2-40B4-BE49-F238E27FC236}">
                <a16:creationId xmlns:a16="http://schemas.microsoft.com/office/drawing/2014/main" id="{6391F7B5-ECB8-D1A2-3250-2972A7DBEA7E}"/>
              </a:ext>
            </a:extLst>
          </p:cNvPr>
          <p:cNvSpPr/>
          <p:nvPr/>
        </p:nvSpPr>
        <p:spPr>
          <a:xfrm>
            <a:off x="4560219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Flèche : gauche 20">
            <a:extLst>
              <a:ext uri="{FF2B5EF4-FFF2-40B4-BE49-F238E27FC236}">
                <a16:creationId xmlns:a16="http://schemas.microsoft.com/office/drawing/2014/main" id="{EFCDBB32-3BE2-5AB0-0703-4A114B681F0C}"/>
              </a:ext>
            </a:extLst>
          </p:cNvPr>
          <p:cNvSpPr/>
          <p:nvPr/>
        </p:nvSpPr>
        <p:spPr>
          <a:xfrm>
            <a:off x="11124445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72E32DEA-FEDE-E8BD-0A57-E79F123C7B9B}"/>
              </a:ext>
            </a:extLst>
          </p:cNvPr>
          <p:cNvCxnSpPr>
            <a:cxnSpLocks/>
          </p:cNvCxnSpPr>
          <p:nvPr/>
        </p:nvCxnSpPr>
        <p:spPr>
          <a:xfrm flipV="1">
            <a:off x="7679417" y="6158670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FA8FB0D0-69B6-4FBA-DF9F-EF937B7F09E1}"/>
              </a:ext>
            </a:extLst>
          </p:cNvPr>
          <p:cNvSpPr/>
          <p:nvPr/>
        </p:nvSpPr>
        <p:spPr>
          <a:xfrm>
            <a:off x="304468" y="8842384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C268439-A626-7C36-F592-CED59B47166E}"/>
              </a:ext>
            </a:extLst>
          </p:cNvPr>
          <p:cNvSpPr/>
          <p:nvPr/>
        </p:nvSpPr>
        <p:spPr>
          <a:xfrm>
            <a:off x="7987428" y="8871714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EF8F4DAB-3006-CF26-C862-A10C5F599894}"/>
              </a:ext>
            </a:extLst>
          </p:cNvPr>
          <p:cNvSpPr/>
          <p:nvPr/>
        </p:nvSpPr>
        <p:spPr>
          <a:xfrm>
            <a:off x="5585118" y="8871714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7" name="Flèche : gauche 26">
            <a:extLst>
              <a:ext uri="{FF2B5EF4-FFF2-40B4-BE49-F238E27FC236}">
                <a16:creationId xmlns:a16="http://schemas.microsoft.com/office/drawing/2014/main" id="{B97088E4-45AC-8CD7-CAA3-1FB51DFDA597}"/>
              </a:ext>
            </a:extLst>
          </p:cNvPr>
          <p:cNvSpPr/>
          <p:nvPr/>
        </p:nvSpPr>
        <p:spPr>
          <a:xfrm>
            <a:off x="4560219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8CAD8EBB-A310-1FBD-BA13-C02BE75B601F}"/>
              </a:ext>
            </a:extLst>
          </p:cNvPr>
          <p:cNvSpPr/>
          <p:nvPr/>
        </p:nvSpPr>
        <p:spPr>
          <a:xfrm>
            <a:off x="11124445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314AE53-6FF6-A3B0-FDC5-1A0243E49EED}"/>
              </a:ext>
            </a:extLst>
          </p:cNvPr>
          <p:cNvCxnSpPr>
            <a:cxnSpLocks/>
          </p:cNvCxnSpPr>
          <p:nvPr/>
        </p:nvCxnSpPr>
        <p:spPr>
          <a:xfrm flipV="1">
            <a:off x="7679417" y="8377491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A33EBD6-D353-656E-F861-D9C28A71EB74}"/>
              </a:ext>
            </a:extLst>
          </p:cNvPr>
          <p:cNvSpPr txBox="1"/>
          <p:nvPr/>
        </p:nvSpPr>
        <p:spPr>
          <a:xfrm>
            <a:off x="11602052" y="8711764"/>
            <a:ext cx="2121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6000" b="1" kern="100" noProof="0" dirty="0">
                <a:solidFill>
                  <a:srgbClr val="FF000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تُقَدِّمُ</a:t>
            </a:r>
            <a:endParaRPr kumimoji="0" lang="ar-MA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10AD94-4E46-6027-EB3A-3367ADA24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B2A48C-FA4F-767C-6DD6-C6D93ECFB6DC}"/>
              </a:ext>
            </a:extLst>
          </p:cNvPr>
          <p:cNvSpPr/>
          <p:nvPr/>
        </p:nvSpPr>
        <p:spPr>
          <a:xfrm>
            <a:off x="11685179" y="4411358"/>
            <a:ext cx="1882440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اَلدَّجاجَ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699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3" grpId="0" animBg="1"/>
      <p:bldP spid="3" grpId="0" animBg="1"/>
      <p:bldP spid="5" grpId="0" animBg="1"/>
      <p:bldP spid="16" grpId="0" build="allAtOnce"/>
      <p:bldP spid="17" grpId="0"/>
      <p:bldP spid="18" grpId="0" animBg="1"/>
      <p:bldP spid="19" grpId="0" animBg="1"/>
      <p:bldP spid="20" grpId="0" animBg="1"/>
      <p:bldP spid="21" grpId="0" animBg="1"/>
      <p:bldP spid="24" grpId="0"/>
      <p:bldP spid="25" grpId="0" animBg="1"/>
      <p:bldP spid="26" grpId="0" animBg="1"/>
      <p:bldP spid="27" grpId="0" animBg="1"/>
      <p:bldP spid="28" grpId="0" animBg="1"/>
      <p:bldP spid="30" grpId="0" build="allAtOnce"/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بجانب الفقرة، قوموا بالعمل في ثنائيات.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للحرص على انخراط الجميع في العمل، ولتقديم الدعم إن لزم.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AA6B7D-285F-5357-A608-AF7069193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D1A56E56-F7B6-AAD0-4A17-B0D43E027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" t="20713" r="9695" b="56100"/>
          <a:stretch>
            <a:fillRect/>
          </a:stretch>
        </p:blipFill>
        <p:spPr>
          <a:xfrm>
            <a:off x="281830" y="4004053"/>
            <a:ext cx="13232938" cy="473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10D4-6117-96FD-517A-1EC9C248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E3AACBB6-2342-CD8D-5B1C-812E3E217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" t="20713" r="9695" b="56100"/>
          <a:stretch>
            <a:fillRect/>
          </a:stretch>
        </p:blipFill>
        <p:spPr>
          <a:xfrm>
            <a:off x="281830" y="4004053"/>
            <a:ext cx="13232938" cy="473816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9BE291C-6295-1C05-3AC7-19F6D849FCD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الإجابات قبل عرض الصحيح منها،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035623-C35D-9425-36BE-A7AF59F79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0674233-C66F-A15A-834E-9D8DC893435C}"/>
              </a:ext>
            </a:extLst>
          </p:cNvPr>
          <p:cNvSpPr/>
          <p:nvPr/>
        </p:nvSpPr>
        <p:spPr>
          <a:xfrm>
            <a:off x="831273" y="4814274"/>
            <a:ext cx="517176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تُحِبُّ مَرْيَمُ </a:t>
            </a:r>
            <a:r>
              <a:rPr lang="ar-MA" sz="48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ٱلْحَيَواناتِ</a:t>
            </a:r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0FD2258-1B1C-F295-1B71-28A02F33AD9F}"/>
              </a:ext>
            </a:extLst>
          </p:cNvPr>
          <p:cNvSpPr/>
          <p:nvPr/>
        </p:nvSpPr>
        <p:spPr>
          <a:xfrm>
            <a:off x="464126" y="6236795"/>
            <a:ext cx="6241473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تُقَدِّمُ مَرْيَمُ لِلْحَمَلِ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ٱلصَّغيرِ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ٱلْحَليبَ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FDBF0-03AD-5E77-8EAD-B1BB7B9229D8}"/>
              </a:ext>
            </a:extLst>
          </p:cNvPr>
          <p:cNvSpPr/>
          <p:nvPr/>
        </p:nvSpPr>
        <p:spPr>
          <a:xfrm>
            <a:off x="464126" y="7624422"/>
            <a:ext cx="6109856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تُعْطي مَرْيَمُ لِلْبَقَرِ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ٱلْعُشْبَ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91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D81BF462-1BB8-E51B-7330-7909B0BA3F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182" y="2317538"/>
            <a:ext cx="6292179" cy="796946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الفقرة الثانية، واقرؤوها قراءة هامسة، ثم أنجزوا الأسئلة المرافقة للفقرة، ثم تبادلوا الكراسات مع زملائكم في الطاولة، وكل واحد يصحح لزميله ويناقشه في أجوبته. 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211780" y="5832763"/>
            <a:ext cx="5430981" cy="17595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268314E-72A2-73D7-2D1C-EFDBA2C8D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F249-68D5-4B5E-FB7D-69AB8183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B0ACAA7-72DF-F0CD-3355-976050E3444D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0D15CDE-58AA-42C5-C2D0-CC24B513731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7DC7FAE-99A6-F6D3-8DA4-FE043828781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7BEC6CEB-389F-DE28-762C-B56762253E2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CA236655-A82F-CE88-1D73-997C11F7D61B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8DA2E79F-5A56-FDAD-C9FE-C3BFE9DF6F8D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6A224E8A-B22B-93D1-82D2-E6E175CA963B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34CE4F84-CE8A-1F2C-45F7-35CC9BFD2502}"/>
              </a:ext>
            </a:extLst>
          </p:cNvPr>
          <p:cNvSpPr/>
          <p:nvPr/>
        </p:nvSpPr>
        <p:spPr>
          <a:xfrm>
            <a:off x="1090246" y="2924737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شغل التلاميذ بأنشطة الكتابة والقراءة (النشاط 1)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B88A244C-0C2D-B48C-B7F3-AEA8984BF804}"/>
              </a:ext>
            </a:extLst>
          </p:cNvPr>
          <p:cNvSpPr/>
          <p:nvPr/>
        </p:nvSpPr>
        <p:spPr>
          <a:xfrm>
            <a:off x="1090246" y="7285400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التصديق بشكل فردي وتملأ الشبكة بالموازاة مع التمرير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820A9E5E-029C-09AC-0916-55DC012A9F8A}"/>
              </a:ext>
            </a:extLst>
          </p:cNvPr>
          <p:cNvSpPr/>
          <p:nvPr/>
        </p:nvSpPr>
        <p:spPr>
          <a:xfrm>
            <a:off x="1090246" y="5105069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فقرة للقراءة حسب النموذج في شريحة موالية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BBABBDF5-8AEE-C133-6F32-D18F41A5A80A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21A36F51-44D4-97EA-DF43-82841E7D05F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</p:spTree>
    <p:extLst>
      <p:ext uri="{BB962C8B-B14F-4D97-AF65-F5344CB8AC3E}">
        <p14:creationId xmlns:p14="http://schemas.microsoft.com/office/powerpoint/2010/main" val="4596142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0A1F-787C-E2CE-B005-7A12FB8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3F2377B-446F-778B-1003-53E6AA0ADD28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7DCCF47-D651-4B51-9CF2-F2215A3B0DA6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BCD980D-9E0D-86DE-09EB-64B079559EF4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002DCB1-A9C1-F3EF-00AC-F2CC584520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3C3A98DC-D0A1-571E-1EC0-19D0B6E4920E}"/>
              </a:ext>
            </a:extLst>
          </p:cNvPr>
          <p:cNvSpPr/>
          <p:nvPr/>
        </p:nvSpPr>
        <p:spPr>
          <a:xfrm>
            <a:off x="10852132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9B50BB10-62F2-A36B-B425-6EDFC0D1E3FB}"/>
              </a:ext>
            </a:extLst>
          </p:cNvPr>
          <p:cNvSpPr/>
          <p:nvPr/>
        </p:nvSpPr>
        <p:spPr>
          <a:xfrm>
            <a:off x="10852132" y="5096483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99653F18-3048-D3A0-48AF-7EFA87AADCDD}"/>
              </a:ext>
            </a:extLst>
          </p:cNvPr>
          <p:cNvSpPr/>
          <p:nvPr/>
        </p:nvSpPr>
        <p:spPr>
          <a:xfrm>
            <a:off x="10852132" y="701453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9AA928CB-4B66-73EE-A2BF-098B6F6CFCF2}"/>
              </a:ext>
            </a:extLst>
          </p:cNvPr>
          <p:cNvSpPr/>
          <p:nvPr/>
        </p:nvSpPr>
        <p:spPr>
          <a:xfrm>
            <a:off x="574283" y="6591766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يسمح للمتعلم أن يتم قراءته حتى وإن اعتبر غير متحكم.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D75EAE5F-9421-1E8E-9D5F-BF8DC75FFC92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F6B62BCA-C253-7C88-3E12-97B725EB5CE9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6B03D7-FE20-97E4-9E0D-BBC340FD2A01}"/>
              </a:ext>
            </a:extLst>
          </p:cNvPr>
          <p:cNvSpPr/>
          <p:nvPr/>
        </p:nvSpPr>
        <p:spPr>
          <a:xfrm>
            <a:off x="574283" y="2747908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بشكل فردي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92F64-8325-460F-4D58-E3FB1DA6CCEB}"/>
              </a:ext>
            </a:extLst>
          </p:cNvPr>
          <p:cNvSpPr/>
          <p:nvPr/>
        </p:nvSpPr>
        <p:spPr>
          <a:xfrm>
            <a:off x="574283" y="4669837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تعرض على المتعلم الفقرة، ويعتبر متحكما إذا قرأ بطلاقة ارتكب 3 أخطاء على الأكثر.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F75DCA4-E284-3D65-BED4-C874F0529FD0}"/>
              </a:ext>
            </a:extLst>
          </p:cNvPr>
          <p:cNvSpPr/>
          <p:nvPr/>
        </p:nvSpPr>
        <p:spPr>
          <a:xfrm>
            <a:off x="574283" y="8513695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على المتعلم سؤالين للفهم باختيار من متعدد، ويعتبر متحكما إن أجاب عن كليهما.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E289363-EE25-E828-A06C-D6029EADB69C}"/>
              </a:ext>
            </a:extLst>
          </p:cNvPr>
          <p:cNvSpPr/>
          <p:nvPr/>
        </p:nvSpPr>
        <p:spPr>
          <a:xfrm>
            <a:off x="10852132" y="8932594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6483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C5D86-6313-C59C-A633-B13F108C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5F090F9-57BD-04D3-3C6B-7E6B717AA9C0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2CED5A0-5A17-9F12-31FD-BDC1E69653BF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C130B56-F6E6-008F-04DF-F16851425272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324918-09FC-2E03-70F0-970906E7BC4F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C2F49711-3C96-EAF3-313D-4325DF000AB7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360783A3-2200-6215-B567-037C74D28CDB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الفقرة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E51AB7-ED2B-C122-978A-2D9D17AD6FFB}"/>
              </a:ext>
            </a:extLst>
          </p:cNvPr>
          <p:cNvSpPr txBox="1"/>
          <p:nvPr/>
        </p:nvSpPr>
        <p:spPr>
          <a:xfrm>
            <a:off x="2161309" y="2537909"/>
            <a:ext cx="9393382" cy="62478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رافَقَتْني أُمّي في أَوَّلِ أَيّامِ ٱلدِّراسَةِ.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تَعَرَّفْتُ عَلى مُعَلِّمَتي ٱلْأَنيقَةِ.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جَلَسْتُ بِجانِبِ فَتاةٍ ٱسْمُها مَرْيَمُ.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رَحَّبَتْ بي وَطَلَبَتْ أَنْ أَكونَ صَديقَتَها.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اِسْتَمْتَعْنا بِٱلْأَنْشِطَةِ ٱلْمُتَنَوِّعَةِ.</a:t>
            </a:r>
            <a:endParaRPr lang="fr-FR" sz="80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968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E363-71D9-EEB6-0EFC-6D5D5A5B0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390A0098-08E5-3363-B721-CE000E525187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7DD1A62-D3A8-A0A5-91B2-EB48421B3F09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19ADE85-C6BC-D6D4-BD0E-D846D422565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A7EC07C2-8FF0-BA26-E374-FA853CCD8AC2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45D39818-9D17-CA7B-A3AE-959F1D744B5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8327188F-F474-8BF5-2BEA-9D8F70B4323B}"/>
              </a:ext>
            </a:extLst>
          </p:cNvPr>
          <p:cNvSpPr txBox="1"/>
          <p:nvPr/>
        </p:nvSpPr>
        <p:spPr>
          <a:xfrm>
            <a:off x="4070082" y="763286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فهم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423DAE1-124B-EA37-8F4D-0C2021F1F7A2}"/>
              </a:ext>
            </a:extLst>
          </p:cNvPr>
          <p:cNvSpPr txBox="1"/>
          <p:nvPr/>
        </p:nvSpPr>
        <p:spPr>
          <a:xfrm>
            <a:off x="468772" y="1444805"/>
            <a:ext cx="12778451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43000" indent="-1143000" algn="just" rtl="1">
              <a:buAutoNum type="arabicPeriod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مَنِ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ٱلَّتي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رافَقَتِ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ٱلْفَتاةَ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في أَوَّلِ أَيّامِ ٱلدِّراسَةِ؟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صَديقَتُها؛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مُعَلِّمَتُها؛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أُمُّها؛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أَبوها.</a:t>
            </a:r>
            <a:endParaRPr lang="fr-FR" sz="48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33EF6BF-476F-08E3-4663-497A03928879}"/>
              </a:ext>
            </a:extLst>
          </p:cNvPr>
          <p:cNvSpPr txBox="1"/>
          <p:nvPr/>
        </p:nvSpPr>
        <p:spPr>
          <a:xfrm>
            <a:off x="468772" y="5615503"/>
            <a:ext cx="12778451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43000" indent="-1143000" algn="just" rtl="1">
              <a:buFont typeface="+mj-lt"/>
              <a:buAutoNum type="arabicPeriod" startAt="2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عَلى مَنْ تَعَرَّفَتِ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ٱلْفَتاةُ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في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ٱلْمَدْرَسَةِ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مَرْيَمَ؛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ٱلْمُعَلِّمَةِ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ٱلْمُديرِ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ٱلْأَنْشِطَةِ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765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اختيارية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460045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أحافظ على الوسائل التعليمية؟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أُعَبِّرُ عن صُوَرٍ وأَتَحَدَّثُ.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اجتياز رائز التتبع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اختيارية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459951" y="2443193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200782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24449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5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</a:t>
            </a:r>
            <a:r>
              <a:rPr lang="ar-MA" sz="32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حلقة.</a:t>
            </a:r>
            <a:endParaRPr lang="ar-MA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711755" y="1033245"/>
            <a:ext cx="118560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يختار الأستاذ لعبة يشغل بها التلاميذ أثناء تمرير الرائز.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7" name="Image 16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B8C8C0A9-5B2A-B85B-9DB1-DE4EEE0F1D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230" y="2777758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9" name="Image 18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07EF9D7-A822-E20F-C91A-0D2A14A90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053" y="215253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4794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32: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6774694"/>
            <a:ext cx="71628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الصور المتسلسلة وأعبر عن كل صورة بجملة وأكتبها في المكان المخصص.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34355CB-CCA9-9466-6EDF-2CAF5EEA3B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45" y="2331025"/>
            <a:ext cx="6281531" cy="795597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816E5C4-6F8D-DC19-1FB9-822880CBA5BD}"/>
              </a:ext>
            </a:extLst>
          </p:cNvPr>
          <p:cNvSpPr/>
          <p:nvPr/>
        </p:nvSpPr>
        <p:spPr>
          <a:xfrm>
            <a:off x="651164" y="6636327"/>
            <a:ext cx="5250872" cy="31661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698AC613-FCD5-1C98-168F-98FE6E9A40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30473"/>
            <a:ext cx="6281967" cy="795652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33: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22445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وبدقة، وأجيب عن أسئلة الفهم.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51164" y="7424783"/>
            <a:ext cx="5250872" cy="21924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99C7B125-FD8F-F64B-E5B7-500733DE0E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757" y="2318320"/>
            <a:ext cx="6278326" cy="79519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27 و30 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6DB8E98-DDC5-8D86-D739-3BC9173B7E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24FA322-5D41-FF9F-FCE1-85CBD9A4287C}"/>
              </a:ext>
            </a:extLst>
          </p:cNvPr>
          <p:cNvSpPr/>
          <p:nvPr/>
        </p:nvSpPr>
        <p:spPr>
          <a:xfrm>
            <a:off x="7038109" y="7342909"/>
            <a:ext cx="5264727" cy="22998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أحافظ على الوسائل التعليمية؟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3479</TotalTime>
  <Words>1605</Words>
  <Application>Microsoft Office PowerPoint</Application>
  <PresentationFormat>Personnalisé</PresentationFormat>
  <Paragraphs>299</Paragraphs>
  <Slides>65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65</vt:i4>
      </vt:variant>
    </vt:vector>
  </HeadingPairs>
  <TitlesOfParts>
    <vt:vector size="8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2246</cp:revision>
  <dcterms:created xsi:type="dcterms:W3CDTF">2014-10-09T07:32:24Z</dcterms:created>
  <dcterms:modified xsi:type="dcterms:W3CDTF">2025-09-21T18:00:39Z</dcterms:modified>
</cp:coreProperties>
</file>