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1"/>
  </p:notesMasterIdLst>
  <p:handoutMasterIdLst>
    <p:handoutMasterId r:id="rId72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5" r:id="rId12"/>
    <p:sldId id="2134808560" r:id="rId13"/>
    <p:sldId id="2134808591" r:id="rId14"/>
    <p:sldId id="2134808449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1" r:id="rId36"/>
    <p:sldId id="2134808472" r:id="rId37"/>
    <p:sldId id="2134808656" r:id="rId38"/>
    <p:sldId id="2134808657" r:id="rId39"/>
    <p:sldId id="2134808658" r:id="rId40"/>
    <p:sldId id="2134808545" r:id="rId41"/>
    <p:sldId id="597" r:id="rId42"/>
    <p:sldId id="2134808475" r:id="rId43"/>
    <p:sldId id="2134808562" r:id="rId44"/>
    <p:sldId id="2134808563" r:id="rId45"/>
    <p:sldId id="2134808564" r:id="rId46"/>
    <p:sldId id="2134808491" r:id="rId47"/>
    <p:sldId id="2134808600" r:id="rId48"/>
    <p:sldId id="2134808601" r:id="rId49"/>
    <p:sldId id="2134808603" r:id="rId50"/>
    <p:sldId id="2134808602" r:id="rId51"/>
    <p:sldId id="2134808604" r:id="rId52"/>
    <p:sldId id="2134808605" r:id="rId53"/>
    <p:sldId id="2134808606" r:id="rId54"/>
    <p:sldId id="2134808641" r:id="rId55"/>
    <p:sldId id="2134808642" r:id="rId56"/>
    <p:sldId id="2134808646" r:id="rId57"/>
    <p:sldId id="2134808653" r:id="rId58"/>
    <p:sldId id="2134808572" r:id="rId59"/>
    <p:sldId id="2134808574" r:id="rId60"/>
    <p:sldId id="2134808579" r:id="rId61"/>
    <p:sldId id="2134808582" r:id="rId62"/>
    <p:sldId id="2134808583" r:id="rId63"/>
    <p:sldId id="2134808577" r:id="rId64"/>
    <p:sldId id="2134808578" r:id="rId65"/>
    <p:sldId id="2134808651" r:id="rId66"/>
    <p:sldId id="985" r:id="rId67"/>
    <p:sldId id="2134808546" r:id="rId68"/>
    <p:sldId id="2134808447" r:id="rId69"/>
    <p:sldId id="2134808513" r:id="rId7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1"/>
            <p14:sldId id="2134808472"/>
            <p14:sldId id="2134808656"/>
            <p14:sldId id="2134808657"/>
            <p14:sldId id="2134808658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653"/>
            <p14:sldId id="2134808572"/>
            <p14:sldId id="2134808574"/>
            <p14:sldId id="2134808579"/>
            <p14:sldId id="2134808582"/>
            <p14:sldId id="2134808583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9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430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06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11845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الخَوْخُ.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خَوْخُ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المزرعةُ.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3962400" y="4359806"/>
            <a:ext cx="5791199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مَزْرَعَةُ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اَلرّاعي.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318242"/>
            <a:ext cx="5865835" cy="2570931"/>
            <a:chOff x="3925082" y="4318242"/>
            <a:chExt cx="5865835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رّاعي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857999" y="4559421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الصبرُ.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صَّبْرُ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019797" y="4428623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79526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AD5F8F-BEDC-DF11-5AD8-19871A176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3B3E495-F5D1-98BD-EE3B-8DE2177BA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2E2C80-C423-5A82-448A-0A94C1C8D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إنتاج جمل لتكوين فقرة؛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اجتياز رائز التتبع.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8">
            <a:extLst>
              <a:ext uri="{FF2B5EF4-FFF2-40B4-BE49-F238E27FC236}">
                <a16:creationId xmlns:a16="http://schemas.microsoft.com/office/drawing/2014/main" id="{69FB3A8E-35B2-FC4E-00A5-92482D6DFED6}"/>
              </a:ext>
            </a:extLst>
          </p:cNvPr>
          <p:cNvSpPr txBox="1">
            <a:spLocks/>
          </p:cNvSpPr>
          <p:nvPr/>
        </p:nvSpPr>
        <p:spPr>
          <a:xfrm>
            <a:off x="1667918" y="3105770"/>
            <a:ext cx="4800601" cy="522089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sz="6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أُعَبِّرُ عن صُوَرٍ وأَتَحَدَّثُ</a:t>
            </a:r>
            <a:endParaRPr kumimoji="1" lang="fr-FR" sz="6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سنتعلم كيف نعبر عن صور متسلسلة.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9130763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كُلِّ صورَةٍ عَلى حِدَةٍ؛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عَنْ كُلِّ صورَةٍ بِجُمْلَةٍ؛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أَرْبِطُ دائِماً في </a:t>
            </a:r>
            <a:r>
              <a:rPr lang="ar-MA" sz="5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ٱلْمَعْنى</a:t>
            </a:r>
            <a:r>
              <a:rPr lang="ar-MA" sz="5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بَيْنَ جُمْلَةٍ وَجُمْلَةٍ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الأولى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6D6BAE9-41CE-8E01-93BB-D646726988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91" t="19555" r="10247" b="61989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D8C3D-DA6B-6A06-A85C-1D1F3C90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B10134D-05A6-9787-64C1-A33556AF5AFF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الثانية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DC454A2-BE01-2426-3472-3FD3914902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31830FA-12F4-CA7D-1DCE-A4E43CDF6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0" t="19488" r="30598" b="62056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5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C9FF4-85FB-908C-4174-E142F4272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50C97B7-1EA3-14CA-2AD8-7DFD08D26B2F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الثالثة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E9DDBD-703F-1A7F-D7F8-A4E84A3A83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B7858AD-0094-2DB3-920E-A0B916D53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1" t="19589" r="51077" b="61955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876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07314-D393-A56E-D256-BBAFBBE3C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3E1E9B-2821-A768-4418-A0F622650A9E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الرابعة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7BF8C21-7704-BC0C-ACA7-B1E3591B41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FDC76A7-003D-EFD4-111D-459471118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19555" r="71896" b="61989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294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افتحوا كراساتكم على الصفحة 32، وانقلوا الجمل التي أنتجناها في النشاط رقم 1 في المكان المخصص 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F95BFF2-3DBB-C0C2-B22A-3241C280AA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982" y="2299989"/>
            <a:ext cx="6306035" cy="79870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4A82F01-3B8B-8465-5947-DB0DA17491D2}"/>
              </a:ext>
            </a:extLst>
          </p:cNvPr>
          <p:cNvSpPr/>
          <p:nvPr/>
        </p:nvSpPr>
        <p:spPr>
          <a:xfrm>
            <a:off x="4232562" y="3519055"/>
            <a:ext cx="5250872" cy="31332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B34D68C7-3740-0451-6A82-6EA0D37401D1}"/>
              </a:ext>
            </a:extLst>
          </p:cNvPr>
          <p:cNvSpPr/>
          <p:nvPr/>
        </p:nvSpPr>
        <p:spPr>
          <a:xfrm>
            <a:off x="9789899" y="5721927"/>
            <a:ext cx="969819" cy="70658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BD7280B9-5E17-10F8-E662-7E130396AA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475F50-FB5B-028E-9902-1AD77E6A7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872970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لِلْمُهْرِ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يَرْفِقُ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لَطيفَة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اَلدَّجاجَ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اَلْعُشْبَ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85844B5-28DB-A6A5-A3EB-9536680FD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089621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لِلْمُهْرِ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يَرْفِقُ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لَطيفَة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اَلدَّجاجَ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اَلْعُشْبَ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A0F3B9-C9F1-5AEF-C6DF-B17052C55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AD689F1-9277-2F5B-3244-4ACEABCC4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963040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لِلْمُهْرِ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يَرْفِقُ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لَطيفَةࣱ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اَلدَّجاجَ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اَلْعُشْبَ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05E5DAF5-8636-67A3-2891-FB454CE3DA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758" y="2389909"/>
            <a:ext cx="6221803" cy="78803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33، النشاط الأول.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16436" y="3978403"/>
            <a:ext cx="2521527" cy="19812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82634" y="4532585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انتبهوا جيدا، لنتذكر جميعا كيف نقوم بقراءة مسحية بالعين لكي نحدد موقع الكلمة التي نبحث عنها.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استراتيجية البحث عن كلمات داخل النص عن طريق القراءة المسحية.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E4E67-4B2E-ED1A-320D-49688FD06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37" y="3100152"/>
            <a:ext cx="8559925" cy="65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EEED0C13-5F17-E2E3-9191-B186FCF41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الزيتونِ – التينِ – أوراقُها – مزرعةِ – الخضرةِ – الخَوخِ.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6004969" y="6293408"/>
            <a:ext cx="1559614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7038111" y="8765305"/>
            <a:ext cx="1385453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3546764" y="2585563"/>
            <a:ext cx="2658760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7661565" y="2717899"/>
            <a:ext cx="1593271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7897091" y="3903212"/>
            <a:ext cx="2104578" cy="10682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1DFD8B-9681-E411-718E-5607A96DB1ED}"/>
              </a:ext>
            </a:extLst>
          </p:cNvPr>
          <p:cNvSpPr/>
          <p:nvPr/>
        </p:nvSpPr>
        <p:spPr>
          <a:xfrm>
            <a:off x="1979628" y="6254570"/>
            <a:ext cx="1857764" cy="122760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8" grpId="0" animBg="1"/>
      <p:bldP spid="8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AEBBDED7-89DE-A9D5-BA07-D852D31BC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06A5997A-CDCC-D15D-4DBA-4BC1EAF8E4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69E105F6-BB37-EC79-E181-5BCC76778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FE5F5459-1758-84F0-9A3C-6B373541A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B0867AB2-C4A8-D761-7806-7595B1181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مثل: الدجاج – يرفق - تقدم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اَلدْ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دَ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جا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جَ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984014" y="6432295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يَرْفِقُ</a:t>
            </a: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602052" y="8711764"/>
            <a:ext cx="2121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6000" b="1" kern="100" noProof="0" dirty="0">
                <a:solidFill>
                  <a:srgbClr val="FF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تُقَدِّمُ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0AD94-4E46-6027-EB3A-3367ADA24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B2A48C-FA4F-767C-6DD6-C6D93ECFB6DC}"/>
              </a:ext>
            </a:extLst>
          </p:cNvPr>
          <p:cNvSpPr/>
          <p:nvPr/>
        </p:nvSpPr>
        <p:spPr>
          <a:xfrm>
            <a:off x="11685179" y="4411358"/>
            <a:ext cx="1882440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اَلدَّجاجَ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بجانب الفقرة،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D1A56E56-F7B6-AAD0-4A17-B0D43E027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20713" r="9695" b="56100"/>
          <a:stretch>
            <a:fillRect/>
          </a:stretch>
        </p:blipFill>
        <p:spPr>
          <a:xfrm>
            <a:off x="281830" y="4004053"/>
            <a:ext cx="13232938" cy="473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E3AACBB6-2342-CD8D-5B1C-812E3E217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20713" r="9695" b="56100"/>
          <a:stretch>
            <a:fillRect/>
          </a:stretch>
        </p:blipFill>
        <p:spPr>
          <a:xfrm>
            <a:off x="281830" y="4004053"/>
            <a:ext cx="13232938" cy="473816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831273" y="4814274"/>
            <a:ext cx="517176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تُحِبُّ مَرْيَمُ </a:t>
            </a:r>
            <a:r>
              <a:rPr lang="ar-MA" sz="48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ٱلْحَيَواناتِ</a:t>
            </a: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464126" y="6236795"/>
            <a:ext cx="6241473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تُقَدِّمُ مَرْيَمُ لِلْحَمَلِ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ٱلْحَليبَ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464126" y="7624422"/>
            <a:ext cx="6109856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تُعْطي مَرْيَمُ لِلْبَقَرِ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ٱلْعُشْبَ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D81BF462-1BB8-E51B-7330-7909B0BA3F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182" y="2317538"/>
            <a:ext cx="6292179" cy="796946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الفقرة الثانية، واقرؤوها قراءة هامسة، ثم أنجزوا الأسئلة المرافقة للفقرة، ثم تبادلوا الكراسات مع زملائكم في الطاولة، وكل واحد يصحح لزميله ويناقشه في أجوبته. 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11780" y="5832763"/>
            <a:ext cx="5430981" cy="17595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268314E-72A2-73D7-2D1C-EFDBA2C8D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090246" y="2924737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 (النشاط 1)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090246" y="7285400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090246" y="5105069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فقرة للقراءة حسب النموذج في شريحة 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574283" y="6591766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يسمح للمتعلم أن يتم قراءته حتى وإن اعتبر غير متحكم، ثم يوجه لقراءة سؤالي الفهم.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574283" y="2747908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574283" y="4669837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الفقرة، ويعتبر متحكما إذا قرأ بطلاقة ارتكب 3 أخطاء على الأكثر.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574283" y="8513695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على المتعلم سؤالين للفهم باختيار من متعدد، ويعتبر متحكما إن أجاب عن كليهما.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2161309" y="2537909"/>
            <a:ext cx="9393382" cy="62478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اِسْتَيْقَظَتِ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ٱلْفَتاةُ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ٱلصَّغيرَةُ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باكِراً.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غَسَلَتْ وَجْهَها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بِٱلْماءِ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وَٱلصّابونِ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وَتَناوَلَتْ فَطورَها.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اِرْتَدَتْ مَلابِسَها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ٱلْجَديدَةَ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تَوَجَّهَتْ إِلى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فَرِحَةً.</a:t>
            </a:r>
            <a:endParaRPr lang="fr-FR" sz="80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E363-71D9-EEB6-0EFC-6D5D5A5B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390A0098-08E5-3363-B721-CE000E525187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7DD1A62-D3A8-A0A5-91B2-EB48421B3F09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19ADE85-C6BC-D6D4-BD0E-D846D422565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A7EC07C2-8FF0-BA26-E374-FA853CCD8AC2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45D39818-9D17-CA7B-A3AE-959F1D744B5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327188F-F474-8BF5-2BEA-9D8F70B4323B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فهم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423DAE1-124B-EA37-8F4D-0C2021F1F7A2}"/>
              </a:ext>
            </a:extLst>
          </p:cNvPr>
          <p:cNvSpPr txBox="1"/>
          <p:nvPr/>
        </p:nvSpPr>
        <p:spPr>
          <a:xfrm>
            <a:off x="468772" y="1444805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AutoNum type="arabicPeriod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بِماذا غَسَلَتِ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ٱلْفَتاةُ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وَجْهَها؟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بٱلْماءِ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فَقَط؛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بِيَدِها؛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بٱلْماءِ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وَٱلصّابونِ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بِٱلصّابونِ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فَقَط.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33EF6BF-476F-08E3-4663-497A03928879}"/>
              </a:ext>
            </a:extLst>
          </p:cNvPr>
          <p:cNvSpPr txBox="1"/>
          <p:nvPr/>
        </p:nvSpPr>
        <p:spPr>
          <a:xfrm>
            <a:off x="468772" y="5615503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Font typeface="+mj-lt"/>
              <a:buAutoNum type="arabicPeriod" startAt="2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أَيْنَ تَوَجَّهَتِ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ٱلْفَتاةُ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ٱلْمَنْزِلِ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ٱلسّاحَةِ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ٱلْحَديقَةِ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765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اختيارية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460045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أحافظ على الوسائل التعليمية؟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أُعَبِّرُ عن صُوَرٍ وأَتَحَدَّثُ.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اجتياز رائز التتبع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اختيارية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459951" y="2443193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20078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24449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5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</a:t>
            </a:r>
            <a:r>
              <a:rPr lang="ar-MA" sz="32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حلقة.</a:t>
            </a:r>
            <a:endParaRPr lang="ar-MA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711755" y="1033245"/>
            <a:ext cx="118560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الأستاذ لعبة يشغل بها التلاميذ أثناء تمرير الرائز.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7" name="Image 16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B8C8C0A9-5B2A-B85B-9DB1-DE4EEE0F1D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230" y="2777758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9" name="Image 18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07EF9D7-A822-E20F-C91A-0D2A14A90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053" y="215253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4794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32: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6774694"/>
            <a:ext cx="71628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الصور المتسلسلة وأعبر عن كل صورة بجملة وأكتبها في المكان المخصص.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34355CB-CCA9-9466-6EDF-2CAF5EEA3B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45" y="2331025"/>
            <a:ext cx="6281531" cy="79559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816E5C4-6F8D-DC19-1FB9-822880CBA5BD}"/>
              </a:ext>
            </a:extLst>
          </p:cNvPr>
          <p:cNvSpPr/>
          <p:nvPr/>
        </p:nvSpPr>
        <p:spPr>
          <a:xfrm>
            <a:off x="651164" y="6636327"/>
            <a:ext cx="5250872" cy="31661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698AC613-FCD5-1C98-168F-98FE6E9A40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30473"/>
            <a:ext cx="6281967" cy="795652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33: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51164" y="7424783"/>
            <a:ext cx="5250872" cy="21924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9C7B125-FD8F-F64B-E5B7-500733DE0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57" y="2318320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27 و30 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6DB8E98-DDC5-8D86-D739-3BC9173B7E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4FA322-5D41-FF9F-FCE1-85CBD9A4287C}"/>
              </a:ext>
            </a:extLst>
          </p:cNvPr>
          <p:cNvSpPr/>
          <p:nvPr/>
        </p:nvSpPr>
        <p:spPr>
          <a:xfrm>
            <a:off x="7038109" y="7342909"/>
            <a:ext cx="5264727" cy="2299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أحافظ على الوسائل التعليمية؟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3504</TotalTime>
  <Words>1605</Words>
  <Application>Microsoft Office PowerPoint</Application>
  <PresentationFormat>Personnalisé</PresentationFormat>
  <Paragraphs>298</Paragraphs>
  <Slides>65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65</vt:i4>
      </vt:variant>
    </vt:vector>
  </HeadingPairs>
  <TitlesOfParts>
    <vt:vector size="8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2248</cp:revision>
  <dcterms:created xsi:type="dcterms:W3CDTF">2014-10-09T07:32:24Z</dcterms:created>
  <dcterms:modified xsi:type="dcterms:W3CDTF">2025-09-25T18:34:19Z</dcterms:modified>
</cp:coreProperties>
</file>