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69"/>
  </p:notesMasterIdLst>
  <p:handoutMasterIdLst>
    <p:handoutMasterId r:id="rId70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655" r:id="rId12"/>
    <p:sldId id="2134808560" r:id="rId13"/>
    <p:sldId id="2134808591" r:id="rId14"/>
    <p:sldId id="2134808449" r:id="rId15"/>
    <p:sldId id="2134808451" r:id="rId16"/>
    <p:sldId id="542" r:id="rId17"/>
    <p:sldId id="988" r:id="rId18"/>
    <p:sldId id="2134808585" r:id="rId19"/>
    <p:sldId id="2134808586" r:id="rId20"/>
    <p:sldId id="2134808587" r:id="rId21"/>
    <p:sldId id="2134808593" r:id="rId22"/>
    <p:sldId id="2134808594" r:id="rId23"/>
    <p:sldId id="2134808595" r:id="rId24"/>
    <p:sldId id="2134808554" r:id="rId25"/>
    <p:sldId id="2134808544" r:id="rId26"/>
    <p:sldId id="2134808553" r:id="rId27"/>
    <p:sldId id="2134808452" r:id="rId28"/>
    <p:sldId id="2134808555" r:id="rId29"/>
    <p:sldId id="2134808556" r:id="rId30"/>
    <p:sldId id="2134808596" r:id="rId31"/>
    <p:sldId id="2134808597" r:id="rId32"/>
    <p:sldId id="2134808599" r:id="rId33"/>
    <p:sldId id="2134808598" r:id="rId34"/>
    <p:sldId id="2134808448" r:id="rId35"/>
    <p:sldId id="2134808470" r:id="rId36"/>
    <p:sldId id="2134808471" r:id="rId37"/>
    <p:sldId id="2134808472" r:id="rId38"/>
    <p:sldId id="2134808545" r:id="rId39"/>
    <p:sldId id="597" r:id="rId40"/>
    <p:sldId id="2134808475" r:id="rId41"/>
    <p:sldId id="2134808562" r:id="rId42"/>
    <p:sldId id="2134808563" r:id="rId43"/>
    <p:sldId id="2134808564" r:id="rId44"/>
    <p:sldId id="2134808491" r:id="rId45"/>
    <p:sldId id="2134808600" r:id="rId46"/>
    <p:sldId id="2134808601" r:id="rId47"/>
    <p:sldId id="2134808603" r:id="rId48"/>
    <p:sldId id="2134808602" r:id="rId49"/>
    <p:sldId id="2134808604" r:id="rId50"/>
    <p:sldId id="2134808605" r:id="rId51"/>
    <p:sldId id="2134808606" r:id="rId52"/>
    <p:sldId id="2134808641" r:id="rId53"/>
    <p:sldId id="2134808642" r:id="rId54"/>
    <p:sldId id="2134808646" r:id="rId55"/>
    <p:sldId id="2134808653" r:id="rId56"/>
    <p:sldId id="2134808571" r:id="rId57"/>
    <p:sldId id="2134808572" r:id="rId58"/>
    <p:sldId id="2134808652" r:id="rId59"/>
    <p:sldId id="2134808654" r:id="rId60"/>
    <p:sldId id="2134808647" r:id="rId61"/>
    <p:sldId id="2134808577" r:id="rId62"/>
    <p:sldId id="2134808578" r:id="rId63"/>
    <p:sldId id="2134808651" r:id="rId64"/>
    <p:sldId id="985" r:id="rId65"/>
    <p:sldId id="2134808546" r:id="rId66"/>
    <p:sldId id="2134808447" r:id="rId67"/>
    <p:sldId id="2134808513" r:id="rId68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  <p14:sldId id="2134808655"/>
          </p14:sldIdLst>
        </p14:section>
        <p14:section name="افتتاح الحصة" id="{B4CCA7F9-F5CC-4171-9420-75CE68236B45}">
          <p14:sldIdLst>
            <p14:sldId id="2134808560"/>
            <p14:sldId id="2134808591"/>
            <p14:sldId id="2134808449"/>
            <p14:sldId id="2134808451"/>
          </p14:sldIdLst>
        </p14:section>
        <p14:section name="نشاط اعتيادي" id="{3822E05A-48B7-466A-9806-AC1514DAD3AF}">
          <p14:sldIdLst>
            <p14:sldId id="542"/>
            <p14:sldId id="988"/>
            <p14:sldId id="2134808585"/>
            <p14:sldId id="2134808586"/>
            <p14:sldId id="2134808587"/>
            <p14:sldId id="2134808593"/>
            <p14:sldId id="2134808594"/>
            <p14:sldId id="2134808595"/>
            <p14:sldId id="2134808554"/>
            <p14:sldId id="2134808544"/>
            <p14:sldId id="2134808553"/>
            <p14:sldId id="2134808452"/>
            <p14:sldId id="2134808555"/>
            <p14:sldId id="2134808556"/>
            <p14:sldId id="2134808596"/>
            <p14:sldId id="2134808597"/>
            <p14:sldId id="2134808599"/>
            <p14:sldId id="2134808598"/>
          </p14:sldIdLst>
        </p14:section>
        <p14:section name="تحدث وإغناء المعجم" id="{5F742C0B-3E93-40E7-BD04-47EA8F843380}">
          <p14:sldIdLst>
            <p14:sldId id="2134808448"/>
            <p14:sldId id="2134808470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562"/>
            <p14:sldId id="2134808563"/>
            <p14:sldId id="2134808564"/>
            <p14:sldId id="2134808491"/>
            <p14:sldId id="2134808600"/>
            <p14:sldId id="2134808601"/>
            <p14:sldId id="2134808603"/>
            <p14:sldId id="2134808602"/>
            <p14:sldId id="2134808604"/>
            <p14:sldId id="2134808605"/>
            <p14:sldId id="2134808606"/>
            <p14:sldId id="2134808641"/>
            <p14:sldId id="2134808642"/>
            <p14:sldId id="2134808646"/>
            <p14:sldId id="2134808653"/>
            <p14:sldId id="2134808571"/>
            <p14:sldId id="2134808572"/>
            <p14:sldId id="2134808652"/>
            <p14:sldId id="2134808654"/>
            <p14:sldId id="2134808647"/>
          </p14:sldIdLst>
        </p14:section>
        <p14:section name="ألعاب" id="{66953B43-0502-40BE-9D9D-49C14FC1791C}">
          <p14:sldIdLst>
            <p14:sldId id="2134808577"/>
            <p14:sldId id="2134808578"/>
            <p14:sldId id="2134808651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CCCCC"/>
    <a:srgbClr val="FFD992"/>
    <a:srgbClr val="19199B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1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560" y="34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handoutMaster" Target="handoutMasters/handout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" Type="http://schemas.openxmlformats.org/officeDocument/2006/relationships/slide" Target="slides/slide2.xml"/><Relationship Id="rId71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9074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Relationship Id="rId4" Type="http://schemas.microsoft.com/office/2007/relationships/hdphoto" Target="../media/hdphoto2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Relationship Id="rId4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svg"/><Relationship Id="rId7" Type="http://schemas.openxmlformats.org/officeDocument/2006/relationships/image" Target="../media/image43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2.png"/><Relationship Id="rId5" Type="http://schemas.openxmlformats.org/officeDocument/2006/relationships/image" Target="../media/image41.svg"/><Relationship Id="rId10" Type="http://schemas.openxmlformats.org/officeDocument/2006/relationships/image" Target="../media/image26.png"/><Relationship Id="rId4" Type="http://schemas.openxmlformats.org/officeDocument/2006/relationships/image" Target="../media/image40.png"/><Relationship Id="rId9" Type="http://schemas.openxmlformats.org/officeDocument/2006/relationships/image" Target="../media/image45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9.jpeg"/><Relationship Id="rId4" Type="http://schemas.openxmlformats.org/officeDocument/2006/relationships/image" Target="../media/image54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9.xml"/></Relationships>
</file>

<file path=ppt/slides/_rels/slide5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55.png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5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Relationship Id="rId5" Type="http://schemas.microsoft.com/office/2007/relationships/hdphoto" Target="../media/hdphoto5.wdp"/><Relationship Id="rId4" Type="http://schemas.openxmlformats.org/officeDocument/2006/relationships/image" Target="../media/image58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5.xml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الثالث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04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1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5083167" y="2388931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أحافظ على أدواتي المدرسية؛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90934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لكي أحسن من سلوكي داخل القسم يجب: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299BC60-340E-000B-663B-9A1E7C760B47}"/>
              </a:ext>
            </a:extLst>
          </p:cNvPr>
          <p:cNvSpPr txBox="1"/>
          <p:nvPr/>
        </p:nvSpPr>
        <p:spPr>
          <a:xfrm>
            <a:off x="5083167" y="4647422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أحافظ على الوسائل المشتركة (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بركار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مسلاط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بطاقات...)؛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5083167" y="6894372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أحافظ على نظافة الطاولات ونظافة القسم؛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5083167" y="8870966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أشارك في تزيين فصلي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بالصويرات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والرسومات.</a:t>
            </a:r>
          </a:p>
        </p:txBody>
      </p:sp>
      <p:pic>
        <p:nvPicPr>
          <p:cNvPr id="14" name="Image 13" descr="Une image contenant meubles, table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F17A8CE-2E0F-4541-782B-054EF82756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8114607"/>
            <a:ext cx="2257226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 15" descr="Une image contenant meubles, dessin humoristique, chaise, table&#10;&#10;Le contenu généré par l’IA peut être incorrect.">
            <a:extLst>
              <a:ext uri="{FF2B5EF4-FFF2-40B4-BE49-F238E27FC236}">
                <a16:creationId xmlns:a16="http://schemas.microsoft.com/office/drawing/2014/main" id="{44B6B006-2940-243C-8CC5-3EAC2531A1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2169652"/>
            <a:ext cx="2257226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 17" descr="Une image contenant meubles, dessin humoristique, table, chaise&#10;&#10;Le contenu généré par l’IA peut être incorrect.">
            <a:extLst>
              <a:ext uri="{FF2B5EF4-FFF2-40B4-BE49-F238E27FC236}">
                <a16:creationId xmlns:a16="http://schemas.microsoft.com/office/drawing/2014/main" id="{852F4353-03A5-EFAA-797F-EB8FCC0A1BD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4151304"/>
            <a:ext cx="2257227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 19" descr="Une image contenant meubles, dessin humoristique, table, chaise&#10;&#10;Le contenu généré par l’IA peut être incorrect.">
            <a:extLst>
              <a:ext uri="{FF2B5EF4-FFF2-40B4-BE49-F238E27FC236}">
                <a16:creationId xmlns:a16="http://schemas.microsoft.com/office/drawing/2014/main" id="{D35B4B6D-A707-6FAA-D243-BFF8FE01D5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6132956"/>
            <a:ext cx="2257226" cy="20559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42494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390160" y="910638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فقرة بسيطة وفهمها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256580" y="992122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B3F6E378-A980-E064-31FF-806D630E64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059" y="2900126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929337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القرد.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</a:t>
            </a: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قِرْدُ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4A179-0070-C82A-F123-D536E2251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FF570AF-2D28-7B13-5EEE-8D9C8CB44AEC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الفيل.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79DBA28-E04F-CDB3-4E07-E2B6346DB6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9468774-8091-9364-7ECC-723CF67D07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46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30DE5-B05A-C018-EC38-391BBF6D0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9BB4280-3D77-A15D-E0FB-5E563B44F811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7C27AAD-859F-F3B4-B375-D37D548D22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B6BF495-D4FC-BA2C-CBB1-5A21AB0BB72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1152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0CA9B-E37F-18C1-F0EF-306F64151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BA99D6-D48D-B6AE-46F4-F7C15532D0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7315B0-91A2-8BB2-8450-5CE6379DA1B3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BA9CEC-F68F-4D19-93CF-CC8A8CA14AA5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97A87433-023F-4BC2-095B-DCBA0F19881A}"/>
              </a:ext>
            </a:extLst>
          </p:cNvPr>
          <p:cNvSpPr/>
          <p:nvPr/>
        </p:nvSpPr>
        <p:spPr>
          <a:xfrm>
            <a:off x="3962400" y="4359806"/>
            <a:ext cx="5791199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</a:t>
            </a: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فيلُ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41602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التمساح.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7437B841-861E-F293-3982-1C7A45F60165}"/>
              </a:ext>
            </a:extLst>
          </p:cNvPr>
          <p:cNvGrpSpPr/>
          <p:nvPr/>
        </p:nvGrpSpPr>
        <p:grpSpPr>
          <a:xfrm>
            <a:off x="3925082" y="4318242"/>
            <a:ext cx="5865835" cy="2570931"/>
            <a:chOff x="3925082" y="4318242"/>
            <a:chExt cx="5865835" cy="2570931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D3A4EF6-AEF6-E6BC-85AD-6A5CE1373F48}"/>
                </a:ext>
              </a:extLst>
            </p:cNvPr>
            <p:cNvSpPr/>
            <p:nvPr/>
          </p:nvSpPr>
          <p:spPr>
            <a:xfrm>
              <a:off x="3925082" y="4318242"/>
              <a:ext cx="5865835" cy="2570931"/>
            </a:xfrm>
            <a:prstGeom prst="flowChartAlternate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457200" rtl="1">
                <a:defRPr/>
              </a:pPr>
              <a:r>
                <a:rPr lang="ar-MA" sz="19900" dirty="0">
                  <a:ln w="0"/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اَل</a:t>
              </a:r>
              <a:r>
                <a:rPr lang="ar-MA" sz="19900" dirty="0">
                  <a:ln w="0"/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تِّمْساحُ</a:t>
              </a:r>
              <a:endParaRPr kumimoji="0" lang="fr-FR" sz="3200" b="0" i="0" u="none" strike="noStrike" kern="1200" cap="none" spc="0" normalizeH="0" baseline="0" noProof="0" dirty="0">
                <a:ln w="0"/>
                <a:solidFill>
                  <a:schemeClr val="tx1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54F520A2-1C0A-BA0B-C6B4-EB1CB3528F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028" b="81255" l="10000" r="90000"/>
                      </a14:imgEffect>
                    </a14:imgLayer>
                  </a14:imgProps>
                </a:ext>
              </a:extLst>
            </a:blip>
            <a:srcRect l="40741" t="27727" r="41345" b="49544"/>
            <a:stretch>
              <a:fillRect/>
            </a:stretch>
          </p:blipFill>
          <p:spPr>
            <a:xfrm>
              <a:off x="7700075" y="4345952"/>
              <a:ext cx="1233055" cy="12097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النمر.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8B5A25A-FABB-7132-7F5E-B11124E31F6C}"/>
              </a:ext>
            </a:extLst>
          </p:cNvPr>
          <p:cNvGrpSpPr/>
          <p:nvPr/>
        </p:nvGrpSpPr>
        <p:grpSpPr>
          <a:xfrm>
            <a:off x="4253345" y="4207406"/>
            <a:ext cx="4973781" cy="2570931"/>
            <a:chOff x="4253345" y="4207406"/>
            <a:chExt cx="4973781" cy="2570931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C234C253-6D6D-DEA3-BD25-8E6673FB6FE7}"/>
                </a:ext>
              </a:extLst>
            </p:cNvPr>
            <p:cNvSpPr/>
            <p:nvPr/>
          </p:nvSpPr>
          <p:spPr>
            <a:xfrm>
              <a:off x="4253345" y="4207406"/>
              <a:ext cx="4973781" cy="2570931"/>
            </a:xfrm>
            <a:prstGeom prst="flowChartAlternate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457200" rtl="1">
                <a:defRPr/>
              </a:pPr>
              <a:r>
                <a:rPr lang="ar-MA" sz="19900" dirty="0">
                  <a:ln w="0"/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اَل</a:t>
              </a:r>
              <a:r>
                <a:rPr lang="ar-MA" sz="19900" dirty="0">
                  <a:ln w="0"/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نَّمِرُ</a:t>
              </a:r>
              <a:endParaRPr kumimoji="0" lang="fr-FR" sz="3200" b="0" i="0" u="none" strike="noStrike" kern="1200" cap="none" spc="0" normalizeH="0" baseline="0" noProof="0" dirty="0">
                <a:ln w="0"/>
                <a:solidFill>
                  <a:srgbClr val="FF0000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D18B2F45-52EE-16FF-486D-C4A125FA78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028" b="81255" l="10000" r="90000"/>
                      </a14:imgEffect>
                    </a14:imgLayer>
                  </a14:imgProps>
                </a:ext>
              </a:extLst>
            </a:blip>
            <a:srcRect l="40741" t="27727" r="41345" b="49544"/>
            <a:stretch>
              <a:fillRect/>
            </a:stretch>
          </p:blipFill>
          <p:spPr>
            <a:xfrm>
              <a:off x="6500444" y="4297004"/>
              <a:ext cx="1233055" cy="12097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20523-EC31-811A-8146-ECFCA0B3C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90BA0DA-B8C4-7DA6-097F-4F9ABDD31C1E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507A527-9445-FDA6-5D3E-C381A6F18B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2A5271AC-7A62-41A8-292F-5EEC28949C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5279526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مَتى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بَعْدَ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حَوْلَ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إِلَيْها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إِليْهِ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حينَما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04841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B7514-9094-D1B0-5744-6E2267E36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6DD51FA8-C354-AB83-5584-E47C77E7E7C2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الكلمات قراءة هامسة، سأمر بين الصفوف.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7373AE9-3A0C-20DE-6400-F6B43313E8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AD5F8F-BEDC-DF11-5AD8-19871A1763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995205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مَتى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بَعْدَ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حَوْلَ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إِلَيْها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إِليْهِ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حينَما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32676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01BD6-9692-FF26-AEEF-AC4BBE0AC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352DC668-5AE9-8E04-AA6C-E0FD17DE8F4C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الكلمات قراءة مشتركة: اقرأوا معي عند الإشارة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1BF4989-5183-CBBF-B33F-6DA1666F2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3B3E495-F5D1-98BD-EE3B-8DE2177BA4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995205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مَتى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بَعْدَ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حَوْلَ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إِلَيْها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إِليْهِ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حينَما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08231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0DE02-13E8-2319-F599-775799845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3D13468-69B7-4DC5-F9CB-F112F8DEFB99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ستتقدمون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سطرا واحدا، بالترتيب وبدونه.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3171E1D-E1FF-AED7-059E-CD359A50FE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02E2C80-C423-5A82-448A-0A94C1C8D4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995205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مَتى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بَعْدَ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حَوْلَ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إِلَيْها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إِليْهِ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حينَما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4298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مرتبط بالمدرسة؛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فقرة بسيطة وفهمها.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953F0A-5A5A-A50B-080F-305B5AB19029}"/>
              </a:ext>
            </a:extLst>
          </p:cNvPr>
          <p:cNvSpPr txBox="1"/>
          <p:nvPr/>
        </p:nvSpPr>
        <p:spPr>
          <a:xfrm>
            <a:off x="2191897" y="7557693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إكمال جمل.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A4118B4-A239-05E5-5904-4B116015FA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7647665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"لوحة المدرسة"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D7CB931-C510-C511-8A90-2F0E292BCA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20375" r="10296" b="14497"/>
          <a:stretch>
            <a:fillRect/>
          </a:stretch>
        </p:blipFill>
        <p:spPr>
          <a:xfrm>
            <a:off x="873464" y="1409739"/>
            <a:ext cx="6567055" cy="667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لنتذكر كيف أعبر عن الصورة بجملة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يسترجع الأستاذ مع المتعلمين كيفية التعبير عن الصورة بجملة.</a:t>
            </a:r>
          </a:p>
        </p:txBody>
      </p:sp>
      <p:sp>
        <p:nvSpPr>
          <p:cNvPr id="11" name="Arc plein 10">
            <a:extLst>
              <a:ext uri="{FF2B5EF4-FFF2-40B4-BE49-F238E27FC236}">
                <a16:creationId xmlns:a16="http://schemas.microsoft.com/office/drawing/2014/main" id="{581DAB01-DC0C-5155-D0EE-2C001B68E8AB}"/>
              </a:ext>
            </a:extLst>
          </p:cNvPr>
          <p:cNvSpPr/>
          <p:nvPr/>
        </p:nvSpPr>
        <p:spPr>
          <a:xfrm>
            <a:off x="9652495" y="1845152"/>
            <a:ext cx="8203824" cy="8203824"/>
          </a:xfrm>
          <a:prstGeom prst="blockArc">
            <a:avLst>
              <a:gd name="adj1" fmla="val 8100000"/>
              <a:gd name="adj2" fmla="val 13500000"/>
              <a:gd name="adj3" fmla="val 263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3D57FBF-5A24-64B5-DE86-899212143471}"/>
              </a:ext>
            </a:extLst>
          </p:cNvPr>
          <p:cNvSpPr/>
          <p:nvPr/>
        </p:nvSpPr>
        <p:spPr>
          <a:xfrm>
            <a:off x="1906295" y="336772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أَقومُ بِمَسْحِ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ٱلصّورَةِ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وَٱسْتِكْشافِ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عَناصِرِها؛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7F157DE-4F22-C490-E004-04C6D5A92BD7}"/>
              </a:ext>
            </a:extLst>
          </p:cNvPr>
          <p:cNvSpPr/>
          <p:nvPr/>
        </p:nvSpPr>
        <p:spPr>
          <a:xfrm>
            <a:off x="9691192" y="3250497"/>
            <a:ext cx="1172260" cy="1172260"/>
          </a:xfrm>
          <a:prstGeom prst="ellipse">
            <a:avLst/>
          </a:pr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7A4F7D7-8E5E-FAED-7D28-3CB6AC0788BE}"/>
              </a:ext>
            </a:extLst>
          </p:cNvPr>
          <p:cNvSpPr/>
          <p:nvPr/>
        </p:nvSpPr>
        <p:spPr>
          <a:xfrm>
            <a:off x="1906295" y="4774680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أَخْتارُ عُنْصُرًا وَأُحَدِّدُهُ بِأُصْبُعي؛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74705A5-68E5-DDDD-6CC4-63166282A278}"/>
              </a:ext>
            </a:extLst>
          </p:cNvPr>
          <p:cNvSpPr/>
          <p:nvPr/>
        </p:nvSpPr>
        <p:spPr>
          <a:xfrm>
            <a:off x="9153525" y="4657454"/>
            <a:ext cx="1172260" cy="1172260"/>
          </a:xfrm>
          <a:prstGeom prst="ellipse">
            <a:avLst/>
          </a:pr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A527327-1E80-F0D7-66AD-3FAA3F4203DD}"/>
              </a:ext>
            </a:extLst>
          </p:cNvPr>
          <p:cNvSpPr/>
          <p:nvPr/>
        </p:nvSpPr>
        <p:spPr>
          <a:xfrm>
            <a:off x="1906295" y="6181637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بِكَلِمَةٍ؛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5FF62A5-9D5B-4151-376E-B5B94C391842}"/>
              </a:ext>
            </a:extLst>
          </p:cNvPr>
          <p:cNvSpPr/>
          <p:nvPr/>
        </p:nvSpPr>
        <p:spPr>
          <a:xfrm>
            <a:off x="9153525" y="6064411"/>
            <a:ext cx="1172260" cy="1172260"/>
          </a:xfrm>
          <a:prstGeom prst="ellipse">
            <a:avLst/>
          </a:pr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9AEF36F2-49B5-897A-46A4-3C32C3DAAF6E}"/>
              </a:ext>
            </a:extLst>
          </p:cNvPr>
          <p:cNvSpPr/>
          <p:nvPr/>
        </p:nvSpPr>
        <p:spPr>
          <a:xfrm>
            <a:off x="1906295" y="758859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أُرَكِّبُ جُمْلَةً تُعَبِّرُ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ٱلْمَشْهَدِ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الَّذي يَضُمُّ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ٱلْعُنْصُرَ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.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AB29A90-B10B-E04D-3AF5-EFF9EA799692}"/>
              </a:ext>
            </a:extLst>
          </p:cNvPr>
          <p:cNvSpPr/>
          <p:nvPr/>
        </p:nvSpPr>
        <p:spPr>
          <a:xfrm>
            <a:off x="9691192" y="7471367"/>
            <a:ext cx="1172260" cy="1172260"/>
          </a:xfrm>
          <a:prstGeom prst="ellipse">
            <a:avLst/>
          </a:pr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pic>
        <p:nvPicPr>
          <p:cNvPr id="21" name="Graphique 20" descr="Badge 1 avec un remplissage uni">
            <a:extLst>
              <a:ext uri="{FF2B5EF4-FFF2-40B4-BE49-F238E27FC236}">
                <a16:creationId xmlns:a16="http://schemas.microsoft.com/office/drawing/2014/main" id="{8940BA30-A0D4-7675-289A-BF86390B41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68585" y="3391131"/>
            <a:ext cx="914400" cy="914400"/>
          </a:xfrm>
          <a:prstGeom prst="rect">
            <a:avLst/>
          </a:prstGeom>
        </p:spPr>
      </p:pic>
      <p:pic>
        <p:nvPicPr>
          <p:cNvPr id="23" name="Graphique 22" descr="Badge avec un remplissage uni">
            <a:extLst>
              <a:ext uri="{FF2B5EF4-FFF2-40B4-BE49-F238E27FC236}">
                <a16:creationId xmlns:a16="http://schemas.microsoft.com/office/drawing/2014/main" id="{4C07C5C0-59CA-4F15-B6BA-C4F74589EE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82455" y="4774679"/>
            <a:ext cx="914400" cy="914400"/>
          </a:xfrm>
          <a:prstGeom prst="rect">
            <a:avLst/>
          </a:prstGeom>
        </p:spPr>
      </p:pic>
      <p:pic>
        <p:nvPicPr>
          <p:cNvPr id="25" name="Graphique 24" descr="Badge 3 avec un remplissage uni">
            <a:extLst>
              <a:ext uri="{FF2B5EF4-FFF2-40B4-BE49-F238E27FC236}">
                <a16:creationId xmlns:a16="http://schemas.microsoft.com/office/drawing/2014/main" id="{3F9406DA-7A29-09F9-A7F7-CB03FB9283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82455" y="6201402"/>
            <a:ext cx="914400" cy="914400"/>
          </a:xfrm>
          <a:prstGeom prst="rect">
            <a:avLst/>
          </a:prstGeom>
        </p:spPr>
      </p:pic>
      <p:pic>
        <p:nvPicPr>
          <p:cNvPr id="27" name="Graphique 26" descr="Badge 4 avec un remplissage uni">
            <a:extLst>
              <a:ext uri="{FF2B5EF4-FFF2-40B4-BE49-F238E27FC236}">
                <a16:creationId xmlns:a16="http://schemas.microsoft.com/office/drawing/2014/main" id="{2BB8AAC7-EBF7-1C0D-1A2F-32D8A3116B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13741" y="7618929"/>
            <a:ext cx="914400" cy="9144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175241C-D772-3CD3-DE32-F53AE6E58FD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بكلمة، ثم بجملة تعبر عن نفس المشهد.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ثم بجملة (يختار الأستاذ ثلاث كلمات وجمل وينقلها على السبورة)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6AC0004A-2784-6E50-2C8E-DDA713211D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20375" r="10296" b="14497"/>
          <a:stretch>
            <a:fillRect/>
          </a:stretch>
        </p:blipFill>
        <p:spPr>
          <a:xfrm>
            <a:off x="3006750" y="2282575"/>
            <a:ext cx="7702499" cy="783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الكلمات والجمل.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تفادي النقل كلمة كلمة).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" name="Image 9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2FCC01B7-D085-AFAF-C2EB-3FDDB2AFF2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763" y="2109242"/>
            <a:ext cx="4892756" cy="61969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D475F50-FB5B-028E-9902-1AD77E6A75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9596790"/>
              </p:ext>
            </p:extLst>
          </p:nvPr>
        </p:nvGraphicFramePr>
        <p:xfrm>
          <a:off x="1177636" y="4851433"/>
          <a:ext cx="11360727" cy="262128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3786909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ٱلْرَّبيعُ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تُغَرِّدُ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خَلَابةࣱ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اَلطَّبيعَةُ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أَعْشاشَها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تُحَلِّقُ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من يتقدم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التلاميذ لقراءة الكلمات، مع تشجيعهم على احترام الدقة والسرعة.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9A248AD-B14D-30A9-E812-5EEF27E934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2153568"/>
              </p:ext>
            </p:extLst>
          </p:nvPr>
        </p:nvGraphicFramePr>
        <p:xfrm>
          <a:off x="1177636" y="4851433"/>
          <a:ext cx="11360727" cy="262128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3786909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ٱلْرَّبيعُ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تُغَرِّدُ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خَلَابةࣱ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اَلطَّبيعَةُ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أَعْشاشَها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تُحَلِّقُ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98566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79279-E676-B343-5212-38880AB5E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A46F130-EA21-AC8D-134F-8F9AD9A59E48}"/>
              </a:ext>
            </a:extLst>
          </p:cNvPr>
          <p:cNvSpPr txBox="1"/>
          <p:nvPr/>
        </p:nvSpPr>
        <p:spPr>
          <a:xfrm>
            <a:off x="4946073" y="770267"/>
            <a:ext cx="788323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لنتذكر كيف نقوم بنقل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يناقش الأستاذ مع التلاميذ استراتيجية النقل: 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8137084-5154-9550-FF77-F15B15A8D3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3382241"/>
            <a:ext cx="7665851" cy="58539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DA0F3B9-C9F1-5AEF-C6DF-B17052C551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8422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47B3F-3038-BB7F-3212-5E6051E0C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D18492E-5234-39D7-986E-11D354F3D17E}"/>
              </a:ext>
            </a:extLst>
          </p:cNvPr>
          <p:cNvSpPr txBox="1"/>
          <p:nvPr/>
        </p:nvSpPr>
        <p:spPr>
          <a:xfrm>
            <a:off x="1925782" y="770267"/>
            <a:ext cx="1090352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دفاتركم، وانقلوا هذه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تطبيق استراتيجية النقل.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0F677E7-1136-99F8-583B-C9185ADD47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36" y="674616"/>
            <a:ext cx="1638880" cy="126852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BCE7E58-653D-58A4-ACB8-C540D9A4B8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8185340"/>
              </p:ext>
            </p:extLst>
          </p:nvPr>
        </p:nvGraphicFramePr>
        <p:xfrm>
          <a:off x="1177636" y="4851433"/>
          <a:ext cx="11360727" cy="262128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3786909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اَلْرَّبيعُ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تُغَرِّدُ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خَلَابةࣱ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اَلطَّبيعَةُ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أَعْشاشَها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تُحَلِّقُ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3141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1BCB905D-EF04-62B4-CDE3-8443631CBE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692" y="2335084"/>
            <a:ext cx="6278326" cy="79519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على الصفحة 30، النشاط الثاني. الفقرة الأولى.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سنبحث فيها عن الكلمات التي قرأناها سابقا.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B4D66A-97E8-FABB-306D-C7F1BA3F9BB9}"/>
              </a:ext>
            </a:extLst>
          </p:cNvPr>
          <p:cNvSpPr/>
          <p:nvPr/>
        </p:nvSpPr>
        <p:spPr>
          <a:xfrm>
            <a:off x="6871855" y="5624945"/>
            <a:ext cx="2521527" cy="173181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A284DC19-3DC9-AE81-B25F-8219619B5727}"/>
              </a:ext>
            </a:extLst>
          </p:cNvPr>
          <p:cNvSpPr/>
          <p:nvPr/>
        </p:nvSpPr>
        <p:spPr>
          <a:xfrm>
            <a:off x="9545783" y="6138638"/>
            <a:ext cx="775854" cy="87283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7B89DBA-CDA9-67EA-7900-4D2336F839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98B11-7E49-E02B-F02F-1E02B8A9B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6E0B1B35-E749-CD3B-C5D2-2E464604F8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82" t="41720" r="10341" b="36975"/>
          <a:stretch>
            <a:fillRect/>
          </a:stretch>
        </p:blipFill>
        <p:spPr>
          <a:xfrm>
            <a:off x="979793" y="2331827"/>
            <a:ext cx="11756413" cy="795517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E680E61-CA5F-7C49-6E23-63F83856CABA}"/>
              </a:ext>
            </a:extLst>
          </p:cNvPr>
          <p:cNvSpPr txBox="1"/>
          <p:nvPr/>
        </p:nvSpPr>
        <p:spPr>
          <a:xfrm>
            <a:off x="969818" y="808195"/>
            <a:ext cx="1198637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لاحظوا، سأحدد بسرعة (قراءة مسحية بالعين) كلمة "الربيع" في الفقرة الآتية: الكلمة الرابعة في السطر الخامس.</a:t>
            </a:r>
          </a:p>
          <a:p>
            <a:pPr algn="r" rtl="1"/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القراءة المسحية بالعين، ومستخدما يده إن لزم الأمر لتبيان المرور السريع على الكلمات في الفقرة.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103B012-9DD0-0738-140C-0381564808DD}"/>
              </a:ext>
            </a:extLst>
          </p:cNvPr>
          <p:cNvSpPr/>
          <p:nvPr/>
        </p:nvSpPr>
        <p:spPr>
          <a:xfrm>
            <a:off x="7813961" y="8562110"/>
            <a:ext cx="1870363" cy="133331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FED7291-ED7B-E370-C5DB-82073E7826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3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B9750-6E6C-6BAF-C8DE-EE02818EF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D43DC6E3-F072-4B19-2AF1-CF6202E5DF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82" t="41720" r="10341" b="36975"/>
          <a:stretch>
            <a:fillRect/>
          </a:stretch>
        </p:blipFill>
        <p:spPr>
          <a:xfrm>
            <a:off x="678277" y="2331026"/>
            <a:ext cx="11756413" cy="795517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8AAF3FB-264F-1255-DE26-702C0DC6BAAF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سأنطق الكلمة وأنتم تحددون مكانها بسرعة عن طريق قراءة مسحية بأعينكم: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فطوره – أغنيةً – يستيقظُ – العنايةِ – يبدلُ.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31D06B-C431-8AF9-1757-4269609BE427}"/>
              </a:ext>
            </a:extLst>
          </p:cNvPr>
          <p:cNvSpPr/>
          <p:nvPr/>
        </p:nvSpPr>
        <p:spPr>
          <a:xfrm>
            <a:off x="5692260" y="4059380"/>
            <a:ext cx="1728446" cy="114992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67C8129-DEAB-B0EE-9A07-B1965D5703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14071AC-BB67-ADDD-3A75-20496584C50B}"/>
              </a:ext>
            </a:extLst>
          </p:cNvPr>
          <p:cNvSpPr/>
          <p:nvPr/>
        </p:nvSpPr>
        <p:spPr>
          <a:xfrm>
            <a:off x="7758545" y="2466109"/>
            <a:ext cx="1806300" cy="123450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2FEAFA-4DBF-8F7F-FDE1-0C066F9F2416}"/>
              </a:ext>
            </a:extLst>
          </p:cNvPr>
          <p:cNvSpPr/>
          <p:nvPr/>
        </p:nvSpPr>
        <p:spPr>
          <a:xfrm>
            <a:off x="9700349" y="2437677"/>
            <a:ext cx="2491651" cy="123450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54C38E-4297-EAF0-313B-D14F5B1ADDA6}"/>
              </a:ext>
            </a:extLst>
          </p:cNvPr>
          <p:cNvSpPr/>
          <p:nvPr/>
        </p:nvSpPr>
        <p:spPr>
          <a:xfrm>
            <a:off x="7938655" y="5421879"/>
            <a:ext cx="2770909" cy="123450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94D6F0-99A2-6A3C-1AD7-F7634AD087A6}"/>
              </a:ext>
            </a:extLst>
          </p:cNvPr>
          <p:cNvSpPr/>
          <p:nvPr/>
        </p:nvSpPr>
        <p:spPr>
          <a:xfrm>
            <a:off x="6966216" y="6930572"/>
            <a:ext cx="1944878" cy="136958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30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7" grpId="0" animBg="1"/>
      <p:bldP spid="7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C7CB8-E57D-3132-2EA9-30AB43CA3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6AB59E8-D740-39D7-D4FB-BA3BC3F89EE3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الآن، خذوا كراساتكم: سأقرأ الفقرة. تابعوا ولا ترددوا بعدي، ضعوا أصبعكم تحت كل كلمة أقرأها.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بقراءة الفقرة قراءة نموذجية، مراعيا مخارج الحروف الصحيحة وعلامات الترقيم.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FC0D854-EE63-A5EE-7DF1-D779C3857E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5B5234D7-381C-5303-C66F-1F0405A52E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82" t="41720" r="10341" b="36975"/>
          <a:stretch>
            <a:fillRect/>
          </a:stretch>
        </p:blipFill>
        <p:spPr>
          <a:xfrm>
            <a:off x="979793" y="2331827"/>
            <a:ext cx="11756413" cy="7955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6795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B3C6E-6181-6353-0129-C0347BF6C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438C5D-0386-BF91-E0E3-F37FD2103397}"/>
              </a:ext>
            </a:extLst>
          </p:cNvPr>
          <p:cNvSpPr txBox="1"/>
          <p:nvPr/>
        </p:nvSpPr>
        <p:spPr>
          <a:xfrm>
            <a:off x="1634837" y="1046530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خلال تتبعكم، ما رأيكم في قراءتي؟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1C3CDF7-ACD8-C192-D19C-2286062C50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AB13578-C19E-B5E8-E8B0-B614FCA0DD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3793435"/>
              </p:ext>
            </p:extLst>
          </p:nvPr>
        </p:nvGraphicFramePr>
        <p:xfrm>
          <a:off x="649674" y="3156155"/>
          <a:ext cx="12416651" cy="63093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نعم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 صَوْتي مَسْموعاً وَواضِحاً؟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كانَتِ قِراءَتي مُسْتَرْسَلَةً؟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ٱحْتَرَمْتُ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عَلاماتِ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ٱلتَّرْقيمِ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كُنْتُ مُسْرِعاً في قِراءَتي؟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تُريدونَ أَنْ أُعيدَ </a:t>
                      </a:r>
                      <a:r>
                        <a:rPr lang="ar-MA" sz="4800" b="1" kern="100" dirty="0" err="1">
                          <a:solidFill>
                            <a:srgbClr val="0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لْقِراءَةَ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مَرَّةً ثانِيَةً؟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53136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6182D-4E14-001C-DDDB-8E3D057E8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BE961B7-2528-88AF-8C5E-EEBFB4C94ABB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كل واحد منكم يقرأ النص قراءة هامسة.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الجميع في القراءة الهامسة.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C2CC24F-F2AE-CE9F-9AAA-A2046F311B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CD1182C3-4F75-1341-6FF0-EFAE099CCE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82" t="41720" r="10341" b="36975"/>
          <a:stretch>
            <a:fillRect/>
          </a:stretch>
        </p:blipFill>
        <p:spPr>
          <a:xfrm>
            <a:off x="979793" y="2331827"/>
            <a:ext cx="11756413" cy="7955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2233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55147-A648-EB49-9C4D-D2DB56559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A71AB5F-78A0-A743-714D-A29632319347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عند إشارتي، كل متعلم يقرأ لزميله قراءة هامسة. أصحح لزميلي.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كل ثنائي في القراءة الهامسة، وفي التصحيح.</a:t>
            </a: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48AF86C7-F399-AD0C-A0FB-260B5FE97F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3" name="Image 2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58F95281-49DE-AA3D-9127-9183D88D7A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82" t="41720" r="10341" b="36975"/>
          <a:stretch>
            <a:fillRect/>
          </a:stretch>
        </p:blipFill>
        <p:spPr>
          <a:xfrm>
            <a:off x="979793" y="2331827"/>
            <a:ext cx="11756413" cy="7955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292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CBE96-3108-B08E-FC50-D49FAA797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DE8576-5C0E-7032-2F61-1A7C2ECA30D8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لنقرأ الفقرة قراءة مشتركة؛ نبدأ عند إشارتي.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انخراط جميع التلاميذ في القراءة المشتركة.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7B199AB-B135-5682-A026-362875C133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AF217A8E-A950-8985-A8B5-D60AE82D39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82" t="41720" r="10341" b="36975"/>
          <a:stretch>
            <a:fillRect/>
          </a:stretch>
        </p:blipFill>
        <p:spPr>
          <a:xfrm>
            <a:off x="979793" y="2331827"/>
            <a:ext cx="11756413" cy="7955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310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615573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سأعين من يقرأ قراءة جهرية، تابعوا بأصبعكم، لإبداء رأيكم في قراءة القارئ.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للقراءة الجهرية.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4105593C-7696-CE45-0E31-BA52C9EE1D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82" t="41720" r="10341" b="36975"/>
          <a:stretch>
            <a:fillRect/>
          </a:stretch>
        </p:blipFill>
        <p:spPr>
          <a:xfrm>
            <a:off x="979793" y="2331827"/>
            <a:ext cx="11756413" cy="7955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3B3D9-1BE9-9FF0-3F4B-5EF8CD3EF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46A21C4-8301-0B57-CB17-41E15C18D705}"/>
              </a:ext>
            </a:extLst>
          </p:cNvPr>
          <p:cNvSpPr txBox="1"/>
          <p:nvPr/>
        </p:nvSpPr>
        <p:spPr>
          <a:xfrm>
            <a:off x="1496291" y="747830"/>
            <a:ext cx="1094509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توظيف السبورة لتسجيل بعض الكلمات التي وجد فيها المتعلمون صعوبات قرائية، للاشتغال عليها مع التركيز على المتعثرين. مثل: الخلابة – أعشاشها - العصافير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D5DECBF3-3B57-7990-6AA5-974844D0F5D8}"/>
              </a:ext>
            </a:extLst>
          </p:cNvPr>
          <p:cNvSpPr/>
          <p:nvPr/>
        </p:nvSpPr>
        <p:spPr>
          <a:xfrm>
            <a:off x="178770" y="4341469"/>
            <a:ext cx="4562060" cy="8020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اَلْـ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/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ـخَلْــ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/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ــلا</a:t>
            </a:r>
            <a:r>
              <a:rPr lang="ar-MA" sz="60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/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بَــ </a:t>
            </a:r>
            <a:r>
              <a:rPr lang="ar-MA" sz="5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/ </a:t>
            </a:r>
            <a:r>
              <a:rPr lang="ar-MA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ـةُ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0BA8B2D-D946-0B91-046C-B9A3120251D2}"/>
              </a:ext>
            </a:extLst>
          </p:cNvPr>
          <p:cNvSpPr/>
          <p:nvPr/>
        </p:nvSpPr>
        <p:spPr>
          <a:xfrm>
            <a:off x="7987428" y="4394602"/>
            <a:ext cx="2815151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نموذجية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7412BC96-925F-B779-496B-73C90B76B448}"/>
              </a:ext>
            </a:extLst>
          </p:cNvPr>
          <p:cNvSpPr/>
          <p:nvPr/>
        </p:nvSpPr>
        <p:spPr>
          <a:xfrm>
            <a:off x="5585118" y="4394602"/>
            <a:ext cx="1846673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تقطيع الكلمة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lèche : gauche 12">
            <a:extLst>
              <a:ext uri="{FF2B5EF4-FFF2-40B4-BE49-F238E27FC236}">
                <a16:creationId xmlns:a16="http://schemas.microsoft.com/office/drawing/2014/main" id="{C6B71E1B-5725-772A-3301-73B1FA1AE7F6}"/>
              </a:ext>
            </a:extLst>
          </p:cNvPr>
          <p:cNvSpPr/>
          <p:nvPr/>
        </p:nvSpPr>
        <p:spPr>
          <a:xfrm>
            <a:off x="4560219" y="4573207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F66CEF2-FA0E-26B7-17C4-9220F2874AA6}"/>
              </a:ext>
            </a:extLst>
          </p:cNvPr>
          <p:cNvSpPr/>
          <p:nvPr/>
        </p:nvSpPr>
        <p:spPr>
          <a:xfrm>
            <a:off x="12566072" y="650844"/>
            <a:ext cx="1001546" cy="1077217"/>
          </a:xfrm>
          <a:prstGeom prst="flowChartAlternateProcess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E7E0B5CF-4A10-FC5B-E3FB-29C938B7F8C1}"/>
              </a:ext>
            </a:extLst>
          </p:cNvPr>
          <p:cNvSpPr/>
          <p:nvPr/>
        </p:nvSpPr>
        <p:spPr>
          <a:xfrm>
            <a:off x="11124445" y="4573207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D0E87123-7875-5B8F-F227-9DD35FAB007F}"/>
              </a:ext>
            </a:extLst>
          </p:cNvPr>
          <p:cNvCxnSpPr>
            <a:cxnSpLocks/>
          </p:cNvCxnSpPr>
          <p:nvPr/>
        </p:nvCxnSpPr>
        <p:spPr>
          <a:xfrm flipV="1">
            <a:off x="7679417" y="3900379"/>
            <a:ext cx="0" cy="17318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2526734F-2A25-2EEF-63F7-9F18BED810E0}"/>
              </a:ext>
            </a:extLst>
          </p:cNvPr>
          <p:cNvSpPr txBox="1"/>
          <p:nvPr/>
        </p:nvSpPr>
        <p:spPr>
          <a:xfrm>
            <a:off x="11721376" y="6417414"/>
            <a:ext cx="188243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MA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أَعْشاشَها</a:t>
            </a: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9702743-0632-E48B-A706-52B7FCD6B067}"/>
              </a:ext>
            </a:extLst>
          </p:cNvPr>
          <p:cNvSpPr/>
          <p:nvPr/>
        </p:nvSpPr>
        <p:spPr>
          <a:xfrm>
            <a:off x="304468" y="6623563"/>
            <a:ext cx="4075811" cy="8020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..................................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AA3F73EE-8160-2253-73D0-AB8A0D670483}"/>
              </a:ext>
            </a:extLst>
          </p:cNvPr>
          <p:cNvSpPr/>
          <p:nvPr/>
        </p:nvSpPr>
        <p:spPr>
          <a:xfrm>
            <a:off x="7987428" y="6652893"/>
            <a:ext cx="2815151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نموذجية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812B9EA1-BA12-FB52-341D-6BCD320558A0}"/>
              </a:ext>
            </a:extLst>
          </p:cNvPr>
          <p:cNvSpPr/>
          <p:nvPr/>
        </p:nvSpPr>
        <p:spPr>
          <a:xfrm>
            <a:off x="5585118" y="6652893"/>
            <a:ext cx="1846673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تقطيع الكلمة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Flèche : gauche 19">
            <a:extLst>
              <a:ext uri="{FF2B5EF4-FFF2-40B4-BE49-F238E27FC236}">
                <a16:creationId xmlns:a16="http://schemas.microsoft.com/office/drawing/2014/main" id="{6391F7B5-ECB8-D1A2-3250-2972A7DBEA7E}"/>
              </a:ext>
            </a:extLst>
          </p:cNvPr>
          <p:cNvSpPr/>
          <p:nvPr/>
        </p:nvSpPr>
        <p:spPr>
          <a:xfrm>
            <a:off x="4560219" y="6831498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1" name="Flèche : gauche 20">
            <a:extLst>
              <a:ext uri="{FF2B5EF4-FFF2-40B4-BE49-F238E27FC236}">
                <a16:creationId xmlns:a16="http://schemas.microsoft.com/office/drawing/2014/main" id="{EFCDBB32-3BE2-5AB0-0703-4A114B681F0C}"/>
              </a:ext>
            </a:extLst>
          </p:cNvPr>
          <p:cNvSpPr/>
          <p:nvPr/>
        </p:nvSpPr>
        <p:spPr>
          <a:xfrm>
            <a:off x="11124445" y="6831498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72E32DEA-FEDE-E8BD-0A57-E79F123C7B9B}"/>
              </a:ext>
            </a:extLst>
          </p:cNvPr>
          <p:cNvCxnSpPr>
            <a:cxnSpLocks/>
          </p:cNvCxnSpPr>
          <p:nvPr/>
        </p:nvCxnSpPr>
        <p:spPr>
          <a:xfrm flipV="1">
            <a:off x="7679417" y="6158670"/>
            <a:ext cx="0" cy="17318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Organigramme : Alternative 23">
            <a:extLst>
              <a:ext uri="{FF2B5EF4-FFF2-40B4-BE49-F238E27FC236}">
                <a16:creationId xmlns:a16="http://schemas.microsoft.com/office/drawing/2014/main" id="{FA8FB0D0-69B6-4FBA-DF9F-EF937B7F09E1}"/>
              </a:ext>
            </a:extLst>
          </p:cNvPr>
          <p:cNvSpPr/>
          <p:nvPr/>
        </p:nvSpPr>
        <p:spPr>
          <a:xfrm>
            <a:off x="304468" y="8842384"/>
            <a:ext cx="4075811" cy="8020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..................................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CC268439-A626-7C36-F592-CED59B47166E}"/>
              </a:ext>
            </a:extLst>
          </p:cNvPr>
          <p:cNvSpPr/>
          <p:nvPr/>
        </p:nvSpPr>
        <p:spPr>
          <a:xfrm>
            <a:off x="7987428" y="8871714"/>
            <a:ext cx="2815151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نموذجية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EF8F4DAB-3006-CF26-C862-A10C5F599894}"/>
              </a:ext>
            </a:extLst>
          </p:cNvPr>
          <p:cNvSpPr/>
          <p:nvPr/>
        </p:nvSpPr>
        <p:spPr>
          <a:xfrm>
            <a:off x="5585118" y="8871714"/>
            <a:ext cx="1846673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تقطيع الكلمة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7" name="Flèche : gauche 26">
            <a:extLst>
              <a:ext uri="{FF2B5EF4-FFF2-40B4-BE49-F238E27FC236}">
                <a16:creationId xmlns:a16="http://schemas.microsoft.com/office/drawing/2014/main" id="{B97088E4-45AC-8CD7-CAA3-1FB51DFDA597}"/>
              </a:ext>
            </a:extLst>
          </p:cNvPr>
          <p:cNvSpPr/>
          <p:nvPr/>
        </p:nvSpPr>
        <p:spPr>
          <a:xfrm>
            <a:off x="4560219" y="9050319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Flèche : gauche 27">
            <a:extLst>
              <a:ext uri="{FF2B5EF4-FFF2-40B4-BE49-F238E27FC236}">
                <a16:creationId xmlns:a16="http://schemas.microsoft.com/office/drawing/2014/main" id="{8CAD8EBB-A310-1FBD-BA13-C02BE75B601F}"/>
              </a:ext>
            </a:extLst>
          </p:cNvPr>
          <p:cNvSpPr/>
          <p:nvPr/>
        </p:nvSpPr>
        <p:spPr>
          <a:xfrm>
            <a:off x="11124445" y="9050319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5314AE53-6FF6-A3B0-FDC5-1A0243E49EED}"/>
              </a:ext>
            </a:extLst>
          </p:cNvPr>
          <p:cNvCxnSpPr>
            <a:cxnSpLocks/>
          </p:cNvCxnSpPr>
          <p:nvPr/>
        </p:nvCxnSpPr>
        <p:spPr>
          <a:xfrm flipV="1">
            <a:off x="7679417" y="8377491"/>
            <a:ext cx="0" cy="17318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4A33EBD6-D353-656E-F861-D9C28A71EB74}"/>
              </a:ext>
            </a:extLst>
          </p:cNvPr>
          <p:cNvSpPr txBox="1"/>
          <p:nvPr/>
        </p:nvSpPr>
        <p:spPr>
          <a:xfrm>
            <a:off x="11602052" y="8711764"/>
            <a:ext cx="212108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MA" sz="6000" b="1" kern="100" dirty="0">
                <a:solidFill>
                  <a:srgbClr val="FF0000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اَلْعَصافيرُ</a:t>
            </a:r>
            <a:endParaRPr kumimoji="0" lang="ar-MA" sz="60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410AD94-4E46-6027-EB3A-3367ADA24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67" y="747830"/>
            <a:ext cx="1538187" cy="1170360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76B2A48C-FA4F-767C-6DD6-C6D93ECFB6DC}"/>
              </a:ext>
            </a:extLst>
          </p:cNvPr>
          <p:cNvSpPr/>
          <p:nvPr/>
        </p:nvSpPr>
        <p:spPr>
          <a:xfrm>
            <a:off x="11685179" y="4411358"/>
            <a:ext cx="1882440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اَلْخَلّابَةُ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56992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13" grpId="0" animBg="1"/>
      <p:bldP spid="3" grpId="0" animBg="1"/>
      <p:bldP spid="5" grpId="0" animBg="1"/>
      <p:bldP spid="16" grpId="0" build="allAtOnce"/>
      <p:bldP spid="17" grpId="0"/>
      <p:bldP spid="18" grpId="0" animBg="1"/>
      <p:bldP spid="19" grpId="0" animBg="1"/>
      <p:bldP spid="20" grpId="0" animBg="1"/>
      <p:bldP spid="21" grpId="0" animBg="1"/>
      <p:bldP spid="24" grpId="0"/>
      <p:bldP spid="25" grpId="0" animBg="1"/>
      <p:bldP spid="26" grpId="0" animBg="1"/>
      <p:bldP spid="27" grpId="0" animBg="1"/>
      <p:bldP spid="28" grpId="0" animBg="1"/>
      <p:bldP spid="30" grpId="0" build="allAtOnce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FF1EB-1EC9-0833-B299-2EA1DBA2D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770DF37-B864-7FF0-8FD6-8B209146DC62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سنجيب عن أسئلة الفهم بجانب الفقرة، قوموا بالعمل في ثنائيات.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الثنائيات للحرص على انخراط الجميع في العمل، ولتقديم الدعم إن لزم.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89AA6B7D-285F-5357-A608-AF7069193A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4" name="Image 3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3E89F72C-0A19-8BC4-A79A-456C51A532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0" t="41720" r="10342" b="36975"/>
          <a:stretch>
            <a:fillRect/>
          </a:stretch>
        </p:blipFill>
        <p:spPr>
          <a:xfrm>
            <a:off x="183545" y="3809999"/>
            <a:ext cx="13348909" cy="4412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37437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910D4-6117-96FD-517A-1EC9C2484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6DE6765E-FBD7-3762-598A-3DE3F5E59D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0" t="41720" r="10342" b="36975"/>
          <a:stretch>
            <a:fillRect/>
          </a:stretch>
        </p:blipFill>
        <p:spPr>
          <a:xfrm>
            <a:off x="183545" y="3865417"/>
            <a:ext cx="13348909" cy="441267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9BE291C-6295-1C05-3AC7-19F6D849FCD4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العمل.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يستقبل الأستاذ الإجابات قبل عرض الصحيح منها، مع احترام بروتوكول أخذ الكلمة.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B035623-C35D-9425-36BE-A7AF59F79A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127" y="683322"/>
            <a:ext cx="1682642" cy="1280271"/>
          </a:xfrm>
          <a:prstGeom prst="rect">
            <a:avLst/>
          </a:prstGeom>
        </p:spPr>
      </p:pic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40674233-C66F-A15A-834E-9D8DC893435C}"/>
              </a:ext>
            </a:extLst>
          </p:cNvPr>
          <p:cNvSpPr/>
          <p:nvPr/>
        </p:nvSpPr>
        <p:spPr>
          <a:xfrm>
            <a:off x="1524001" y="4537174"/>
            <a:ext cx="4479037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اَلطَّبيعَةُ خَلّابَةࣱ جَميلَةࣱ.</a:t>
            </a:r>
            <a:endParaRPr kumimoji="0" lang="fr-FR" sz="4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A0FD2258-1B1C-F295-1B71-28A02F33AD9F}"/>
              </a:ext>
            </a:extLst>
          </p:cNvPr>
          <p:cNvSpPr/>
          <p:nvPr/>
        </p:nvSpPr>
        <p:spPr>
          <a:xfrm>
            <a:off x="464126" y="5931985"/>
            <a:ext cx="6241473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تَبْني </a:t>
            </a:r>
            <a:r>
              <a:rPr lang="ar-MA" sz="44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ٱلْعَصافيرُ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أَعْشاشَها عَلى </a:t>
            </a:r>
            <a:r>
              <a:rPr lang="ar-MA" sz="44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ٱلْأَغْصانِ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kumimoji="0" lang="fr-FR" sz="4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816FDBF0-03AD-5E77-8EAD-B1BB7B9229D8}"/>
              </a:ext>
            </a:extLst>
          </p:cNvPr>
          <p:cNvSpPr/>
          <p:nvPr/>
        </p:nvSpPr>
        <p:spPr>
          <a:xfrm>
            <a:off x="464126" y="7236482"/>
            <a:ext cx="6109856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اَلْفَصْلُ </a:t>
            </a:r>
            <a:r>
              <a:rPr lang="ar-MA" sz="44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ٱلَّذي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عادَ مِنْ جَديدٍ هُوَ فَصْلُ </a:t>
            </a:r>
            <a:r>
              <a:rPr lang="ar-MA" sz="44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ٱلرَّبيعِ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endParaRPr kumimoji="0" lang="fr-FR" sz="4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49193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5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65C3-F003-F5C3-AA07-3C0BC80A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4C1A5B-CAC3-99D8-5E95-9334132EA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2660AC-513D-10F7-EFB0-AAB6AB821955}"/>
              </a:ext>
            </a:extLst>
          </p:cNvPr>
          <p:cNvSpPr txBox="1"/>
          <p:nvPr/>
        </p:nvSpPr>
        <p:spPr>
          <a:xfrm>
            <a:off x="1399310" y="800309"/>
            <a:ext cx="11397552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يتقدم إلى السبورة ويقرأ الفقرة بدقة وبسرعة قبل انتهاء الوقت؟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في كل حصة ثلاثة تلاميذ للقراءة، (يتم تغيير التلاميذ في كل حصة ويسجل الفائزون في كل حصة)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2553AFFF-5375-D8C1-B0A2-F14FA5913D6B}"/>
              </a:ext>
            </a:extLst>
          </p:cNvPr>
          <p:cNvSpPr/>
          <p:nvPr/>
        </p:nvSpPr>
        <p:spPr>
          <a:xfrm>
            <a:off x="457193" y="2493806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8E9EFBE-4C8A-600B-510B-E9DCBCEDCF42}"/>
              </a:ext>
            </a:extLst>
          </p:cNvPr>
          <p:cNvGrpSpPr/>
          <p:nvPr/>
        </p:nvGrpSpPr>
        <p:grpSpPr>
          <a:xfrm>
            <a:off x="457193" y="1876489"/>
            <a:ext cx="12998553" cy="1484022"/>
            <a:chOff x="540320" y="5644939"/>
            <a:chExt cx="12998553" cy="1484022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F7A0B8B-AC4E-BE07-B429-771E363C011A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F26327C-8DC9-DE69-F8F0-E4CF886F0E30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6BF749FA-4551-910F-3773-6A75E84957F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11" name="Graphique 10" descr="Chronomètre avec un remplissage uni">
                <a:extLst>
                  <a:ext uri="{FF2B5EF4-FFF2-40B4-BE49-F238E27FC236}">
                    <a16:creationId xmlns:a16="http://schemas.microsoft.com/office/drawing/2014/main" id="{8A3F0B55-8AE9-F812-DD08-934FF17E8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7" name="Image 6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56944191-9612-AB0F-3285-48663E1EAE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82" t="41720" r="10341" b="36975"/>
          <a:stretch>
            <a:fillRect/>
          </a:stretch>
        </p:blipFill>
        <p:spPr>
          <a:xfrm>
            <a:off x="1570551" y="3131320"/>
            <a:ext cx="10574897" cy="7155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1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88F0FDA3-C6C7-E547-D2E1-5B0D4FA77F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3997" y="2330473"/>
            <a:ext cx="6281967" cy="795652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1046532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1. المطلوب هو إتمام الجمل بالكلمات المناسبة. 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289E8E-9830-029A-B7CD-8B8E8B23A3E8}"/>
              </a:ext>
            </a:extLst>
          </p:cNvPr>
          <p:cNvSpPr/>
          <p:nvPr/>
        </p:nvSpPr>
        <p:spPr>
          <a:xfrm>
            <a:off x="4267200" y="3546764"/>
            <a:ext cx="5375563" cy="171796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268314E-72A2-73D7-2D1C-EFDBA2C8D8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88CB7-0F88-ECC6-6311-BF56A59501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3B476C4-56F8-C2E2-FE24-D9CFA5C2428A}"/>
              </a:ext>
            </a:extLst>
          </p:cNvPr>
          <p:cNvSpPr txBox="1"/>
          <p:nvPr/>
        </p:nvSpPr>
        <p:spPr>
          <a:xfrm>
            <a:off x="1593273" y="770267"/>
            <a:ext cx="1123603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لنتذكر كيف سننجز المطلوب.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 بمنهجية العمل: قراءة الجملة أولا وتوقع الكلمة المناسبة قبل البحث عنها من بين الكلمات المقترحة.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29696E4-6479-45EA-1B81-F6A1D53329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3382241"/>
            <a:ext cx="7665851" cy="58539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A4390D9-E7A0-3D11-7F30-15412FD488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57901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319A8-D675-87A0-2424-CB2E3417A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6AA704AE-95DC-CD96-49DF-F38641D1EB0B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قوموا بإنجاز المطلوب.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لمراقبة العمل ولتقديم الدعم.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630EB30-8E2D-0469-A482-71EB68EE93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3" name="Image 2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7FE50FA1-4525-AC9D-CBB6-A80C9D8E84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2" t="15375" r="10126" b="63546"/>
          <a:stretch>
            <a:fillRect/>
          </a:stretch>
        </p:blipFill>
        <p:spPr>
          <a:xfrm>
            <a:off x="249387" y="3283527"/>
            <a:ext cx="13217226" cy="4322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89896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8DC94-2380-48AC-821C-5895D2FF9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14D26175-66F4-9B71-A665-378B33CF4A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2" t="15375" r="10126" b="63546"/>
          <a:stretch>
            <a:fillRect/>
          </a:stretch>
        </p:blipFill>
        <p:spPr>
          <a:xfrm>
            <a:off x="249387" y="4073595"/>
            <a:ext cx="13217226" cy="432261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5B610A5-7C7F-C5E6-C9E5-BD6EFAE6C2B0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العمل.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الفرصة للتلاميذ قصد الإجابة قبل عرض التصحيح، مع الحرص على آداب أخذ الكلمة.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A048E54-3FDF-ED3C-D018-3C85081CE5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7F961CBD-E34D-D353-86DD-F7C239B015F7}"/>
              </a:ext>
            </a:extLst>
          </p:cNvPr>
          <p:cNvSpPr/>
          <p:nvPr/>
        </p:nvSpPr>
        <p:spPr>
          <a:xfrm>
            <a:off x="11060154" y="5626317"/>
            <a:ext cx="2272145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أَعَدَّتِ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F97B9B85-2B48-06E4-5A12-01609FA31E88}"/>
              </a:ext>
            </a:extLst>
          </p:cNvPr>
          <p:cNvSpPr/>
          <p:nvPr/>
        </p:nvSpPr>
        <p:spPr>
          <a:xfrm>
            <a:off x="10986653" y="6577498"/>
            <a:ext cx="2272145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تُحَلِّقُ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457486A7-03AA-F746-FC19-C23D7B402ADE}"/>
              </a:ext>
            </a:extLst>
          </p:cNvPr>
          <p:cNvSpPr/>
          <p:nvPr/>
        </p:nvSpPr>
        <p:spPr>
          <a:xfrm>
            <a:off x="10113818" y="7532425"/>
            <a:ext cx="2272145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ٱلْفَراشاتُ</a:t>
            </a:r>
            <a:endParaRPr kumimoji="0" lang="fr-FR" sz="48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35D2A2B-877E-AC40-79C6-45963EB28F4D}"/>
              </a:ext>
            </a:extLst>
          </p:cNvPr>
          <p:cNvSpPr/>
          <p:nvPr/>
        </p:nvSpPr>
        <p:spPr>
          <a:xfrm>
            <a:off x="4585855" y="5682095"/>
            <a:ext cx="2272145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أَضاءَ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0B7766A0-BAE4-E224-30B6-AD8DD9E48E9D}"/>
              </a:ext>
            </a:extLst>
          </p:cNvPr>
          <p:cNvSpPr/>
          <p:nvPr/>
        </p:nvSpPr>
        <p:spPr>
          <a:xfrm>
            <a:off x="935255" y="6549788"/>
            <a:ext cx="2272145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أَغْصانِ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634672DD-5793-2E0E-D372-F9F1ED57FA77}"/>
              </a:ext>
            </a:extLst>
          </p:cNvPr>
          <p:cNvSpPr/>
          <p:nvPr/>
        </p:nvSpPr>
        <p:spPr>
          <a:xfrm>
            <a:off x="2466110" y="7477721"/>
            <a:ext cx="2272145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خَلّابࣱ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27920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بعد؟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8A00700-5270-6F85-C7A1-8BAA90F00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35" y="2108734"/>
            <a:ext cx="6502734" cy="598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6298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1005536"/>
            <a:ext cx="1148892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ماذا بعد، قوموا بتشكيل حلقة.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7D14A81-CECD-67B4-20FB-AD5C07959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1321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98D7-F17F-8015-6D4D-67546BCA6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661866-8E3F-E80C-B4D0-B46C6E8A4D74}"/>
              </a:ext>
            </a:extLst>
          </p:cNvPr>
          <p:cNvSpPr txBox="1"/>
          <p:nvPr/>
        </p:nvSpPr>
        <p:spPr>
          <a:xfrm>
            <a:off x="628628" y="725476"/>
            <a:ext cx="1185601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سأقدم لكم جملة هي بداية لقصة، وكل واحد منكم سيقدم جملة متممة لما قبلها.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بنمذجة اللعبة مع أحد المتفوقين، أو يعيد إنتاج الجملة الموالية، قبل اللعب جماعة.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8A31920C-3AB4-8A7C-2318-BB935F292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F00F53E-7C06-0853-5E53-3C744B3A9A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11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452856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أحافظ على الوسائل التعليمية؟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كلمات: "ال" شمسية </a:t>
                      </a:r>
                      <a:r>
                        <a:rPr lang="ar-MA" sz="2800" b="0" kern="1200" dirty="0" err="1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و"ال</a:t>
                      </a: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" قمرية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المدرسة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بسرعة ودقة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وفهمها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إتمام جمل.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0771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31275" y="718155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395232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AC276DE-6FB6-3383-D81B-C59C54A032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1678" y="3158894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6FF8DDAA-562D-C1E4-206F-4708844F63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772" y="1815563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27: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328611" y="4165563"/>
            <a:ext cx="71628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المدرسة وأعبر عنها بكلمتين ثم جملتين وأنقلها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F11A998-9B5E-0355-61F0-EDF184D136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12956"/>
            <a:ext cx="6295797" cy="797404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37CD6D6-07FF-CB27-818E-CF7927B2BA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727" b="78516" l="13763" r="85376">
                        <a14:foregroundMark x1="48602" y1="19727" x2="48602" y2="19727"/>
                        <a14:foregroundMark x1="84516" y1="38086" x2="84516" y2="38086"/>
                        <a14:foregroundMark x1="85591" y1="40820" x2="85591" y2="40820"/>
                        <a14:foregroundMark x1="13763" y1="57031" x2="13763" y2="57031"/>
                        <a14:foregroundMark x1="21935" y1="61914" x2="21935" y2="619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9" t="13855" r="8699" b="14165"/>
          <a:stretch>
            <a:fillRect/>
          </a:stretch>
        </p:blipFill>
        <p:spPr>
          <a:xfrm>
            <a:off x="8207878" y="7265136"/>
            <a:ext cx="2444016" cy="2537363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B19C8F53-D60F-C6BB-B363-7A1807185207}"/>
              </a:ext>
            </a:extLst>
          </p:cNvPr>
          <p:cNvCxnSpPr>
            <a:cxnSpLocks/>
          </p:cNvCxnSpPr>
          <p:nvPr/>
        </p:nvCxnSpPr>
        <p:spPr>
          <a:xfrm>
            <a:off x="9429886" y="5801505"/>
            <a:ext cx="0" cy="996945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4BB86109-6459-525C-D168-42761C8A5B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4" y="2318320"/>
            <a:ext cx="6278326" cy="79519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30: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234545" y="6224453"/>
            <a:ext cx="69557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الفقرة بسرعة وبدقة، وأجيب عن أسئلة الفهم.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651164" y="7301345"/>
            <a:ext cx="5250872" cy="231585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F79FD-631B-1852-43ED-E4291AD0B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0893D49A-855D-77A2-92FC-84C0877B36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178" y="2363308"/>
            <a:ext cx="6229571" cy="789016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ACA3679-88E6-58EC-1839-AA82CAD4D7B7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سأراقب الآن العمل الذي كلفتكم بإنجازه في منازلكم في الصفحتين 27 و29 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27FCCCC-E148-E5F2-3E2D-733CE754AD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232" y="756072"/>
            <a:ext cx="1572068" cy="1202470"/>
          </a:xfrm>
          <a:prstGeom prst="rect">
            <a:avLst/>
          </a:prstGeom>
        </p:spPr>
      </p:pic>
      <p:pic>
        <p:nvPicPr>
          <p:cNvPr id="5" name="Image 4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6DB8E98-DDC5-8D86-D739-3BC9173B7E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12956"/>
            <a:ext cx="6295797" cy="797404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24FA322-5D41-FF9F-FCE1-85CBD9A4287C}"/>
              </a:ext>
            </a:extLst>
          </p:cNvPr>
          <p:cNvSpPr/>
          <p:nvPr/>
        </p:nvSpPr>
        <p:spPr>
          <a:xfrm>
            <a:off x="7302317" y="7661564"/>
            <a:ext cx="5340935" cy="210506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7417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751016"/>
            <a:ext cx="635267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 أحافظ على الوسائل التعليمية؟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86102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3328</TotalTime>
  <Words>1525</Words>
  <Application>Microsoft Office PowerPoint</Application>
  <PresentationFormat>Personnalisé</PresentationFormat>
  <Paragraphs>283</Paragraphs>
  <Slides>63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63</vt:i4>
      </vt:variant>
    </vt:vector>
  </HeadingPairs>
  <TitlesOfParts>
    <vt:vector size="81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2244</cp:revision>
  <dcterms:created xsi:type="dcterms:W3CDTF">2014-10-09T07:32:24Z</dcterms:created>
  <dcterms:modified xsi:type="dcterms:W3CDTF">2025-09-25T18:07:58Z</dcterms:modified>
</cp:coreProperties>
</file>