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70"/>
  </p:notesMasterIdLst>
  <p:handoutMasterIdLst>
    <p:handoutMasterId r:id="rId71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653" r:id="rId12"/>
    <p:sldId id="2134808560" r:id="rId13"/>
    <p:sldId id="2134808655" r:id="rId14"/>
    <p:sldId id="2134808449" r:id="rId15"/>
    <p:sldId id="2134808451" r:id="rId16"/>
    <p:sldId id="542" r:id="rId17"/>
    <p:sldId id="988" r:id="rId18"/>
    <p:sldId id="2134808585" r:id="rId19"/>
    <p:sldId id="2134808586" r:id="rId20"/>
    <p:sldId id="2134808587" r:id="rId21"/>
    <p:sldId id="2134808593" r:id="rId22"/>
    <p:sldId id="2134808594" r:id="rId23"/>
    <p:sldId id="2134808595" r:id="rId24"/>
    <p:sldId id="2134808554" r:id="rId25"/>
    <p:sldId id="2134808544" r:id="rId26"/>
    <p:sldId id="2134808553" r:id="rId27"/>
    <p:sldId id="2134808452" r:id="rId28"/>
    <p:sldId id="2134808555" r:id="rId29"/>
    <p:sldId id="2134808556" r:id="rId30"/>
    <p:sldId id="2134808596" r:id="rId31"/>
    <p:sldId id="2134808597" r:id="rId32"/>
    <p:sldId id="2134808599" r:id="rId33"/>
    <p:sldId id="2134808598" r:id="rId34"/>
    <p:sldId id="2134808448" r:id="rId35"/>
    <p:sldId id="2134808470" r:id="rId36"/>
    <p:sldId id="2134808471" r:id="rId37"/>
    <p:sldId id="2134808472" r:id="rId38"/>
    <p:sldId id="2134808545" r:id="rId39"/>
    <p:sldId id="597" r:id="rId40"/>
    <p:sldId id="2134808475" r:id="rId41"/>
    <p:sldId id="2134808562" r:id="rId42"/>
    <p:sldId id="2134808563" r:id="rId43"/>
    <p:sldId id="2134808564" r:id="rId44"/>
    <p:sldId id="2134808491" r:id="rId45"/>
    <p:sldId id="2134808600" r:id="rId46"/>
    <p:sldId id="2134808601" r:id="rId47"/>
    <p:sldId id="2134808603" r:id="rId48"/>
    <p:sldId id="2134808602" r:id="rId49"/>
    <p:sldId id="2134808604" r:id="rId50"/>
    <p:sldId id="2134808605" r:id="rId51"/>
    <p:sldId id="2134808606" r:id="rId52"/>
    <p:sldId id="2134808641" r:id="rId53"/>
    <p:sldId id="2134808642" r:id="rId54"/>
    <p:sldId id="2134808646" r:id="rId55"/>
    <p:sldId id="2134808570" r:id="rId56"/>
    <p:sldId id="2134808571" r:id="rId57"/>
    <p:sldId id="2134808572" r:id="rId58"/>
    <p:sldId id="2134808647" r:id="rId59"/>
    <p:sldId id="2134808652" r:id="rId60"/>
    <p:sldId id="2134808648" r:id="rId61"/>
    <p:sldId id="2134808650" r:id="rId62"/>
    <p:sldId id="2134808577" r:id="rId63"/>
    <p:sldId id="2134808578" r:id="rId64"/>
    <p:sldId id="2134808651" r:id="rId65"/>
    <p:sldId id="985" r:id="rId66"/>
    <p:sldId id="2134808546" r:id="rId67"/>
    <p:sldId id="2134808447" r:id="rId68"/>
    <p:sldId id="2134808513" r:id="rId69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  <p14:sldId id="2134808653"/>
          </p14:sldIdLst>
        </p14:section>
        <p14:section name="افتتاح الحصة" id="{B4CCA7F9-F5CC-4171-9420-75CE68236B45}">
          <p14:sldIdLst>
            <p14:sldId id="2134808560"/>
            <p14:sldId id="2134808655"/>
            <p14:sldId id="2134808449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96"/>
            <p14:sldId id="2134808597"/>
            <p14:sldId id="2134808599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562"/>
            <p14:sldId id="2134808563"/>
            <p14:sldId id="2134808564"/>
            <p14:sldId id="2134808491"/>
            <p14:sldId id="2134808600"/>
            <p14:sldId id="2134808601"/>
            <p14:sldId id="2134808603"/>
            <p14:sldId id="2134808602"/>
            <p14:sldId id="2134808604"/>
            <p14:sldId id="2134808605"/>
            <p14:sldId id="2134808606"/>
            <p14:sldId id="2134808641"/>
            <p14:sldId id="2134808642"/>
            <p14:sldId id="2134808646"/>
            <p14:sldId id="2134808570"/>
            <p14:sldId id="2134808571"/>
            <p14:sldId id="2134808572"/>
            <p14:sldId id="2134808647"/>
            <p14:sldId id="2134808652"/>
            <p14:sldId id="2134808648"/>
            <p14:sldId id="2134808650"/>
          </p14:sldIdLst>
        </p14:section>
        <p14:section name="ألعاب" id="{66953B43-0502-40BE-9D9D-49C14FC1791C}">
          <p14:sldIdLst>
            <p14:sldId id="2134808577"/>
            <p14:sldId id="2134808578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72" autoAdjust="0"/>
    <p:restoredTop sz="86609" autoAdjust="0"/>
  </p:normalViewPr>
  <p:slideViewPr>
    <p:cSldViewPr snapToGrid="0" showGuides="1">
      <p:cViewPr varScale="1">
        <p:scale>
          <a:sx n="53" d="100"/>
          <a:sy n="53" d="100"/>
        </p:scale>
        <p:origin x="1272" y="62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notesMaster" Target="notesMasters/notesMaster1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tableStyles" Target="tableStyles.xml"/><Relationship Id="rId7" Type="http://schemas.openxmlformats.org/officeDocument/2006/relationships/slide" Target="slides/slide2.xml"/><Relationship Id="rId7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7C109-9B49-C3DF-6F9D-1BA654773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2D91E9E-9A40-7D22-A947-B00790637F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5C696338-12F7-FBB1-8BB0-418F46F51B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35BA89-25CF-A238-A9B3-8038F8681D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3439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2.png"/><Relationship Id="rId5" Type="http://schemas.openxmlformats.org/officeDocument/2006/relationships/image" Target="../media/image41.svg"/><Relationship Id="rId10" Type="http://schemas.openxmlformats.org/officeDocument/2006/relationships/image" Target="../media/image26.png"/><Relationship Id="rId4" Type="http://schemas.openxmlformats.org/officeDocument/2006/relationships/image" Target="../media/image40.png"/><Relationship Id="rId9" Type="http://schemas.openxmlformats.org/officeDocument/2006/relationships/image" Target="../media/image45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9.jpeg"/><Relationship Id="rId4" Type="http://schemas.openxmlformats.org/officeDocument/2006/relationships/image" Target="../media/image54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9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Relationship Id="rId5" Type="http://schemas.microsoft.com/office/2007/relationships/hdphoto" Target="../media/hdphoto5.wdp"/><Relationship Id="rId4" Type="http://schemas.openxmlformats.org/officeDocument/2006/relationships/image" Target="../media/image5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الثالث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02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1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9F1A4-2D12-3558-B47E-D1649FF02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741318B-2060-892B-726D-E0A0354D7D3C}"/>
              </a:ext>
            </a:extLst>
          </p:cNvPr>
          <p:cNvSpPr txBox="1"/>
          <p:nvPr/>
        </p:nvSpPr>
        <p:spPr>
          <a:xfrm>
            <a:off x="4570542" y="2513055"/>
            <a:ext cx="8212232" cy="2215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جَيِّدًا لِتَعْليماتِ أُسْتاذي؛</a:t>
            </a:r>
          </a:p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جَيِّدًا لِأَجْوِبَةِ زُمَلائي؛</a:t>
            </a:r>
          </a:p>
        </p:txBody>
      </p:sp>
      <p:pic>
        <p:nvPicPr>
          <p:cNvPr id="7" name="Image 6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F28D2964-3625-CB10-61ED-47007D0397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6416" y="2363144"/>
            <a:ext cx="2843068" cy="23798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F8C7B08-6DDB-F91D-0BA7-C2D73F9D9F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0FD21B8-383F-0B48-4290-F788C6965927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لكي أحسن من سلوكي داخل القسم يجب:</a:t>
            </a:r>
          </a:p>
        </p:txBody>
      </p:sp>
      <p:pic>
        <p:nvPicPr>
          <p:cNvPr id="5" name="Image 4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FA13284C-905A-3754-098E-204E0697B3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3226" y="4900309"/>
            <a:ext cx="2843068" cy="21520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07F394BC-6BC7-2343-F50F-2C90E1777312}"/>
              </a:ext>
            </a:extLst>
          </p:cNvPr>
          <p:cNvGrpSpPr/>
          <p:nvPr/>
        </p:nvGrpSpPr>
        <p:grpSpPr>
          <a:xfrm>
            <a:off x="212168" y="7068043"/>
            <a:ext cx="4358374" cy="3235249"/>
            <a:chOff x="2804158" y="2638591"/>
            <a:chExt cx="6973503" cy="5176476"/>
          </a:xfrm>
        </p:grpSpPr>
        <p:pic>
          <p:nvPicPr>
            <p:cNvPr id="8" name="Image 7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63529BDF-157C-B75C-9049-EC44EA68D9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32357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9" name="Image 8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162A5F31-C3E6-8780-3EF8-00929125C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2804158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61E6E7A7-72CC-188B-BD89-E0377E6A70DF}"/>
              </a:ext>
            </a:extLst>
          </p:cNvPr>
          <p:cNvSpPr txBox="1"/>
          <p:nvPr/>
        </p:nvSpPr>
        <p:spPr>
          <a:xfrm>
            <a:off x="4570542" y="4790549"/>
            <a:ext cx="8212232" cy="2215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آخُذُ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ٱلْإِذْنَ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قَبْلَ الْكَلامِ وَقَبْلَ الْخُروجِ إِلى الْمِرْحاضِ؛</a:t>
            </a:r>
          </a:p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آخُذُ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ٱلْإِذْنَ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أُسْتاذي بِرَفْعِ أُصْبُعي؛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C767544-D1DC-04C7-44F6-9B641344CD09}"/>
              </a:ext>
            </a:extLst>
          </p:cNvPr>
          <p:cNvSpPr txBox="1"/>
          <p:nvPr/>
        </p:nvSpPr>
        <p:spPr>
          <a:xfrm>
            <a:off x="4570542" y="7975147"/>
            <a:ext cx="82122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آخُذُ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ٱلْإِذْنَ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زَميلي لِأَسْتَعْمِلَ وَسيلَتَهُ: قَلَم، طَباشير...</a:t>
            </a:r>
          </a:p>
        </p:txBody>
      </p:sp>
    </p:spTree>
    <p:extLst>
      <p:ext uri="{BB962C8B-B14F-4D97-AF65-F5344CB8AC3E}">
        <p14:creationId xmlns:p14="http://schemas.microsoft.com/office/powerpoint/2010/main" val="183718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85360" y="869075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بسيطة وفهمها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256580" y="992122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المسابقة.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</a:t>
            </a: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مُسابَقَةُ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القراءة.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</a:t>
            </a: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قِراءَةُ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التحدي.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437B841-861E-F293-3982-1C7A45F60165}"/>
              </a:ext>
            </a:extLst>
          </p:cNvPr>
          <p:cNvGrpSpPr/>
          <p:nvPr/>
        </p:nvGrpSpPr>
        <p:grpSpPr>
          <a:xfrm>
            <a:off x="3925082" y="4318242"/>
            <a:ext cx="5865835" cy="2570931"/>
            <a:chOff x="3925082" y="4318242"/>
            <a:chExt cx="5865835" cy="2570931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D3A4EF6-AEF6-E6BC-85AD-6A5CE1373F48}"/>
                </a:ext>
              </a:extLst>
            </p:cNvPr>
            <p:cNvSpPr/>
            <p:nvPr/>
          </p:nvSpPr>
          <p:spPr>
            <a:xfrm>
              <a:off x="3925082" y="4318242"/>
              <a:ext cx="5865835" cy="2570931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 rtl="1">
                <a:defRPr/>
              </a:pPr>
              <a:r>
                <a:rPr lang="ar-MA" sz="19900" dirty="0">
                  <a:ln w="0"/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اَل</a:t>
              </a:r>
              <a:r>
                <a:rPr lang="ar-MA" sz="19900" dirty="0">
                  <a:ln w="0"/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</a:t>
              </a:r>
              <a:r>
                <a:rPr lang="ar-MA" sz="19900" dirty="0">
                  <a:ln w="0"/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َّ</a:t>
              </a:r>
              <a:r>
                <a:rPr lang="ar-MA" sz="19900" dirty="0">
                  <a:ln w="0"/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حَدّي</a:t>
              </a:r>
              <a:endParaRPr kumimoji="0" lang="fr-FR" sz="3200" b="0" i="0" u="none" strike="noStrike" kern="1200" cap="none" spc="0" normalizeH="0" baseline="0" noProof="0" dirty="0">
                <a:ln w="0"/>
                <a:solidFill>
                  <a:schemeClr val="tx1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54F520A2-1C0A-BA0B-C6B4-EB1CB3528F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028" b="81255" l="10000" r="90000"/>
                      </a14:imgEffect>
                    </a14:imgLayer>
                  </a14:imgProps>
                </a:ext>
              </a:extLst>
            </a:blip>
            <a:srcRect l="40741" t="27727" r="41345" b="49544"/>
            <a:stretch>
              <a:fillRect/>
            </a:stretch>
          </p:blipFill>
          <p:spPr>
            <a:xfrm>
              <a:off x="7398326" y="4352420"/>
              <a:ext cx="1233055" cy="1209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الصغير.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8B5A25A-FABB-7132-7F5E-B11124E31F6C}"/>
              </a:ext>
            </a:extLst>
          </p:cNvPr>
          <p:cNvGrpSpPr/>
          <p:nvPr/>
        </p:nvGrpSpPr>
        <p:grpSpPr>
          <a:xfrm>
            <a:off x="4253345" y="4207406"/>
            <a:ext cx="4973781" cy="2570931"/>
            <a:chOff x="4253345" y="4207406"/>
            <a:chExt cx="4973781" cy="2570931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C234C253-6D6D-DEA3-BD25-8E6673FB6FE7}"/>
                </a:ext>
              </a:extLst>
            </p:cNvPr>
            <p:cNvSpPr/>
            <p:nvPr/>
          </p:nvSpPr>
          <p:spPr>
            <a:xfrm>
              <a:off x="4253345" y="4207406"/>
              <a:ext cx="4973781" cy="2570931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 rtl="1">
                <a:defRPr/>
              </a:pPr>
              <a:r>
                <a:rPr lang="ar-MA" sz="19900" dirty="0">
                  <a:ln w="0"/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اَل</a:t>
              </a:r>
              <a:r>
                <a:rPr lang="ar-MA" sz="19900" dirty="0">
                  <a:ln w="0"/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صَّغيرُ</a:t>
              </a:r>
              <a:endParaRPr kumimoji="0" lang="fr-FR" sz="3200" b="0" i="0" u="none" strike="noStrike" kern="1200" cap="none" spc="0" normalizeH="0" baseline="0" noProof="0" dirty="0">
                <a:ln w="0"/>
                <a:solidFill>
                  <a:srgbClr val="FF0000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D18B2F45-52EE-16FF-486D-C4A125FA7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028" b="81255" l="10000" r="90000"/>
                      </a14:imgEffect>
                    </a14:imgLayer>
                  </a14:imgProps>
                </a:ext>
              </a:extLst>
            </a:blip>
            <a:srcRect l="40741" t="27727" r="41345" b="49544"/>
            <a:stretch>
              <a:fillRect/>
            </a:stretch>
          </p:blipFill>
          <p:spPr>
            <a:xfrm>
              <a:off x="6442362" y="4441654"/>
              <a:ext cx="1233055" cy="1209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2A5271AC-7A62-41A8-292F-5EEC28949C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6994464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أَيْضاً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رَغْمَ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04841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381595CC-8E1A-7F33-BD07-DCEEC5525A74}"/>
              </a:ext>
            </a:extLst>
          </p:cNvPr>
          <p:cNvGraphicFramePr>
            <a:graphicFrameLocks noGrp="1"/>
          </p:cNvGraphicFramePr>
          <p:nvPr/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أَيْضاً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رَغْمَ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2676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B5B2E80E-B96C-937A-9AF7-A52E7C9A5670}"/>
              </a:ext>
            </a:extLst>
          </p:cNvPr>
          <p:cNvGraphicFramePr>
            <a:graphicFrameLocks noGrp="1"/>
          </p:cNvGraphicFramePr>
          <p:nvPr/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أَيْضاً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رَغْمَ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الكلمات قراءة مشتركة: اقرأوا معي عند الإشارة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8231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ACDAD824-75A4-2251-0465-40188EE12FA3}"/>
              </a:ext>
            </a:extLst>
          </p:cNvPr>
          <p:cNvGraphicFramePr>
            <a:graphicFrameLocks noGrp="1"/>
          </p:cNvGraphicFramePr>
          <p:nvPr/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أَيْضاً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رَغْمَ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298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مرتبط بالمدرسة؛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بسيطة وفهمها.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953F0A-5A5A-A50B-080F-305B5AB19029}"/>
              </a:ext>
            </a:extLst>
          </p:cNvPr>
          <p:cNvSpPr txBox="1"/>
          <p:nvPr/>
        </p:nvSpPr>
        <p:spPr>
          <a:xfrm>
            <a:off x="2191897" y="7557693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إكمال 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A4118B4-A239-05E5-5904-4B116015FA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7647665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المدرسة"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D7CB931-C510-C511-8A90-2F0E292BCA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20375" r="10296" b="14497"/>
          <a:stretch>
            <a:fillRect/>
          </a:stretch>
        </p:blipFill>
        <p:spPr>
          <a:xfrm>
            <a:off x="873464" y="1409739"/>
            <a:ext cx="6567055" cy="667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175241C-D772-3CD3-DE32-F53AE6E58F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6AC0004A-2784-6E50-2C8E-DDA713211D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20375" r="10296" b="14497"/>
          <a:stretch>
            <a:fillRect/>
          </a:stretch>
        </p:blipFill>
        <p:spPr>
          <a:xfrm>
            <a:off x="3006750" y="2282575"/>
            <a:ext cx="7702499" cy="783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1" name="Image 10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EF43A9B1-B2A6-AC01-C45F-28AF39D068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183" y="2046607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2217F36-2EE7-769E-B3A7-F00B826994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850784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تَعْليمِيَّةࣱ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أُحافِظَ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اِسْتِخْدامِ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رَقْمِيَّةࣱ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أُبالِغَ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مُسَلِّيَةً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التلاميذ لقراءة الكلمات، مع تشجيعهم على احترام الدقة والسرعة.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7546A9F-8379-6918-E738-12D45A974A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850784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تَعْليمِيَّةࣱ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أُحافِظَ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اِسْتِخْدامِ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رَقْمِيَّةࣱ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أُبالِغَ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مُسَلِّيَةً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79279-E676-B343-5212-38880AB5E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A46F130-EA21-AC8D-134F-8F9AD9A59E48}"/>
              </a:ext>
            </a:extLst>
          </p:cNvPr>
          <p:cNvSpPr txBox="1"/>
          <p:nvPr/>
        </p:nvSpPr>
        <p:spPr>
          <a:xfrm>
            <a:off x="4946073" y="770267"/>
            <a:ext cx="788323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لنتذكر كيف نقوم بنقل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مع التلاميذ استراتيجية النقل: 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8137084-5154-9550-FF77-F15B15A8D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3382241"/>
            <a:ext cx="7665851" cy="58539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DA0F3B9-C9F1-5AEF-C6DF-B17052C551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422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47B3F-3038-BB7F-3212-5E6051E0C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18492E-5234-39D7-986E-11D354F3D17E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دفاتركم، وانقلوا هذه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تطبيق استراتيجية النقل.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0F677E7-1136-99F8-583B-C9185ADD47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6" y="674616"/>
            <a:ext cx="1638880" cy="126852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C3C5B5F-EF2E-FA48-2122-234DF8787E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2318203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تَعْليمِيَّةࣱ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أُحافِظَ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اِسْتِخْدامِ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رَقْمِيَّةࣱ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أُبالِغَ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مُسَلِّيَةً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3141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على الصفحة 28، النشاط الثاني. الفقرة الثانية.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سنبحث فيها عن الكلمات التي قرأناها سابقا.</a:t>
            </a:r>
          </a:p>
        </p:txBody>
      </p:sp>
      <p:pic>
        <p:nvPicPr>
          <p:cNvPr id="9" name="Image 8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4058E87C-5518-4BAF-67F1-6A36553509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764" y="2352632"/>
            <a:ext cx="6264471" cy="793436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6B4D66A-97E8-FABB-306D-C7F1BA3F9BB9}"/>
              </a:ext>
            </a:extLst>
          </p:cNvPr>
          <p:cNvSpPr/>
          <p:nvPr/>
        </p:nvSpPr>
        <p:spPr>
          <a:xfrm>
            <a:off x="6844145" y="7661570"/>
            <a:ext cx="2521527" cy="196734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A284DC19-3DC9-AE81-B25F-8219619B5727}"/>
              </a:ext>
            </a:extLst>
          </p:cNvPr>
          <p:cNvSpPr/>
          <p:nvPr/>
        </p:nvSpPr>
        <p:spPr>
          <a:xfrm>
            <a:off x="9518073" y="8119843"/>
            <a:ext cx="775854" cy="87283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7B89DBA-CDA9-67EA-7900-4D2336F83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98B11-7E49-E02B-F02F-1E02B8A9B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680E61-CA5F-7C49-6E23-63F83856CABA}"/>
              </a:ext>
            </a:extLst>
          </p:cNvPr>
          <p:cNvSpPr txBox="1"/>
          <p:nvPr/>
        </p:nvSpPr>
        <p:spPr>
          <a:xfrm>
            <a:off x="969818" y="808195"/>
            <a:ext cx="1198637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لاحظوا كيف سأحدد بسرعة (قراءة مسحية بالعين) كلمة "تعليمية" في الفقرة الآتية: الكلمة الرابعة في السطر الثالث.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القراءة المسحية بالعين، ومستخدما يده إن لزم الأمر لتبيان المرور السريع على الكلمات في الفقرة.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C5BDD35-3CA2-FD9C-2734-DBA8AF80C8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7" t="67105" r="10034" b="8209"/>
          <a:stretch>
            <a:fillRect/>
          </a:stretch>
        </p:blipFill>
        <p:spPr>
          <a:xfrm>
            <a:off x="2653143" y="2610627"/>
            <a:ext cx="9097704" cy="710141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103B012-9DD0-0738-140C-0381564808DD}"/>
              </a:ext>
            </a:extLst>
          </p:cNvPr>
          <p:cNvSpPr/>
          <p:nvPr/>
        </p:nvSpPr>
        <p:spPr>
          <a:xfrm>
            <a:off x="5597237" y="4845150"/>
            <a:ext cx="2161309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ED7291-ED7B-E370-C5DB-82073E7826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B9750-6E6C-6BAF-C8DE-EE02818E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0CF9C74-9655-4EAE-6358-FE5DFE7AB8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7" t="67105" r="10034" b="8209"/>
          <a:stretch>
            <a:fillRect/>
          </a:stretch>
        </p:blipFill>
        <p:spPr>
          <a:xfrm>
            <a:off x="2653143" y="2610627"/>
            <a:ext cx="9097704" cy="710141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8AAF3FB-264F-1255-DE26-702C0DC6BAAF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سأنطق الكلمة وأنتم تحددون مكانها بسرعة عن طريق قراءة مسحية بأعينكم: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أحافظَ – استخدامِ – رقميةٌ – أبالغَ – مسليةً.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31D06B-C431-8AF9-1757-4269609BE427}"/>
              </a:ext>
            </a:extLst>
          </p:cNvPr>
          <p:cNvSpPr/>
          <p:nvPr/>
        </p:nvSpPr>
        <p:spPr>
          <a:xfrm>
            <a:off x="8672944" y="7107384"/>
            <a:ext cx="1607129" cy="11499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67C8129-DEAB-B0EE-9A07-B1965D570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14071AC-BB67-ADDD-3A75-20496584C50B}"/>
              </a:ext>
            </a:extLst>
          </p:cNvPr>
          <p:cNvSpPr/>
          <p:nvPr/>
        </p:nvSpPr>
        <p:spPr>
          <a:xfrm>
            <a:off x="4668982" y="6096002"/>
            <a:ext cx="2332122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2FEAFA-4DBF-8F7F-FDE1-0C066F9F2416}"/>
              </a:ext>
            </a:extLst>
          </p:cNvPr>
          <p:cNvSpPr/>
          <p:nvPr/>
        </p:nvSpPr>
        <p:spPr>
          <a:xfrm>
            <a:off x="6858000" y="2674162"/>
            <a:ext cx="1787236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54C38E-4297-EAF0-313B-D14F5B1ADDA6}"/>
              </a:ext>
            </a:extLst>
          </p:cNvPr>
          <p:cNvSpPr/>
          <p:nvPr/>
        </p:nvSpPr>
        <p:spPr>
          <a:xfrm>
            <a:off x="7629120" y="6081911"/>
            <a:ext cx="1251644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94D6F0-99A2-6A3C-1AD7-F7634AD087A6}"/>
              </a:ext>
            </a:extLst>
          </p:cNvPr>
          <p:cNvSpPr/>
          <p:nvPr/>
        </p:nvSpPr>
        <p:spPr>
          <a:xfrm>
            <a:off x="5514022" y="3782294"/>
            <a:ext cx="1787235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3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C7CB8-E57D-3132-2EA9-30AB43CA3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6AB59E8-D740-39D7-D4FB-BA3BC3F89EE3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خذوا كراساتكم: سأقرأ الفقرة. تابعوا ولا ترددوا بعدي، ضعوا أصبعكم تحت كل كلمة أقرأها.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بقراءة الفقرة قراءة نموذجية، مراعيا مخارج الحروف الصحيحة وعلامات الترقيم.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FC0D854-EE63-A5EE-7DF1-D779C3857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A961BCB-B195-2EEA-252B-6FC4341DA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7" t="67105" r="10034" b="8209"/>
          <a:stretch>
            <a:fillRect/>
          </a:stretch>
        </p:blipFill>
        <p:spPr>
          <a:xfrm>
            <a:off x="2653143" y="2610627"/>
            <a:ext cx="9097704" cy="710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795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B3C6E-6181-6353-0129-C0347BF6C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38C5D-0386-BF91-E0E3-F37FD2103397}"/>
              </a:ext>
            </a:extLst>
          </p:cNvPr>
          <p:cNvSpPr txBox="1"/>
          <p:nvPr/>
        </p:nvSpPr>
        <p:spPr>
          <a:xfrm>
            <a:off x="1634837" y="1046530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خلال تتبعكم، ما رأيكم في قراءتي؟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1C3CDF7-ACD8-C192-D19C-2286062C50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AB13578-C19E-B5E8-E8B0-B614FCA0DD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793435"/>
              </p:ext>
            </p:extLst>
          </p:nvPr>
        </p:nvGraphicFramePr>
        <p:xfrm>
          <a:off x="649674" y="3156155"/>
          <a:ext cx="12416651" cy="63093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كانَتِ قِراءَتي مُسْتَرْسَلَةً؟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8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3136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6182D-4E14-001C-DDDB-8E3D057E8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E961B7-2528-88AF-8C5E-EEBFB4C94ABB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كل واحد منكم يقرأ النص قراءة هامسة.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القراءة الهامسة.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C2CC24F-F2AE-CE9F-9AAA-A2046F311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7559E2B-65E9-8F6F-FB2B-EEE0B338BD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7" t="67105" r="10034" b="8209"/>
          <a:stretch>
            <a:fillRect/>
          </a:stretch>
        </p:blipFill>
        <p:spPr>
          <a:xfrm>
            <a:off x="2653143" y="2610627"/>
            <a:ext cx="9097704" cy="710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233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55147-A648-EB49-9C4D-D2DB56559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A71AB5F-78A0-A743-714D-A29632319347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كل متعلم يقرأ لزميله قراءة هامسة. أصحح لزميلي.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كل ثنائي في القراءة الهامسة، وفي التصحيح.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8C10BC-4870-F8E6-28E1-D93B47E52A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7" t="67105" r="10034" b="8209"/>
          <a:stretch>
            <a:fillRect/>
          </a:stretch>
        </p:blipFill>
        <p:spPr>
          <a:xfrm>
            <a:off x="2653143" y="2610627"/>
            <a:ext cx="9097704" cy="7101410"/>
          </a:xfrm>
          <a:prstGeom prst="rect">
            <a:avLst/>
          </a:prstGeom>
        </p:spPr>
      </p:pic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48AF86C7-F399-AD0C-A0FB-260B5FE97F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92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CBE96-3108-B08E-FC50-D49FAA797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DE8576-5C0E-7032-2F61-1A7C2ECA30D8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لنقرأ الفقرة قراءة مشتركة؛ نبدأ عند إشارتي.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جميع التلاميذ في القراءة المشتركة.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7B199AB-B135-5682-A026-362875C133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335542E-19A0-3CF1-CCC9-FF0DE8D5B2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7" t="67105" r="10034" b="8209"/>
          <a:stretch>
            <a:fillRect/>
          </a:stretch>
        </p:blipFill>
        <p:spPr>
          <a:xfrm>
            <a:off x="2653143" y="2610627"/>
            <a:ext cx="9097704" cy="710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1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615573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القارئ.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للقراءة الجهرية.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F36D070-B925-B073-3757-8BD0E93B95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7" t="67105" r="10034" b="8209"/>
          <a:stretch>
            <a:fillRect/>
          </a:stretch>
        </p:blipFill>
        <p:spPr>
          <a:xfrm>
            <a:off x="2653143" y="2610627"/>
            <a:ext cx="9097704" cy="710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3B3D9-1BE9-9FF0-3F4B-5EF8CD3EF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46A21C4-8301-0B57-CB17-41E15C18D705}"/>
              </a:ext>
            </a:extLst>
          </p:cNvPr>
          <p:cNvSpPr txBox="1"/>
          <p:nvPr/>
        </p:nvSpPr>
        <p:spPr>
          <a:xfrm>
            <a:off x="1496291" y="747830"/>
            <a:ext cx="1094509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توظيف السبورة لتسجيل بعض الكلمات التي وجد فيها المتعلمون صعوبات قرائية، للاشتغال عليها مع التركيز على المتعثرين. مثل: تعليمية – مسلية - استخدام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5DECBF3-3B57-7990-6AA5-974844D0F5D8}"/>
              </a:ext>
            </a:extLst>
          </p:cNvPr>
          <p:cNvSpPr/>
          <p:nvPr/>
        </p:nvSpPr>
        <p:spPr>
          <a:xfrm>
            <a:off x="178770" y="4341469"/>
            <a:ext cx="4562060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تَعْـ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ــليــ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ــ</a:t>
            </a: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مِيْـ</a:t>
            </a:r>
            <a:r>
              <a:rPr lang="ar-MA" sz="6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ــ</a:t>
            </a: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يَــ</a:t>
            </a:r>
            <a:r>
              <a:rPr lang="ar-MA" sz="6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ـةࣱ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0BA8B2D-D946-0B91-046C-B9A3120251D2}"/>
              </a:ext>
            </a:extLst>
          </p:cNvPr>
          <p:cNvSpPr/>
          <p:nvPr/>
        </p:nvSpPr>
        <p:spPr>
          <a:xfrm>
            <a:off x="7987428" y="4394602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7412BC96-925F-B779-496B-73C90B76B448}"/>
              </a:ext>
            </a:extLst>
          </p:cNvPr>
          <p:cNvSpPr/>
          <p:nvPr/>
        </p:nvSpPr>
        <p:spPr>
          <a:xfrm>
            <a:off x="5585118" y="4394602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C6B71E1B-5725-772A-3301-73B1FA1AE7F6}"/>
              </a:ext>
            </a:extLst>
          </p:cNvPr>
          <p:cNvSpPr/>
          <p:nvPr/>
        </p:nvSpPr>
        <p:spPr>
          <a:xfrm>
            <a:off x="4560219" y="4573207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F66CEF2-FA0E-26B7-17C4-9220F2874AA6}"/>
              </a:ext>
            </a:extLst>
          </p:cNvPr>
          <p:cNvSpPr/>
          <p:nvPr/>
        </p:nvSpPr>
        <p:spPr>
          <a:xfrm>
            <a:off x="12566072" y="650844"/>
            <a:ext cx="1001546" cy="1077217"/>
          </a:xfrm>
          <a:prstGeom prst="flowChartAlternateProcess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E7E0B5CF-4A10-FC5B-E3FB-29C938B7F8C1}"/>
              </a:ext>
            </a:extLst>
          </p:cNvPr>
          <p:cNvSpPr/>
          <p:nvPr/>
        </p:nvSpPr>
        <p:spPr>
          <a:xfrm>
            <a:off x="11124445" y="4573207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D0E87123-7875-5B8F-F227-9DD35FAB007F}"/>
              </a:ext>
            </a:extLst>
          </p:cNvPr>
          <p:cNvCxnSpPr>
            <a:cxnSpLocks/>
          </p:cNvCxnSpPr>
          <p:nvPr/>
        </p:nvCxnSpPr>
        <p:spPr>
          <a:xfrm flipV="1">
            <a:off x="7679417" y="3900379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2526734F-2A25-2EEF-63F7-9F18BED810E0}"/>
              </a:ext>
            </a:extLst>
          </p:cNvPr>
          <p:cNvSpPr txBox="1"/>
          <p:nvPr/>
        </p:nvSpPr>
        <p:spPr>
          <a:xfrm>
            <a:off x="11984014" y="6432295"/>
            <a:ext cx="15532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MA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مُسَلّيَةً</a:t>
            </a: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9702743-0632-E48B-A706-52B7FCD6B067}"/>
              </a:ext>
            </a:extLst>
          </p:cNvPr>
          <p:cNvSpPr/>
          <p:nvPr/>
        </p:nvSpPr>
        <p:spPr>
          <a:xfrm>
            <a:off x="304468" y="6623563"/>
            <a:ext cx="4075811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AA3F73EE-8160-2253-73D0-AB8A0D670483}"/>
              </a:ext>
            </a:extLst>
          </p:cNvPr>
          <p:cNvSpPr/>
          <p:nvPr/>
        </p:nvSpPr>
        <p:spPr>
          <a:xfrm>
            <a:off x="7987428" y="6652893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812B9EA1-BA12-FB52-341D-6BCD320558A0}"/>
              </a:ext>
            </a:extLst>
          </p:cNvPr>
          <p:cNvSpPr/>
          <p:nvPr/>
        </p:nvSpPr>
        <p:spPr>
          <a:xfrm>
            <a:off x="5585118" y="6652893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Flèche : gauche 19">
            <a:extLst>
              <a:ext uri="{FF2B5EF4-FFF2-40B4-BE49-F238E27FC236}">
                <a16:creationId xmlns:a16="http://schemas.microsoft.com/office/drawing/2014/main" id="{6391F7B5-ECB8-D1A2-3250-2972A7DBEA7E}"/>
              </a:ext>
            </a:extLst>
          </p:cNvPr>
          <p:cNvSpPr/>
          <p:nvPr/>
        </p:nvSpPr>
        <p:spPr>
          <a:xfrm>
            <a:off x="4560219" y="6831498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Flèche : gauche 20">
            <a:extLst>
              <a:ext uri="{FF2B5EF4-FFF2-40B4-BE49-F238E27FC236}">
                <a16:creationId xmlns:a16="http://schemas.microsoft.com/office/drawing/2014/main" id="{EFCDBB32-3BE2-5AB0-0703-4A114B681F0C}"/>
              </a:ext>
            </a:extLst>
          </p:cNvPr>
          <p:cNvSpPr/>
          <p:nvPr/>
        </p:nvSpPr>
        <p:spPr>
          <a:xfrm>
            <a:off x="11124445" y="6831498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72E32DEA-FEDE-E8BD-0A57-E79F123C7B9B}"/>
              </a:ext>
            </a:extLst>
          </p:cNvPr>
          <p:cNvCxnSpPr>
            <a:cxnSpLocks/>
          </p:cNvCxnSpPr>
          <p:nvPr/>
        </p:nvCxnSpPr>
        <p:spPr>
          <a:xfrm flipV="1">
            <a:off x="7679417" y="6158670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FA8FB0D0-69B6-4FBA-DF9F-EF937B7F09E1}"/>
              </a:ext>
            </a:extLst>
          </p:cNvPr>
          <p:cNvSpPr/>
          <p:nvPr/>
        </p:nvSpPr>
        <p:spPr>
          <a:xfrm>
            <a:off x="304468" y="8842384"/>
            <a:ext cx="4075811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CC268439-A626-7C36-F592-CED59B47166E}"/>
              </a:ext>
            </a:extLst>
          </p:cNvPr>
          <p:cNvSpPr/>
          <p:nvPr/>
        </p:nvSpPr>
        <p:spPr>
          <a:xfrm>
            <a:off x="7987428" y="8871714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EF8F4DAB-3006-CF26-C862-A10C5F599894}"/>
              </a:ext>
            </a:extLst>
          </p:cNvPr>
          <p:cNvSpPr/>
          <p:nvPr/>
        </p:nvSpPr>
        <p:spPr>
          <a:xfrm>
            <a:off x="5585118" y="8871714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7" name="Flèche : gauche 26">
            <a:extLst>
              <a:ext uri="{FF2B5EF4-FFF2-40B4-BE49-F238E27FC236}">
                <a16:creationId xmlns:a16="http://schemas.microsoft.com/office/drawing/2014/main" id="{B97088E4-45AC-8CD7-CAA3-1FB51DFDA597}"/>
              </a:ext>
            </a:extLst>
          </p:cNvPr>
          <p:cNvSpPr/>
          <p:nvPr/>
        </p:nvSpPr>
        <p:spPr>
          <a:xfrm>
            <a:off x="4560219" y="9050319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Flèche : gauche 27">
            <a:extLst>
              <a:ext uri="{FF2B5EF4-FFF2-40B4-BE49-F238E27FC236}">
                <a16:creationId xmlns:a16="http://schemas.microsoft.com/office/drawing/2014/main" id="{8CAD8EBB-A310-1FBD-BA13-C02BE75B601F}"/>
              </a:ext>
            </a:extLst>
          </p:cNvPr>
          <p:cNvSpPr/>
          <p:nvPr/>
        </p:nvSpPr>
        <p:spPr>
          <a:xfrm>
            <a:off x="11124445" y="9050319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5314AE53-6FF6-A3B0-FDC5-1A0243E49EED}"/>
              </a:ext>
            </a:extLst>
          </p:cNvPr>
          <p:cNvCxnSpPr>
            <a:cxnSpLocks/>
          </p:cNvCxnSpPr>
          <p:nvPr/>
        </p:nvCxnSpPr>
        <p:spPr>
          <a:xfrm flipV="1">
            <a:off x="7679417" y="8377491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4A33EBD6-D353-656E-F861-D9C28A71EB74}"/>
              </a:ext>
            </a:extLst>
          </p:cNvPr>
          <p:cNvSpPr txBox="1"/>
          <p:nvPr/>
        </p:nvSpPr>
        <p:spPr>
          <a:xfrm>
            <a:off x="11700080" y="8711764"/>
            <a:ext cx="212108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MA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اسْتِخْدامِ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10AD94-4E46-6027-EB3A-3367ADA24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67" y="747830"/>
            <a:ext cx="1538187" cy="1170360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76B2A48C-FA4F-767C-6DD6-C6D93ECFB6DC}"/>
              </a:ext>
            </a:extLst>
          </p:cNvPr>
          <p:cNvSpPr/>
          <p:nvPr/>
        </p:nvSpPr>
        <p:spPr>
          <a:xfrm>
            <a:off x="11685179" y="4411358"/>
            <a:ext cx="1882440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تَعْليمِيَّةࣱ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5699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3" grpId="0" animBg="1"/>
      <p:bldP spid="3" grpId="0" animBg="1"/>
      <p:bldP spid="5" grpId="0" animBg="1"/>
      <p:bldP spid="16" grpId="0" build="allAtOnce"/>
      <p:bldP spid="17" grpId="0"/>
      <p:bldP spid="18" grpId="0" animBg="1"/>
      <p:bldP spid="19" grpId="0" animBg="1"/>
      <p:bldP spid="20" grpId="0" animBg="1"/>
      <p:bldP spid="21" grpId="0" animBg="1"/>
      <p:bldP spid="24" grpId="0"/>
      <p:bldP spid="25" grpId="0" animBg="1"/>
      <p:bldP spid="26" grpId="0" animBg="1"/>
      <p:bldP spid="27" grpId="0" animBg="1"/>
      <p:bldP spid="28" grpId="0" animBg="1"/>
      <p:bldP spid="30" grpId="0" build="allAtOnce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سأسألكم بعض الأسئلة لأتأكد من فهمكم للنص.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يترك النص أمام أنظار المتعلمين، ولا يقبل الإجابات الجماعية، مع احترام بروتوكول أخذ الكلمة.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0D26D8-4BEE-BC7E-9CC1-0A380A253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127" y="683322"/>
            <a:ext cx="1682642" cy="1280271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87A8BD0-3CC0-554D-4D5E-974B90013576}"/>
              </a:ext>
            </a:extLst>
          </p:cNvPr>
          <p:cNvSpPr/>
          <p:nvPr/>
        </p:nvSpPr>
        <p:spPr>
          <a:xfrm>
            <a:off x="845127" y="2376521"/>
            <a:ext cx="7335979" cy="713198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ماذا 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يَمْتَلِكُ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ٱلْكاتِبُ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5D47EE33-668F-A994-08DD-A8B7354B2533}"/>
              </a:ext>
            </a:extLst>
          </p:cNvPr>
          <p:cNvSpPr/>
          <p:nvPr/>
        </p:nvSpPr>
        <p:spPr>
          <a:xfrm>
            <a:off x="6553195" y="4497838"/>
            <a:ext cx="6359236" cy="713198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ما نَوْعُ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ٱلْأَلْعابِ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ٱلَّتي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حَمَّلها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BADF347D-AE8A-9303-9CD9-609ABC4CE462}"/>
              </a:ext>
            </a:extLst>
          </p:cNvPr>
          <p:cNvSpPr/>
          <p:nvPr/>
        </p:nvSpPr>
        <p:spPr>
          <a:xfrm>
            <a:off x="845127" y="6619155"/>
            <a:ext cx="7335979" cy="713198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ماذا يُحاوِلُ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ٱلْكاتِبُ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أَنْ يَفْعَلَ عِنْدَ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ٱسْتِخْدامِ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ٱللَّوْحَةِ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980794FC-8887-00C1-6C54-6B2A7231184D}"/>
              </a:ext>
            </a:extLst>
          </p:cNvPr>
          <p:cNvSpPr/>
          <p:nvPr/>
        </p:nvSpPr>
        <p:spPr>
          <a:xfrm>
            <a:off x="6553195" y="8740472"/>
            <a:ext cx="6359236" cy="713198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لِماذا يَفْعَلُ ذَلِكَ؟</a:t>
            </a:r>
            <a:endParaRPr lang="fr-MA" sz="4400" b="1" dirty="0">
              <a:solidFill>
                <a:prstClr val="black"/>
              </a:solidFill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77374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build="allAtOnce" animBg="1"/>
      <p:bldP spid="8" grpId="0" build="allAtOnce" animBg="1"/>
      <p:bldP spid="9" grpId="0" build="allAtOnce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35070-36AA-5A34-A916-741065409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B0151A-2766-3375-7D2B-D89B861CF620}"/>
              </a:ext>
            </a:extLst>
          </p:cNvPr>
          <p:cNvSpPr txBox="1"/>
          <p:nvPr/>
        </p:nvSpPr>
        <p:spPr>
          <a:xfrm>
            <a:off x="1953490" y="808194"/>
            <a:ext cx="105801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تذكروا، هذا شريط الوقت، عندما يمتلئ الشريط باللون الأزرق تختفي الكلمات، وما عليكم إلا الانتهاء من القراءة قبل اكتمال ملئه.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01901E4-415A-68D9-BDEC-60664388158C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A40EBF2-4B1A-7037-C561-277D95616C6B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24B16712-B1E5-7B53-11DC-787DADFBBEC4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ABC1A4F4-007C-9473-08A9-53A20918215B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7329E270-4664-F6B8-E325-3AB6588E3BE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AAAD982A-F63A-63C9-CC1C-B9A8E2F55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07445E7-14F2-A652-1731-AA7A08C545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5033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861864"/>
            <a:ext cx="1081723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يتقدم إلى السبورة ويقرأ الفقرة بدقة وبسرعة قبل انتهاء الوقت؟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ثلاثة تلاميذ للقراءة، (يتم تغيير التلاميذ في كل حصة ويسجل الفائزون في كل حصة)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2493806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1876489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99D73164-A964-E914-FCEC-5D1BF52B0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7" t="67105" r="10034" b="8209"/>
          <a:stretch>
            <a:fillRect/>
          </a:stretch>
        </p:blipFill>
        <p:spPr>
          <a:xfrm>
            <a:off x="2309148" y="3188455"/>
            <a:ext cx="9097704" cy="710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1046532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1. نتمم باقي الجمل.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2" name="Image 1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D09C8526-681D-4E69-174B-718EA8F628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764" y="2352632"/>
            <a:ext cx="6264471" cy="793436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6289E8E-9830-029A-B7CD-8B8E8B23A3E8}"/>
              </a:ext>
            </a:extLst>
          </p:cNvPr>
          <p:cNvSpPr/>
          <p:nvPr/>
        </p:nvSpPr>
        <p:spPr>
          <a:xfrm>
            <a:off x="4267201" y="4142509"/>
            <a:ext cx="2590800" cy="112221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8DC94-2380-48AC-821C-5895D2FF9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5B610A5-7C7F-C5E6-C9E5-BD6EFAE6C2B0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المطلوب هو إتمام الجمل غير التامة بالكلمات المتبقية.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الأستاذ الكلمات التي سبق استخدامها لإتمام الجمل في الحصة السابقة.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04C4517-A264-833F-1A48-1937689D0D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2" name="Image 1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0E75D5CD-556F-9EE9-B1C0-4A2F16B012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9" t="19251" r="9970" b="63734"/>
          <a:stretch>
            <a:fillRect/>
          </a:stretch>
        </p:blipFill>
        <p:spPr>
          <a:xfrm>
            <a:off x="254485" y="3782290"/>
            <a:ext cx="13028557" cy="342207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8CDBF7-5394-CA40-542E-24341497984D}"/>
              </a:ext>
            </a:extLst>
          </p:cNvPr>
          <p:cNvSpPr/>
          <p:nvPr/>
        </p:nvSpPr>
        <p:spPr>
          <a:xfrm>
            <a:off x="440707" y="4516582"/>
            <a:ext cx="6328056" cy="268778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A1F6F0F4-49C8-B154-427B-663C41544E62}"/>
              </a:ext>
            </a:extLst>
          </p:cNvPr>
          <p:cNvCxnSpPr>
            <a:cxnSpLocks/>
          </p:cNvCxnSpPr>
          <p:nvPr/>
        </p:nvCxnSpPr>
        <p:spPr>
          <a:xfrm flipH="1">
            <a:off x="8132618" y="3782290"/>
            <a:ext cx="623455" cy="49876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2025B082-0851-312A-214F-ADDA852742F3}"/>
              </a:ext>
            </a:extLst>
          </p:cNvPr>
          <p:cNvCxnSpPr>
            <a:cxnSpLocks/>
          </p:cNvCxnSpPr>
          <p:nvPr/>
        </p:nvCxnSpPr>
        <p:spPr>
          <a:xfrm flipH="1">
            <a:off x="3990109" y="3782290"/>
            <a:ext cx="1330036" cy="65116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951CEE48-3252-6216-3AC1-9CE3896AE0C5}"/>
              </a:ext>
            </a:extLst>
          </p:cNvPr>
          <p:cNvCxnSpPr>
            <a:cxnSpLocks/>
          </p:cNvCxnSpPr>
          <p:nvPr/>
        </p:nvCxnSpPr>
        <p:spPr>
          <a:xfrm flipH="1">
            <a:off x="8980389" y="3695294"/>
            <a:ext cx="1756884" cy="66196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DC03BE0F-D47F-1981-4879-4622292C8E5B}"/>
              </a:ext>
            </a:extLst>
          </p:cNvPr>
          <p:cNvSpPr/>
          <p:nvPr/>
        </p:nvSpPr>
        <p:spPr>
          <a:xfrm>
            <a:off x="10170148" y="4444250"/>
            <a:ext cx="2442678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كُتُباً</a:t>
            </a:r>
            <a:endParaRPr lang="fr-FR" sz="6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5F149CF-A8E6-6A05-F2A2-0E91DFAB0B0C}"/>
              </a:ext>
            </a:extLst>
          </p:cNvPr>
          <p:cNvSpPr/>
          <p:nvPr/>
        </p:nvSpPr>
        <p:spPr>
          <a:xfrm>
            <a:off x="11127844" y="5341738"/>
            <a:ext cx="1943914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فَرِحْتُ</a:t>
            </a:r>
            <a:endParaRPr lang="fr-FR" sz="6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148D8EE-8A29-8876-B829-09C49EC69497}"/>
              </a:ext>
            </a:extLst>
          </p:cNvPr>
          <p:cNvSpPr/>
          <p:nvPr/>
        </p:nvSpPr>
        <p:spPr>
          <a:xfrm>
            <a:off x="8980389" y="6294643"/>
            <a:ext cx="2955296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لَوْحَةً رَقْمِيَّةً</a:t>
            </a:r>
            <a:endParaRPr lang="fr-FR" sz="6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279204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88CB7-0F88-ECC6-6311-BF56A5950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3B476C4-56F8-C2E2-FE24-D9CFA5C2428A}"/>
              </a:ext>
            </a:extLst>
          </p:cNvPr>
          <p:cNvSpPr txBox="1"/>
          <p:nvPr/>
        </p:nvSpPr>
        <p:spPr>
          <a:xfrm>
            <a:off x="1593273" y="770267"/>
            <a:ext cx="1123603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لنتذكر كيف سننجز المطلوب.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بمنهجية العمل: قراءة الجملة أولا وتوقع الكلمة المناسبة قبل البحث عنها من بين الكلمات المقترحة.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29696E4-6479-45EA-1B81-F6A1D53329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3382241"/>
            <a:ext cx="7665851" cy="58539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A4390D9-E7A0-3D11-7F30-15412FD488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5790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B756F-8947-32B7-6E23-BC4BE8C82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10574635-E7E7-A76E-2396-78C8986C417F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قوموا بإنجاز المطلوب في الجمل الثلاثة الأخيرة في ثنائيات.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التنقل بين الصفوف لمراقبة العمل، ولتقديم الدعم إن لزم الأمر.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94EE97-C0A1-449F-D40A-ADE197317BC9}"/>
              </a:ext>
            </a:extLst>
          </p:cNvPr>
          <p:cNvSpPr/>
          <p:nvPr/>
        </p:nvSpPr>
        <p:spPr>
          <a:xfrm>
            <a:off x="343720" y="4433455"/>
            <a:ext cx="6425042" cy="2770908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EB7786F-F9DF-EF47-2655-34A593EC9A75}"/>
              </a:ext>
            </a:extLst>
          </p:cNvPr>
          <p:cNvGrpSpPr/>
          <p:nvPr/>
        </p:nvGrpSpPr>
        <p:grpSpPr>
          <a:xfrm>
            <a:off x="254483" y="4579738"/>
            <a:ext cx="13028557" cy="3422073"/>
            <a:chOff x="254485" y="3782290"/>
            <a:chExt cx="13028557" cy="3422073"/>
          </a:xfrm>
        </p:grpSpPr>
        <p:pic>
          <p:nvPicPr>
            <p:cNvPr id="10" name="Image 9" descr="Une image contenant texte, capture d’écran, lettre, Police&#10;&#10;Le contenu généré par l’IA peut être incorrect.">
              <a:extLst>
                <a:ext uri="{FF2B5EF4-FFF2-40B4-BE49-F238E27FC236}">
                  <a16:creationId xmlns:a16="http://schemas.microsoft.com/office/drawing/2014/main" id="{C82697C8-43BA-89B6-37A2-55DDF5BF1D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79" t="19251" r="9970" b="63734"/>
            <a:stretch>
              <a:fillRect/>
            </a:stretch>
          </p:blipFill>
          <p:spPr>
            <a:xfrm>
              <a:off x="254485" y="3782290"/>
              <a:ext cx="13028557" cy="3422073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F4E394B-D515-C150-23A5-D45F8EB4ED8D}"/>
                </a:ext>
              </a:extLst>
            </p:cNvPr>
            <p:cNvSpPr/>
            <p:nvPr/>
          </p:nvSpPr>
          <p:spPr>
            <a:xfrm>
              <a:off x="6841490" y="4433455"/>
              <a:ext cx="6425042" cy="2770908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0FD7150-23DA-D538-ED68-12DB55E45D57}"/>
              </a:ext>
            </a:extLst>
          </p:cNvPr>
          <p:cNvCxnSpPr>
            <a:cxnSpLocks/>
          </p:cNvCxnSpPr>
          <p:nvPr/>
        </p:nvCxnSpPr>
        <p:spPr>
          <a:xfrm flipH="1">
            <a:off x="8146472" y="4644735"/>
            <a:ext cx="623455" cy="49876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5AD54AEC-E1A4-B2E8-5BAE-3F45B0CA0FC9}"/>
              </a:ext>
            </a:extLst>
          </p:cNvPr>
          <p:cNvCxnSpPr>
            <a:cxnSpLocks/>
          </p:cNvCxnSpPr>
          <p:nvPr/>
        </p:nvCxnSpPr>
        <p:spPr>
          <a:xfrm flipH="1">
            <a:off x="9060873" y="4433455"/>
            <a:ext cx="1717963" cy="71004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59BDE8A3-D5F1-F2AE-A7CA-6525F9810D0D}"/>
              </a:ext>
            </a:extLst>
          </p:cNvPr>
          <p:cNvCxnSpPr>
            <a:cxnSpLocks/>
          </p:cNvCxnSpPr>
          <p:nvPr/>
        </p:nvCxnSpPr>
        <p:spPr>
          <a:xfrm flipH="1">
            <a:off x="4336472" y="4644734"/>
            <a:ext cx="623455" cy="49876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8" name="Image 17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C10AD9B1-973C-4651-2CC5-187E6BC413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5514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EFC9A-1623-00F2-5153-C5D5EBC93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3815374-DF0B-8883-4B97-E6D625361C53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لنصحح، انتبهوا جيدا.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الفرصة للمتعلمين قبل عرض التصحيح.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B3159CA-7698-C216-F734-6F94402351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109F0E90-7342-7254-FD49-232513351971}"/>
              </a:ext>
            </a:extLst>
          </p:cNvPr>
          <p:cNvGrpSpPr/>
          <p:nvPr/>
        </p:nvGrpSpPr>
        <p:grpSpPr>
          <a:xfrm>
            <a:off x="254485" y="3782290"/>
            <a:ext cx="13028557" cy="3422073"/>
            <a:chOff x="254485" y="3782290"/>
            <a:chExt cx="13028557" cy="3422073"/>
          </a:xfrm>
        </p:grpSpPr>
        <p:pic>
          <p:nvPicPr>
            <p:cNvPr id="2" name="Image 1" descr="Une image contenant texte, capture d’écran, lettre, Police&#10;&#10;Le contenu généré par l’IA peut être incorrect.">
              <a:extLst>
                <a:ext uri="{FF2B5EF4-FFF2-40B4-BE49-F238E27FC236}">
                  <a16:creationId xmlns:a16="http://schemas.microsoft.com/office/drawing/2014/main" id="{0A615EC0-E211-C9BC-3319-FE982177FC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79" t="19251" r="9970" b="63734"/>
            <a:stretch>
              <a:fillRect/>
            </a:stretch>
          </p:blipFill>
          <p:spPr>
            <a:xfrm>
              <a:off x="254485" y="3782290"/>
              <a:ext cx="13028557" cy="342207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3D3F67E-8DCD-7E5B-669B-AAE76C7FC627}"/>
                </a:ext>
              </a:extLst>
            </p:cNvPr>
            <p:cNvSpPr/>
            <p:nvPr/>
          </p:nvSpPr>
          <p:spPr>
            <a:xfrm>
              <a:off x="6841490" y="4433455"/>
              <a:ext cx="6425042" cy="2770908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A86B7538-723C-CAF2-2CFF-58EF5954B9BC}"/>
              </a:ext>
            </a:extLst>
          </p:cNvPr>
          <p:cNvSpPr/>
          <p:nvPr/>
        </p:nvSpPr>
        <p:spPr>
          <a:xfrm>
            <a:off x="5376986" y="3608297"/>
            <a:ext cx="1324122" cy="82515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1146D56B-41D8-5232-646B-6A1B52B475F0}"/>
              </a:ext>
            </a:extLst>
          </p:cNvPr>
          <p:cNvCxnSpPr>
            <a:cxnSpLocks/>
          </p:cNvCxnSpPr>
          <p:nvPr/>
        </p:nvCxnSpPr>
        <p:spPr>
          <a:xfrm flipH="1">
            <a:off x="8132618" y="3782290"/>
            <a:ext cx="623455" cy="49876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692B8FF5-B86E-2BD9-E6A2-D85871079218}"/>
              </a:ext>
            </a:extLst>
          </p:cNvPr>
          <p:cNvSpPr/>
          <p:nvPr/>
        </p:nvSpPr>
        <p:spPr>
          <a:xfrm>
            <a:off x="3018152" y="4520451"/>
            <a:ext cx="1943914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مُسابَقَةِ</a:t>
            </a:r>
            <a:endParaRPr lang="fr-FR" sz="6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B13B1C-1E30-037F-C227-9C7A1B628CCA}"/>
              </a:ext>
            </a:extLst>
          </p:cNvPr>
          <p:cNvSpPr/>
          <p:nvPr/>
        </p:nvSpPr>
        <p:spPr>
          <a:xfrm>
            <a:off x="4165940" y="5400214"/>
            <a:ext cx="2955296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تَفَوَّقَ</a:t>
            </a:r>
            <a:endParaRPr lang="fr-FR" sz="6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FD8FA3-A0A5-FA60-06E0-6A62F4E6BBD8}"/>
              </a:ext>
            </a:extLst>
          </p:cNvPr>
          <p:cNvSpPr/>
          <p:nvPr/>
        </p:nvSpPr>
        <p:spPr>
          <a:xfrm>
            <a:off x="6925424" y="3636007"/>
            <a:ext cx="937484" cy="82515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BE7B867-80FB-AB7E-C4A0-DFE2BA30F72F}"/>
              </a:ext>
            </a:extLst>
          </p:cNvPr>
          <p:cNvCxnSpPr>
            <a:cxnSpLocks/>
          </p:cNvCxnSpPr>
          <p:nvPr/>
        </p:nvCxnSpPr>
        <p:spPr>
          <a:xfrm flipH="1">
            <a:off x="3990109" y="3782290"/>
            <a:ext cx="1330036" cy="65116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E300832B-13DB-0934-7B29-B7EE79A6BFF0}"/>
              </a:ext>
            </a:extLst>
          </p:cNvPr>
          <p:cNvCxnSpPr>
            <a:cxnSpLocks/>
          </p:cNvCxnSpPr>
          <p:nvPr/>
        </p:nvCxnSpPr>
        <p:spPr>
          <a:xfrm flipH="1">
            <a:off x="8980389" y="3695294"/>
            <a:ext cx="1756884" cy="66196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07BE9D3-23A3-BAFF-4F4C-BC38D7348E10}"/>
              </a:ext>
            </a:extLst>
          </p:cNvPr>
          <p:cNvCxnSpPr>
            <a:cxnSpLocks/>
          </p:cNvCxnSpPr>
          <p:nvPr/>
        </p:nvCxnSpPr>
        <p:spPr>
          <a:xfrm flipH="1">
            <a:off x="6950723" y="3695294"/>
            <a:ext cx="912185" cy="76974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B40C03C3-F6E5-8763-F7EA-D0F37A0747DA}"/>
              </a:ext>
            </a:extLst>
          </p:cNvPr>
          <p:cNvCxnSpPr>
            <a:cxnSpLocks/>
          </p:cNvCxnSpPr>
          <p:nvPr/>
        </p:nvCxnSpPr>
        <p:spPr>
          <a:xfrm flipH="1">
            <a:off x="5517369" y="3608297"/>
            <a:ext cx="1183739" cy="78553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8A14F86F-E88B-C511-CA8C-3A975B59D098}"/>
              </a:ext>
            </a:extLst>
          </p:cNvPr>
          <p:cNvSpPr/>
          <p:nvPr/>
        </p:nvSpPr>
        <p:spPr>
          <a:xfrm>
            <a:off x="2006770" y="6364227"/>
            <a:ext cx="2955296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مُسَلِّيَةً</a:t>
            </a:r>
            <a:endParaRPr lang="fr-FR" sz="6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EBD6234-831D-DF56-D21F-B2FF80BCC33A}"/>
              </a:ext>
            </a:extLst>
          </p:cNvPr>
          <p:cNvSpPr/>
          <p:nvPr/>
        </p:nvSpPr>
        <p:spPr>
          <a:xfrm>
            <a:off x="2547915" y="3573661"/>
            <a:ext cx="1330036" cy="82515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243FB3CC-9487-48F6-768F-37F7C7D01589}"/>
              </a:ext>
            </a:extLst>
          </p:cNvPr>
          <p:cNvCxnSpPr>
            <a:cxnSpLocks/>
          </p:cNvCxnSpPr>
          <p:nvPr/>
        </p:nvCxnSpPr>
        <p:spPr>
          <a:xfrm flipH="1">
            <a:off x="2547915" y="3608297"/>
            <a:ext cx="1330036" cy="83901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2181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/>
      <p:bldP spid="7" grpId="0"/>
      <p:bldP spid="10" grpId="0" animBg="1"/>
      <p:bldP spid="10" grpId="1" animBg="1"/>
      <p:bldP spid="19" grpId="0"/>
      <p:bldP spid="20" grpId="0" animBg="1"/>
      <p:bldP spid="20" grpId="1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بعد؟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1005536"/>
            <a:ext cx="114889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حلقة.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9187508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الاستماع وأخذ الكلمة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"ال" شمسية </a:t>
                      </a: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و"ال</a:t>
                      </a: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" قمرية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المدرسة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بسرعة ودقة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وفهمها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إتمام جمل.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1113537" y="759314"/>
            <a:ext cx="1185601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سأقدم لكم جملة هي بداية لقصة، وكل واحد منكم سيقدم جملة متممة لما قبلها.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اللعبة مع أحد المتفوقين، أو يعيد إنتاج الجملة الموالية، قبل اللعب جماعة.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A47306F3-99D1-337A-AF33-6CAF5C076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227" y="2152533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FF8DDAA-562D-C1E4-206F-4708844F6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2" y="1815563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27: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328611" y="4165563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المدرسة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F11A998-9B5E-0355-61F0-EDF184D136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7CD6D6-07FF-CB27-818E-CF7927B2BA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8207878" y="7265136"/>
            <a:ext cx="2444016" cy="2537363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19C8F53-D60F-C6BB-B363-7A1807185207}"/>
              </a:ext>
            </a:extLst>
          </p:cNvPr>
          <p:cNvCxnSpPr>
            <a:cxnSpLocks/>
          </p:cNvCxnSpPr>
          <p:nvPr/>
        </p:nvCxnSpPr>
        <p:spPr>
          <a:xfrm>
            <a:off x="9429886" y="5801505"/>
            <a:ext cx="0" cy="99694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8EBD5409-8B5E-827B-F1F7-D2C41930CE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93" y="2396836"/>
            <a:ext cx="6229571" cy="789016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28: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234545" y="622445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وبدقة، وأجيب عن أسئلة الفهم.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651164" y="7606145"/>
            <a:ext cx="5250872" cy="21613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F79FD-631B-1852-43ED-E4291AD0B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CA3679-88E6-58EC-1839-AA82CAD4D7B7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سأراقب الآن العمل الذي كلفتكم بإنجازه في منازلكم في الصفحتين 27 و28 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7FCCCC-E148-E5F2-3E2D-733CE754A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232" y="756072"/>
            <a:ext cx="1572068" cy="1202470"/>
          </a:xfrm>
          <a:prstGeom prst="rect">
            <a:avLst/>
          </a:prstGeom>
        </p:spPr>
      </p:pic>
      <p:pic>
        <p:nvPicPr>
          <p:cNvPr id="5" name="Image 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6DB8E98-DDC5-8D86-D739-3BC9173B7E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  <p:pic>
        <p:nvPicPr>
          <p:cNvPr id="8" name="Image 7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968330DD-0169-5443-903F-C9C884A343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396836"/>
            <a:ext cx="6229571" cy="789016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24FA322-5D41-FF9F-FCE1-85CBD9A4287C}"/>
              </a:ext>
            </a:extLst>
          </p:cNvPr>
          <p:cNvSpPr/>
          <p:nvPr/>
        </p:nvSpPr>
        <p:spPr>
          <a:xfrm>
            <a:off x="7258681" y="5292436"/>
            <a:ext cx="5340935" cy="23128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7417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975653"/>
            <a:ext cx="63526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وأخذ الكلمة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38449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3012</TotalTime>
  <Words>1566</Words>
  <Application>Microsoft Office PowerPoint</Application>
  <PresentationFormat>Personnalisé</PresentationFormat>
  <Paragraphs>286</Paragraphs>
  <Slides>64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64</vt:i4>
      </vt:variant>
    </vt:vector>
  </HeadingPairs>
  <TitlesOfParts>
    <vt:vector size="82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AMAADID RACHID</cp:lastModifiedBy>
  <cp:revision>2239</cp:revision>
  <dcterms:created xsi:type="dcterms:W3CDTF">2014-10-09T07:32:24Z</dcterms:created>
  <dcterms:modified xsi:type="dcterms:W3CDTF">2025-09-25T19:18:17Z</dcterms:modified>
</cp:coreProperties>
</file>