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0"/>
  </p:notesMasterIdLst>
  <p:handoutMasterIdLst>
    <p:handoutMasterId r:id="rId71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2" r:id="rId12"/>
    <p:sldId id="2134808560" r:id="rId13"/>
    <p:sldId id="2134808591" r:id="rId14"/>
    <p:sldId id="2134808449" r:id="rId15"/>
    <p:sldId id="2134808451" r:id="rId16"/>
    <p:sldId id="542" r:id="rId17"/>
    <p:sldId id="988" r:id="rId18"/>
    <p:sldId id="2134808585" r:id="rId19"/>
    <p:sldId id="2134808586" r:id="rId20"/>
    <p:sldId id="2134808587" r:id="rId21"/>
    <p:sldId id="2134808593" r:id="rId22"/>
    <p:sldId id="2134808594" r:id="rId23"/>
    <p:sldId id="2134808595" r:id="rId24"/>
    <p:sldId id="2134808554" r:id="rId25"/>
    <p:sldId id="2134808544" r:id="rId26"/>
    <p:sldId id="2134808553" r:id="rId27"/>
    <p:sldId id="2134808452" r:id="rId28"/>
    <p:sldId id="2134808555" r:id="rId29"/>
    <p:sldId id="2134808556" r:id="rId30"/>
    <p:sldId id="2134808596" r:id="rId31"/>
    <p:sldId id="2134808597" r:id="rId32"/>
    <p:sldId id="2134808599" r:id="rId33"/>
    <p:sldId id="2134808598" r:id="rId34"/>
    <p:sldId id="2134808448" r:id="rId35"/>
    <p:sldId id="2134808470" r:id="rId36"/>
    <p:sldId id="2134808471" r:id="rId37"/>
    <p:sldId id="2134808472" r:id="rId38"/>
    <p:sldId id="2134808545" r:id="rId39"/>
    <p:sldId id="597" r:id="rId40"/>
    <p:sldId id="2134808475" r:id="rId41"/>
    <p:sldId id="2134808562" r:id="rId42"/>
    <p:sldId id="2134808563" r:id="rId43"/>
    <p:sldId id="2134808564" r:id="rId44"/>
    <p:sldId id="2134808491" r:id="rId45"/>
    <p:sldId id="2134808600" r:id="rId46"/>
    <p:sldId id="2134808601" r:id="rId47"/>
    <p:sldId id="2134808603" r:id="rId48"/>
    <p:sldId id="2134808602" r:id="rId49"/>
    <p:sldId id="2134808604" r:id="rId50"/>
    <p:sldId id="2134808605" r:id="rId51"/>
    <p:sldId id="2134808606" r:id="rId52"/>
    <p:sldId id="2134808641" r:id="rId53"/>
    <p:sldId id="2134808642" r:id="rId54"/>
    <p:sldId id="2134808646" r:id="rId55"/>
    <p:sldId id="2134808570" r:id="rId56"/>
    <p:sldId id="2134808571" r:id="rId57"/>
    <p:sldId id="2134808572" r:id="rId58"/>
    <p:sldId id="2134808647" r:id="rId59"/>
    <p:sldId id="2134808649" r:id="rId60"/>
    <p:sldId id="2134808648" r:id="rId61"/>
    <p:sldId id="2134808650" r:id="rId62"/>
    <p:sldId id="2134808577" r:id="rId63"/>
    <p:sldId id="2134808578" r:id="rId64"/>
    <p:sldId id="2134808651" r:id="rId65"/>
    <p:sldId id="985" r:id="rId66"/>
    <p:sldId id="2134808546" r:id="rId67"/>
    <p:sldId id="2134808447" r:id="rId68"/>
    <p:sldId id="2134808513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2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42"/>
            <p14:sldId id="2134808646"/>
            <p14:sldId id="2134808570"/>
            <p14:sldId id="2134808571"/>
            <p14:sldId id="2134808572"/>
            <p14:sldId id="2134808647"/>
            <p14:sldId id="2134808649"/>
            <p14:sldId id="2134808648"/>
            <p14:sldId id="2134808650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349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7C109-9B49-C3DF-6F9D-1BA654773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2D91E9E-9A40-7D22-A947-B00790637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5C696338-12F7-FBB1-8BB0-418F46F51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35BA89-25CF-A238-A9B3-8038F8681D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439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10" Type="http://schemas.openxmlformats.org/officeDocument/2006/relationships/image" Target="../media/image2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8.jpeg"/><Relationship Id="rId4" Type="http://schemas.openxmlformats.org/officeDocument/2006/relationships/image" Target="../media/image53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9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microsoft.com/office/2007/relationships/hdphoto" Target="../media/hdphoto5.wdp"/><Relationship Id="rId4" Type="http://schemas.openxmlformats.org/officeDocument/2006/relationships/image" Target="../media/image5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01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9F1A4-2D12-3558-B47E-D1649FF02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741318B-2060-892B-726D-E0A0354D7D3C}"/>
              </a:ext>
            </a:extLst>
          </p:cNvPr>
          <p:cNvSpPr txBox="1"/>
          <p:nvPr/>
        </p:nvSpPr>
        <p:spPr>
          <a:xfrm>
            <a:off x="4570542" y="2513055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لِتَعْليماتِ أُسْتاذي؛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لِأَجْوِبَةِ زُمَلائي؛</a:t>
            </a:r>
          </a:p>
        </p:txBody>
      </p:sp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F28D2964-3625-CB10-61ED-47007D0397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6416" y="2363144"/>
            <a:ext cx="2843068" cy="23798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F8C7B08-6DDB-F91D-0BA7-C2D73F9D9F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0FD21B8-383F-0B48-4290-F788C6965927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FA13284C-905A-3754-098E-204E0697B3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3226" y="4900309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07F394BC-6BC7-2343-F50F-2C90E1777312}"/>
              </a:ext>
            </a:extLst>
          </p:cNvPr>
          <p:cNvGrpSpPr/>
          <p:nvPr/>
        </p:nvGrpSpPr>
        <p:grpSpPr>
          <a:xfrm>
            <a:off x="212168" y="7068043"/>
            <a:ext cx="4358374" cy="3235249"/>
            <a:chOff x="2804158" y="2638591"/>
            <a:chExt cx="6973503" cy="5176476"/>
          </a:xfrm>
        </p:grpSpPr>
        <p:pic>
          <p:nvPicPr>
            <p:cNvPr id="8" name="Image 7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63529BDF-157C-B75C-9049-EC44EA68D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162A5F31-C3E6-8780-3EF8-00929125C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61E6E7A7-72CC-188B-BD89-E0377E6A70DF}"/>
              </a:ext>
            </a:extLst>
          </p:cNvPr>
          <p:cNvSpPr txBox="1"/>
          <p:nvPr/>
        </p:nvSpPr>
        <p:spPr>
          <a:xfrm>
            <a:off x="4570542" y="4790549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قَبْلَ الْكَلامِ وَقَبْلَ الْخُروجِ إِلى الْمِرْحاضِ؛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أُسْتاذي بِرَفْعِ أُصْبُعي؛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C767544-D1DC-04C7-44F6-9B641344CD09}"/>
              </a:ext>
            </a:extLst>
          </p:cNvPr>
          <p:cNvSpPr txBox="1"/>
          <p:nvPr/>
        </p:nvSpPr>
        <p:spPr>
          <a:xfrm>
            <a:off x="4570542" y="7975147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زَميلي لِأَسْتَعْمِلَ وَسيلَتَهُ: قَلَم، طَباشير...</a:t>
            </a:r>
          </a:p>
        </p:txBody>
      </p:sp>
    </p:spTree>
    <p:extLst>
      <p:ext uri="{BB962C8B-B14F-4D97-AF65-F5344CB8AC3E}">
        <p14:creationId xmlns:p14="http://schemas.microsoft.com/office/powerpoint/2010/main" val="18371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88292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القمر.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قَمَرُ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الكتب.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كُتُبُ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الشمس.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437B841-861E-F293-3982-1C7A45F60165}"/>
              </a:ext>
            </a:extLst>
          </p:cNvPr>
          <p:cNvGrpSpPr/>
          <p:nvPr/>
        </p:nvGrpSpPr>
        <p:grpSpPr>
          <a:xfrm>
            <a:off x="3925082" y="4318242"/>
            <a:ext cx="5865835" cy="2570931"/>
            <a:chOff x="3925082" y="4318242"/>
            <a:chExt cx="5865835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D3A4EF6-AEF6-E6BC-85AD-6A5CE1373F48}"/>
                </a:ext>
              </a:extLst>
            </p:cNvPr>
            <p:cNvSpPr/>
            <p:nvPr/>
          </p:nvSpPr>
          <p:spPr>
            <a:xfrm>
              <a:off x="3925082" y="4318242"/>
              <a:ext cx="5865835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ش</a:t>
              </a: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َّ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مْسُ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F520A2-1C0A-BA0B-C6B4-EB1CB3528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858000" y="4318242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السن.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8B5A25A-FABB-7132-7F5E-B11124E31F6C}"/>
              </a:ext>
            </a:extLst>
          </p:cNvPr>
          <p:cNvGrpSpPr/>
          <p:nvPr/>
        </p:nvGrpSpPr>
        <p:grpSpPr>
          <a:xfrm>
            <a:off x="4253345" y="4207406"/>
            <a:ext cx="4973781" cy="2570931"/>
            <a:chOff x="4253345" y="4207406"/>
            <a:chExt cx="4973781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C234C253-6D6D-DEA3-BD25-8E6673FB6FE7}"/>
                </a:ext>
              </a:extLst>
            </p:cNvPr>
            <p:cNvSpPr/>
            <p:nvPr/>
          </p:nvSpPr>
          <p:spPr>
            <a:xfrm>
              <a:off x="4253345" y="4207406"/>
              <a:ext cx="4973781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سِّنُّ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18B2F45-52EE-16FF-486D-C4A125FA7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095997" y="4552494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994464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381595CC-8E1A-7F33-BD07-DCEEC5525A74}"/>
              </a:ext>
            </a:extLst>
          </p:cNvPr>
          <p:cNvGraphicFramePr>
            <a:graphicFrameLocks noGrp="1"/>
          </p:cNvGraphicFramePr>
          <p:nvPr/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B5B2E80E-B96C-937A-9AF7-A52E7C9A5670}"/>
              </a:ext>
            </a:extLst>
          </p:cNvPr>
          <p:cNvGraphicFramePr>
            <a:graphicFrameLocks noGrp="1"/>
          </p:cNvGraphicFramePr>
          <p:nvPr/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ACDAD824-75A4-2251-0465-40188EE12FA3}"/>
              </a:ext>
            </a:extLst>
          </p:cNvPr>
          <p:cNvGraphicFramePr>
            <a:graphicFrameLocks noGrp="1"/>
          </p:cNvGraphicFramePr>
          <p:nvPr/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أَيْضاً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رَغْمَ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المدرسة"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D7CB931-C510-C511-8A90-2F0E292BC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873464" y="1409739"/>
            <a:ext cx="6567055" cy="667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AC0004A-2784-6E50-2C8E-DDA713211D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3006750" y="2282575"/>
            <a:ext cx="7702499" cy="78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EF43A9B1-B2A6-AC01-C45F-28AF39D06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183" y="204660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6A79481-06E9-AF28-3844-D9E8FE3127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700819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تَحَدّي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اَلْمَرْكَزَ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مُسابَقَةٍ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هَنَّؤوها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تَفَوَّقَتْ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كُتُباً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BF37B15-9003-0903-7AFC-E0779C69FD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689387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تَحَدّي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الْمَرْكَزَ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مُسابَقَةٍ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هَنَّؤوها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تَفَوَّقَتْ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كُتُباً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87AC77-98BF-04C7-6BD3-DBEE107DD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5D13381-A2F5-54F9-982F-A77F51E9BE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044099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تَحَدّي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اَلْمَرْكَزَ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مُسابَقَةٍ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هَنَّؤوها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تَفَوَّقَتْ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كُتُباً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28، 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الثاني.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pic>
        <p:nvPicPr>
          <p:cNvPr id="9" name="Image 8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4058E87C-5518-4BAF-67F1-6A36553509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764" y="2352632"/>
            <a:ext cx="6264471" cy="79343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58000" y="5694218"/>
            <a:ext cx="2521527" cy="19673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18073" y="6194054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868278" y="808195"/>
            <a:ext cx="1197944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لاحظوا كيف سأحدد بسرعة (قراءة مسحية بالعين) كلمة "تحدي" في الفقرة الآتية: الكلمة الثالثة في السطر الثالث.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المسحية بالعين، ومستخدما يده إن لزم الأمر لتبيان المرور السريع على الكلمات في الفقرة.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C5BDD35-3CA2-FD9C-2734-DBA8AF80C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103B012-9DD0-0738-140C-0381564808DD}"/>
              </a:ext>
            </a:extLst>
          </p:cNvPr>
          <p:cNvSpPr/>
          <p:nvPr/>
        </p:nvSpPr>
        <p:spPr>
          <a:xfrm>
            <a:off x="7107383" y="5043054"/>
            <a:ext cx="178723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المركز – مسابقة – </a:t>
            </a:r>
            <a:r>
              <a:rPr lang="ar-MA" sz="32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هنؤوها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تفوقت – كتبا.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7916E82-A88C-F267-6824-797301E55F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6308377" y="7329054"/>
            <a:ext cx="178723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8774486" y="4918363"/>
            <a:ext cx="178723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6640886" y="8475309"/>
            <a:ext cx="178723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9772012" y="6157154"/>
            <a:ext cx="1787236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94D6F0-99A2-6A3C-1AD7-F7634AD087A6}"/>
              </a:ext>
            </a:extLst>
          </p:cNvPr>
          <p:cNvSpPr/>
          <p:nvPr/>
        </p:nvSpPr>
        <p:spPr>
          <a:xfrm>
            <a:off x="7897092" y="2679899"/>
            <a:ext cx="1108364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52FC30C-FC1F-2B7F-0CA3-6EF3F5252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1352017-B124-5637-5581-167ADA170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65711D-3EFC-E364-4ECF-F266D0792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5FD806-0BD1-F330-F8D6-8C345C4F48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A82D3C-CC67-9739-C1A7-06C0A8C7B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2653143" y="2610627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ABC69A4-C218-6F13-BB98-C49471536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2309148" y="2693754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B3D9-1BE9-9FF0-3F4B-5EF8CD3E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6A21C4-8301-0B57-CB17-41E15C18D705}"/>
              </a:ext>
            </a:extLst>
          </p:cNvPr>
          <p:cNvSpPr txBox="1"/>
          <p:nvPr/>
        </p:nvSpPr>
        <p:spPr>
          <a:xfrm>
            <a:off x="1496291" y="747830"/>
            <a:ext cx="1094509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توظيف السبورة لتسجيل بعض الكلمات التي وجد فيها المتعلمون صعوبات قرائية، للاشتغال عليها مع التركيز على المتعثرين.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مثل:عالمية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هنؤوها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مسابقة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C8A6962-5082-8FD2-F2C1-17BB6A75132B}"/>
              </a:ext>
            </a:extLst>
          </p:cNvPr>
          <p:cNvSpPr txBox="1"/>
          <p:nvPr/>
        </p:nvSpPr>
        <p:spPr>
          <a:xfrm>
            <a:off x="11789464" y="4234652"/>
            <a:ext cx="1553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عالَمِيَّةٍ 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DECBF3-3B57-7990-6AA5-974844D0F5D8}"/>
              </a:ext>
            </a:extLst>
          </p:cNvPr>
          <p:cNvSpPr/>
          <p:nvPr/>
        </p:nvSpPr>
        <p:spPr>
          <a:xfrm>
            <a:off x="178770" y="4341469"/>
            <a:ext cx="4562060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عا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لَـ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مِيْـ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</a:t>
            </a: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يَــ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ـةٍ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0BA8B2D-D946-0B91-046C-B9A3120251D2}"/>
              </a:ext>
            </a:extLst>
          </p:cNvPr>
          <p:cNvSpPr/>
          <p:nvPr/>
        </p:nvSpPr>
        <p:spPr>
          <a:xfrm>
            <a:off x="7987428" y="4394602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412BC96-925F-B779-496B-73C90B76B448}"/>
              </a:ext>
            </a:extLst>
          </p:cNvPr>
          <p:cNvSpPr/>
          <p:nvPr/>
        </p:nvSpPr>
        <p:spPr>
          <a:xfrm>
            <a:off x="5585118" y="4394602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C6B71E1B-5725-772A-3301-73B1FA1AE7F6}"/>
              </a:ext>
            </a:extLst>
          </p:cNvPr>
          <p:cNvSpPr/>
          <p:nvPr/>
        </p:nvSpPr>
        <p:spPr>
          <a:xfrm>
            <a:off x="4560219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F66CEF2-FA0E-26B7-17C4-9220F2874AA6}"/>
              </a:ext>
            </a:extLst>
          </p:cNvPr>
          <p:cNvSpPr/>
          <p:nvPr/>
        </p:nvSpPr>
        <p:spPr>
          <a:xfrm>
            <a:off x="12566072" y="650844"/>
            <a:ext cx="1001546" cy="1077217"/>
          </a:xfrm>
          <a:prstGeom prst="flowChartAlternateProcess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E7E0B5CF-4A10-FC5B-E3FB-29C938B7F8C1}"/>
              </a:ext>
            </a:extLst>
          </p:cNvPr>
          <p:cNvSpPr/>
          <p:nvPr/>
        </p:nvSpPr>
        <p:spPr>
          <a:xfrm>
            <a:off x="11124445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0E87123-7875-5B8F-F227-9DD35FAB007F}"/>
              </a:ext>
            </a:extLst>
          </p:cNvPr>
          <p:cNvCxnSpPr>
            <a:cxnSpLocks/>
          </p:cNvCxnSpPr>
          <p:nvPr/>
        </p:nvCxnSpPr>
        <p:spPr>
          <a:xfrm flipV="1">
            <a:off x="7679417" y="3900379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526734F-2A25-2EEF-63F7-9F18BED810E0}"/>
              </a:ext>
            </a:extLst>
          </p:cNvPr>
          <p:cNvSpPr txBox="1"/>
          <p:nvPr/>
        </p:nvSpPr>
        <p:spPr>
          <a:xfrm>
            <a:off x="11984014" y="6432295"/>
            <a:ext cx="1553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هَنَّؤوها</a:t>
            </a:r>
            <a:endParaRPr kumimoji="0" lang="ar-MA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9702743-0632-E48B-A706-52B7FCD6B067}"/>
              </a:ext>
            </a:extLst>
          </p:cNvPr>
          <p:cNvSpPr/>
          <p:nvPr/>
        </p:nvSpPr>
        <p:spPr>
          <a:xfrm>
            <a:off x="304468" y="6623563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AA3F73EE-8160-2253-73D0-AB8A0D670483}"/>
              </a:ext>
            </a:extLst>
          </p:cNvPr>
          <p:cNvSpPr/>
          <p:nvPr/>
        </p:nvSpPr>
        <p:spPr>
          <a:xfrm>
            <a:off x="7987428" y="6652893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812B9EA1-BA12-FB52-341D-6BCD320558A0}"/>
              </a:ext>
            </a:extLst>
          </p:cNvPr>
          <p:cNvSpPr/>
          <p:nvPr/>
        </p:nvSpPr>
        <p:spPr>
          <a:xfrm>
            <a:off x="5585118" y="6652893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lèche : gauche 19">
            <a:extLst>
              <a:ext uri="{FF2B5EF4-FFF2-40B4-BE49-F238E27FC236}">
                <a16:creationId xmlns:a16="http://schemas.microsoft.com/office/drawing/2014/main" id="{6391F7B5-ECB8-D1A2-3250-2972A7DBEA7E}"/>
              </a:ext>
            </a:extLst>
          </p:cNvPr>
          <p:cNvSpPr/>
          <p:nvPr/>
        </p:nvSpPr>
        <p:spPr>
          <a:xfrm>
            <a:off x="4560219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Flèche : gauche 20">
            <a:extLst>
              <a:ext uri="{FF2B5EF4-FFF2-40B4-BE49-F238E27FC236}">
                <a16:creationId xmlns:a16="http://schemas.microsoft.com/office/drawing/2014/main" id="{EFCDBB32-3BE2-5AB0-0703-4A114B681F0C}"/>
              </a:ext>
            </a:extLst>
          </p:cNvPr>
          <p:cNvSpPr/>
          <p:nvPr/>
        </p:nvSpPr>
        <p:spPr>
          <a:xfrm>
            <a:off x="11124445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72E32DEA-FEDE-E8BD-0A57-E79F123C7B9B}"/>
              </a:ext>
            </a:extLst>
          </p:cNvPr>
          <p:cNvCxnSpPr>
            <a:cxnSpLocks/>
          </p:cNvCxnSpPr>
          <p:nvPr/>
        </p:nvCxnSpPr>
        <p:spPr>
          <a:xfrm flipV="1">
            <a:off x="7679417" y="6158670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FA8FB0D0-69B6-4FBA-DF9F-EF937B7F09E1}"/>
              </a:ext>
            </a:extLst>
          </p:cNvPr>
          <p:cNvSpPr/>
          <p:nvPr/>
        </p:nvSpPr>
        <p:spPr>
          <a:xfrm>
            <a:off x="304468" y="8842384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C268439-A626-7C36-F592-CED59B47166E}"/>
              </a:ext>
            </a:extLst>
          </p:cNvPr>
          <p:cNvSpPr/>
          <p:nvPr/>
        </p:nvSpPr>
        <p:spPr>
          <a:xfrm>
            <a:off x="7987428" y="8871714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EF8F4DAB-3006-CF26-C862-A10C5F599894}"/>
              </a:ext>
            </a:extLst>
          </p:cNvPr>
          <p:cNvSpPr/>
          <p:nvPr/>
        </p:nvSpPr>
        <p:spPr>
          <a:xfrm>
            <a:off x="5585118" y="8871714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7" name="Flèche : gauche 26">
            <a:extLst>
              <a:ext uri="{FF2B5EF4-FFF2-40B4-BE49-F238E27FC236}">
                <a16:creationId xmlns:a16="http://schemas.microsoft.com/office/drawing/2014/main" id="{B97088E4-45AC-8CD7-CAA3-1FB51DFDA597}"/>
              </a:ext>
            </a:extLst>
          </p:cNvPr>
          <p:cNvSpPr/>
          <p:nvPr/>
        </p:nvSpPr>
        <p:spPr>
          <a:xfrm>
            <a:off x="4560219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8CAD8EBB-A310-1FBD-BA13-C02BE75B601F}"/>
              </a:ext>
            </a:extLst>
          </p:cNvPr>
          <p:cNvSpPr/>
          <p:nvPr/>
        </p:nvSpPr>
        <p:spPr>
          <a:xfrm>
            <a:off x="11124445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314AE53-6FF6-A3B0-FDC5-1A0243E49EED}"/>
              </a:ext>
            </a:extLst>
          </p:cNvPr>
          <p:cNvCxnSpPr>
            <a:cxnSpLocks/>
          </p:cNvCxnSpPr>
          <p:nvPr/>
        </p:nvCxnSpPr>
        <p:spPr>
          <a:xfrm flipV="1">
            <a:off x="7679417" y="8377491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A33EBD6-D353-656E-F861-D9C28A71EB74}"/>
              </a:ext>
            </a:extLst>
          </p:cNvPr>
          <p:cNvSpPr txBox="1"/>
          <p:nvPr/>
        </p:nvSpPr>
        <p:spPr>
          <a:xfrm>
            <a:off x="11984014" y="8711764"/>
            <a:ext cx="15532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مُسابَقَةٍ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074BE6-D6AB-68F2-855B-1FF63CC8E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99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  <p:bldP spid="13" grpId="0" animBg="1"/>
      <p:bldP spid="3" grpId="0" animBg="1"/>
      <p:bldP spid="5" grpId="0" animBg="1"/>
      <p:bldP spid="16" grpId="0" build="allAtOnce"/>
      <p:bldP spid="17" grpId="0"/>
      <p:bldP spid="18" grpId="0" animBg="1"/>
      <p:bldP spid="19" grpId="0" animBg="1"/>
      <p:bldP spid="20" grpId="0" animBg="1"/>
      <p:bldP spid="21" grpId="0" animBg="1"/>
      <p:bldP spid="24" grpId="0"/>
      <p:bldP spid="25" grpId="0" animBg="1"/>
      <p:bldP spid="26" grpId="0" animBg="1"/>
      <p:bldP spid="27" grpId="0" animBg="1"/>
      <p:bldP spid="28" grpId="0" animBg="1"/>
      <p:bldP spid="30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سأسألكم بعض الأسئلة لأتأكد من فهمكم للنص.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يترك النص أمام أنظار المتعلمين، ولا يقبل الإجابات الجماعية،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0D26D8-4BEE-BC7E-9CC1-0A380A253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87A8BD0-3CC0-554D-4D5E-974B90013576}"/>
              </a:ext>
            </a:extLst>
          </p:cNvPr>
          <p:cNvSpPr/>
          <p:nvPr/>
        </p:nvSpPr>
        <p:spPr>
          <a:xfrm>
            <a:off x="1821870" y="2376521"/>
            <a:ext cx="6359236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ماذا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قَرَأَتْ مَرْيَمُ؟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D47EE33-668F-A994-08DD-A8B7354B2533}"/>
              </a:ext>
            </a:extLst>
          </p:cNvPr>
          <p:cNvSpPr/>
          <p:nvPr/>
        </p:nvSpPr>
        <p:spPr>
          <a:xfrm>
            <a:off x="6553195" y="4031401"/>
            <a:ext cx="6359236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ماذا فَعَلَتْ مَرْيَمُ؟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ADF347D-AE8A-9303-9CD9-609ABC4CE462}"/>
              </a:ext>
            </a:extLst>
          </p:cNvPr>
          <p:cNvSpPr/>
          <p:nvPr/>
        </p:nvSpPr>
        <p:spPr>
          <a:xfrm>
            <a:off x="1821870" y="5686281"/>
            <a:ext cx="6359236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 هِيَ هَذِهِ الْمُسابَقَةُ؟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80794FC-8887-00C1-6C54-6B2A7231184D}"/>
              </a:ext>
            </a:extLst>
          </p:cNvPr>
          <p:cNvSpPr/>
          <p:nvPr/>
        </p:nvSpPr>
        <p:spPr>
          <a:xfrm>
            <a:off x="6553195" y="7341161"/>
            <a:ext cx="6359236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بِأَيِّ مَرْكَزٍ فازَتْ مَرْيَمُ؟</a:t>
            </a:r>
            <a:endParaRPr lang="fr-MA" sz="4400" b="1" dirty="0">
              <a:solidFill>
                <a:prstClr val="black"/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BF79BBFC-9A59-9092-42D9-07DA5F385489}"/>
              </a:ext>
            </a:extLst>
          </p:cNvPr>
          <p:cNvSpPr/>
          <p:nvPr/>
        </p:nvSpPr>
        <p:spPr>
          <a:xfrm>
            <a:off x="1821870" y="8996042"/>
            <a:ext cx="6359236" cy="713198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ما هُوَ شُعورُ الْجَميعِ مِنْ فَوْزِها؟</a:t>
            </a:r>
            <a:endParaRPr lang="fr-MA" sz="4400" b="1" dirty="0">
              <a:solidFill>
                <a:prstClr val="black"/>
              </a:solidFill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uild="allAtOnce" animBg="1"/>
      <p:bldP spid="8" grpId="0" build="allAtOnce" animBg="1"/>
      <p:bldP spid="9" grpId="0" build="allAtOnce" animBg="1"/>
      <p:bldP spid="10" grpId="0" build="allAtOnce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746639"/>
            <a:ext cx="1058013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هذا شريط الوقت، عندما يمتلئ الشريط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153F6A06-A474-8829-34A6-B8957E03A8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5" t="41776" r="10286" b="33538"/>
          <a:stretch>
            <a:fillRect/>
          </a:stretch>
        </p:blipFill>
        <p:spPr>
          <a:xfrm>
            <a:off x="1865795" y="3167795"/>
            <a:ext cx="9097704" cy="710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1. المطلوب هو وضع كل كلمة في المكان المناسب في كل جملة.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2" name="Image 1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09C8526-681D-4E69-174B-718EA8F628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764" y="2352632"/>
            <a:ext cx="6264471" cy="79343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267200" y="3560618"/>
            <a:ext cx="5112327" cy="17041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سأنجز المطلوب في الجملة الأولى.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يبين الأستاذ أنه يجب قراءة الجملة أولا، ثم تحليل معناها كما يلي: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4C4517-A264-833F-1A48-1937689D0D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2" name="Image 1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0E75D5CD-556F-9EE9-B1C0-4A2F16B012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" t="19251" r="9970" b="63734"/>
          <a:stretch>
            <a:fillRect/>
          </a:stretch>
        </p:blipFill>
        <p:spPr>
          <a:xfrm>
            <a:off x="254485" y="3782290"/>
            <a:ext cx="13028557" cy="3422073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6AFBABDE-69E9-4291-004D-1346D6255B33}"/>
              </a:ext>
            </a:extLst>
          </p:cNvPr>
          <p:cNvSpPr/>
          <p:nvPr/>
        </p:nvSpPr>
        <p:spPr>
          <a:xfrm>
            <a:off x="346661" y="4455357"/>
            <a:ext cx="12839395" cy="2749006"/>
          </a:xfrm>
          <a:custGeom>
            <a:avLst/>
            <a:gdLst>
              <a:gd name="connsiteX0" fmla="*/ 0 w 12939321"/>
              <a:gd name="connsiteY0" fmla="*/ 0 h 2749006"/>
              <a:gd name="connsiteX1" fmla="*/ 6514278 w 12939321"/>
              <a:gd name="connsiteY1" fmla="*/ 0 h 2749006"/>
              <a:gd name="connsiteX2" fmla="*/ 6514278 w 12939321"/>
              <a:gd name="connsiteY2" fmla="*/ 979492 h 2749006"/>
              <a:gd name="connsiteX3" fmla="*/ 12939321 w 12939321"/>
              <a:gd name="connsiteY3" fmla="*/ 979492 h 2749006"/>
              <a:gd name="connsiteX4" fmla="*/ 12939321 w 12939321"/>
              <a:gd name="connsiteY4" fmla="*/ 2749006 h 2749006"/>
              <a:gd name="connsiteX5" fmla="*/ 6237188 w 12939321"/>
              <a:gd name="connsiteY5" fmla="*/ 2749006 h 2749006"/>
              <a:gd name="connsiteX6" fmla="*/ 6237188 w 12939321"/>
              <a:gd name="connsiteY6" fmla="*/ 2749005 h 2749006"/>
              <a:gd name="connsiteX7" fmla="*/ 0 w 12939321"/>
              <a:gd name="connsiteY7" fmla="*/ 2749005 h 2749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39321" h="2749006">
                <a:moveTo>
                  <a:pt x="0" y="0"/>
                </a:moveTo>
                <a:lnTo>
                  <a:pt x="6514278" y="0"/>
                </a:lnTo>
                <a:lnTo>
                  <a:pt x="6514278" y="979492"/>
                </a:lnTo>
                <a:lnTo>
                  <a:pt x="12939321" y="979492"/>
                </a:lnTo>
                <a:lnTo>
                  <a:pt x="12939321" y="2749006"/>
                </a:lnTo>
                <a:lnTo>
                  <a:pt x="6237188" y="2749006"/>
                </a:lnTo>
                <a:lnTo>
                  <a:pt x="6237188" y="2749005"/>
                </a:lnTo>
                <a:lnTo>
                  <a:pt x="0" y="2749005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8CDBF7-5394-CA40-542E-24341497984D}"/>
              </a:ext>
            </a:extLst>
          </p:cNvPr>
          <p:cNvSpPr/>
          <p:nvPr/>
        </p:nvSpPr>
        <p:spPr>
          <a:xfrm>
            <a:off x="6816436" y="4502727"/>
            <a:ext cx="6328056" cy="83738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9A3DD-789E-85D0-92F7-950EF15CD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A48F5E1E-2911-4C7D-3001-1F23CCC35367}"/>
              </a:ext>
            </a:extLst>
          </p:cNvPr>
          <p:cNvGrpSpPr/>
          <p:nvPr/>
        </p:nvGrpSpPr>
        <p:grpSpPr>
          <a:xfrm>
            <a:off x="254485" y="3782290"/>
            <a:ext cx="13028557" cy="3422073"/>
            <a:chOff x="254485" y="3782290"/>
            <a:chExt cx="13028557" cy="3422073"/>
          </a:xfrm>
        </p:grpSpPr>
        <p:pic>
          <p:nvPicPr>
            <p:cNvPr id="2" name="Image 1" descr="Une image contenant texte, capture d’écran, lettre, Police&#10;&#10;Le contenu généré par l’IA peut être incorrect.">
              <a:extLst>
                <a:ext uri="{FF2B5EF4-FFF2-40B4-BE49-F238E27FC236}">
                  <a16:creationId xmlns:a16="http://schemas.microsoft.com/office/drawing/2014/main" id="{86DE73CC-8155-DC97-227C-D7E5C9B7D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79" t="19251" r="9970" b="63734"/>
            <a:stretch>
              <a:fillRect/>
            </a:stretch>
          </p:blipFill>
          <p:spPr>
            <a:xfrm>
              <a:off x="254485" y="3782290"/>
              <a:ext cx="13028557" cy="3422073"/>
            </a:xfrm>
            <a:prstGeom prst="rect">
              <a:avLst/>
            </a:prstGeom>
          </p:spPr>
        </p:pic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B0CF3523-066C-01A1-200C-E3222635B8BD}"/>
                </a:ext>
              </a:extLst>
            </p:cNvPr>
            <p:cNvSpPr/>
            <p:nvPr/>
          </p:nvSpPr>
          <p:spPr>
            <a:xfrm>
              <a:off x="346661" y="4455357"/>
              <a:ext cx="12839395" cy="2749006"/>
            </a:xfrm>
            <a:custGeom>
              <a:avLst/>
              <a:gdLst>
                <a:gd name="connsiteX0" fmla="*/ 0 w 12939321"/>
                <a:gd name="connsiteY0" fmla="*/ 0 h 2749006"/>
                <a:gd name="connsiteX1" fmla="*/ 6514278 w 12939321"/>
                <a:gd name="connsiteY1" fmla="*/ 0 h 2749006"/>
                <a:gd name="connsiteX2" fmla="*/ 6514278 w 12939321"/>
                <a:gd name="connsiteY2" fmla="*/ 979492 h 2749006"/>
                <a:gd name="connsiteX3" fmla="*/ 12939321 w 12939321"/>
                <a:gd name="connsiteY3" fmla="*/ 979492 h 2749006"/>
                <a:gd name="connsiteX4" fmla="*/ 12939321 w 12939321"/>
                <a:gd name="connsiteY4" fmla="*/ 2749006 h 2749006"/>
                <a:gd name="connsiteX5" fmla="*/ 6237188 w 12939321"/>
                <a:gd name="connsiteY5" fmla="*/ 2749006 h 2749006"/>
                <a:gd name="connsiteX6" fmla="*/ 6237188 w 12939321"/>
                <a:gd name="connsiteY6" fmla="*/ 2749005 h 2749006"/>
                <a:gd name="connsiteX7" fmla="*/ 0 w 12939321"/>
                <a:gd name="connsiteY7" fmla="*/ 2749005 h 2749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39321" h="2749006">
                  <a:moveTo>
                    <a:pt x="0" y="0"/>
                  </a:moveTo>
                  <a:lnTo>
                    <a:pt x="6514278" y="0"/>
                  </a:lnTo>
                  <a:lnTo>
                    <a:pt x="6514278" y="979492"/>
                  </a:lnTo>
                  <a:lnTo>
                    <a:pt x="12939321" y="979492"/>
                  </a:lnTo>
                  <a:lnTo>
                    <a:pt x="12939321" y="2749006"/>
                  </a:lnTo>
                  <a:lnTo>
                    <a:pt x="6237188" y="2749006"/>
                  </a:lnTo>
                  <a:lnTo>
                    <a:pt x="6237188" y="2749005"/>
                  </a:lnTo>
                  <a:lnTo>
                    <a:pt x="0" y="2749005"/>
                  </a:ln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DEF805F8-644A-1CD7-80AF-C0B01BBCEA3D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قرأت: أطرح سؤالا على نفسي بصوت مسموع "ما هو الشيء الذي نقرؤه؟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أجده، سأبحث عنه في الكلمات: ...... كتبا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AE9357A-E862-1D8D-633E-46C78E1C01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39CF24E-E4E6-0CBA-DCD8-CBD27F512979}"/>
              </a:ext>
            </a:extLst>
          </p:cNvPr>
          <p:cNvSpPr/>
          <p:nvPr/>
        </p:nvSpPr>
        <p:spPr>
          <a:xfrm>
            <a:off x="10070522" y="4502726"/>
            <a:ext cx="2442678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كُتُباً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1A5DDA-BFE4-6F6B-812D-F375A3B32442}"/>
              </a:ext>
            </a:extLst>
          </p:cNvPr>
          <p:cNvSpPr/>
          <p:nvPr/>
        </p:nvSpPr>
        <p:spPr>
          <a:xfrm>
            <a:off x="7938653" y="3711078"/>
            <a:ext cx="955965" cy="65728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423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B756F-8947-32B7-6E23-BC4BE8C82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0574635-E7E7-A76E-2396-78C8986C417F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قوموا بإنجاز الجملتين التاليتين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التنقل بين الصفوف لمراقبة العمل، ولتقديم الدعم إن لزم الأمر.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585D1A6-6ADF-3F1A-040C-1EDAC797B6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2" name="Image 1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D8B859B-1A39-2E4E-C996-5760645F6E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9" t="19251" r="9970" b="63734"/>
          <a:stretch>
            <a:fillRect/>
          </a:stretch>
        </p:blipFill>
        <p:spPr>
          <a:xfrm>
            <a:off x="254485" y="3782290"/>
            <a:ext cx="13028557" cy="342207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594EE97-C0A1-449F-D40A-ADE197317BC9}"/>
              </a:ext>
            </a:extLst>
          </p:cNvPr>
          <p:cNvSpPr/>
          <p:nvPr/>
        </p:nvSpPr>
        <p:spPr>
          <a:xfrm>
            <a:off x="343720" y="4433455"/>
            <a:ext cx="6425042" cy="2770908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B834F5-A54E-3A68-2E1F-C908E0D05966}"/>
              </a:ext>
            </a:extLst>
          </p:cNvPr>
          <p:cNvSpPr/>
          <p:nvPr/>
        </p:nvSpPr>
        <p:spPr>
          <a:xfrm>
            <a:off x="6768763" y="5340115"/>
            <a:ext cx="6425042" cy="186424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D5A4F3-FBB0-B1FE-B7D5-6A628018F4DF}"/>
              </a:ext>
            </a:extLst>
          </p:cNvPr>
          <p:cNvSpPr/>
          <p:nvPr/>
        </p:nvSpPr>
        <p:spPr>
          <a:xfrm>
            <a:off x="10070522" y="4502726"/>
            <a:ext cx="2442678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كُتُباً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0FD7150-23DA-D538-ED68-12DB55E45D57}"/>
              </a:ext>
            </a:extLst>
          </p:cNvPr>
          <p:cNvCxnSpPr>
            <a:cxnSpLocks/>
          </p:cNvCxnSpPr>
          <p:nvPr/>
        </p:nvCxnSpPr>
        <p:spPr>
          <a:xfrm flipH="1">
            <a:off x="8132618" y="3782290"/>
            <a:ext cx="623455" cy="4987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55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EFC9A-1623-00F2-5153-C5D5EBC93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3815374-DF0B-8883-4B97-E6D625361C53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لنصحح، انتبهوا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للمتعلمين قبل عرض التصحيح.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3159CA-7698-C216-F734-6F94402351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109F0E90-7342-7254-FD49-232513351971}"/>
              </a:ext>
            </a:extLst>
          </p:cNvPr>
          <p:cNvGrpSpPr/>
          <p:nvPr/>
        </p:nvGrpSpPr>
        <p:grpSpPr>
          <a:xfrm>
            <a:off x="254485" y="3782290"/>
            <a:ext cx="13028557" cy="3422073"/>
            <a:chOff x="254485" y="3782290"/>
            <a:chExt cx="13028557" cy="3422073"/>
          </a:xfrm>
        </p:grpSpPr>
        <p:pic>
          <p:nvPicPr>
            <p:cNvPr id="2" name="Image 1" descr="Une image contenant texte, capture d’écran, lettre, Police&#10;&#10;Le contenu généré par l’IA peut être incorrect.">
              <a:extLst>
                <a:ext uri="{FF2B5EF4-FFF2-40B4-BE49-F238E27FC236}">
                  <a16:creationId xmlns:a16="http://schemas.microsoft.com/office/drawing/2014/main" id="{0A615EC0-E211-C9BC-3319-FE982177F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79" t="19251" r="9970" b="63734"/>
            <a:stretch>
              <a:fillRect/>
            </a:stretch>
          </p:blipFill>
          <p:spPr>
            <a:xfrm>
              <a:off x="254485" y="3782290"/>
              <a:ext cx="13028557" cy="342207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D3F67E-8DCD-7E5B-669B-AAE76C7FC627}"/>
                </a:ext>
              </a:extLst>
            </p:cNvPr>
            <p:cNvSpPr/>
            <p:nvPr/>
          </p:nvSpPr>
          <p:spPr>
            <a:xfrm>
              <a:off x="343720" y="4433455"/>
              <a:ext cx="6425042" cy="2770908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86B7538-723C-CAF2-2CFF-58EF5954B9BC}"/>
              </a:ext>
            </a:extLst>
          </p:cNvPr>
          <p:cNvSpPr/>
          <p:nvPr/>
        </p:nvSpPr>
        <p:spPr>
          <a:xfrm>
            <a:off x="3893127" y="3695294"/>
            <a:ext cx="1537855" cy="82515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1E1A957-D84F-B772-4D8C-6422A97FD538}"/>
              </a:ext>
            </a:extLst>
          </p:cNvPr>
          <p:cNvSpPr/>
          <p:nvPr/>
        </p:nvSpPr>
        <p:spPr>
          <a:xfrm>
            <a:off x="10070522" y="4502726"/>
            <a:ext cx="2442678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كُتُباً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1146D56B-41D8-5232-646B-6A1B52B475F0}"/>
              </a:ext>
            </a:extLst>
          </p:cNvPr>
          <p:cNvCxnSpPr>
            <a:cxnSpLocks/>
          </p:cNvCxnSpPr>
          <p:nvPr/>
        </p:nvCxnSpPr>
        <p:spPr>
          <a:xfrm flipH="1">
            <a:off x="8132618" y="3782290"/>
            <a:ext cx="623455" cy="4987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692B8FF5-B86E-2BD9-E6A2-D85871079218}"/>
              </a:ext>
            </a:extLst>
          </p:cNvPr>
          <p:cNvSpPr/>
          <p:nvPr/>
        </p:nvSpPr>
        <p:spPr>
          <a:xfrm>
            <a:off x="11028218" y="5400214"/>
            <a:ext cx="1943914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فَرِحْتُ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B13B1C-1E30-037F-C227-9C7A1B628CCA}"/>
              </a:ext>
            </a:extLst>
          </p:cNvPr>
          <p:cNvSpPr/>
          <p:nvPr/>
        </p:nvSpPr>
        <p:spPr>
          <a:xfrm>
            <a:off x="8880763" y="6353119"/>
            <a:ext cx="2955296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لَوْحَةً رَقْمِيَّةً</a:t>
            </a:r>
            <a:endParaRPr lang="fr-FR" sz="6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FD8FA3-A0A5-FA60-06E0-6A62F4E6BBD8}"/>
              </a:ext>
            </a:extLst>
          </p:cNvPr>
          <p:cNvSpPr/>
          <p:nvPr/>
        </p:nvSpPr>
        <p:spPr>
          <a:xfrm>
            <a:off x="8880763" y="3589760"/>
            <a:ext cx="1958687" cy="82515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BE7B867-80FB-AB7E-C4A0-DFE2BA30F72F}"/>
              </a:ext>
            </a:extLst>
          </p:cNvPr>
          <p:cNvCxnSpPr>
            <a:cxnSpLocks/>
          </p:cNvCxnSpPr>
          <p:nvPr/>
        </p:nvCxnSpPr>
        <p:spPr>
          <a:xfrm flipH="1">
            <a:off x="3990109" y="3782290"/>
            <a:ext cx="1330036" cy="6511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E300832B-13DB-0934-7B29-B7EE79A6BFF0}"/>
              </a:ext>
            </a:extLst>
          </p:cNvPr>
          <p:cNvCxnSpPr>
            <a:cxnSpLocks/>
          </p:cNvCxnSpPr>
          <p:nvPr/>
        </p:nvCxnSpPr>
        <p:spPr>
          <a:xfrm flipH="1">
            <a:off x="8980389" y="3695294"/>
            <a:ext cx="1756884" cy="6619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18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7" grpId="0"/>
      <p:bldP spid="10" grpId="0" animBg="1"/>
      <p:bldP spid="10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677764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الاستماع وأخذ الكلمة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"ال" شمسية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و"ال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" قمرية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المدرسة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47306F3-99D1-337A-AF33-6CAF5C076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227" y="215253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FF8DDAA-562D-C1E4-206F-4708844F6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81556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F11A998-9B5E-0355-61F0-EDF184D1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EBD5409-8B5E-827B-F1F7-D2C41930CE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93" y="2396836"/>
            <a:ext cx="6229571" cy="789016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28: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22445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وبدقة، وأجيب عن أسئلة الفهم.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30374" y="5292436"/>
            <a:ext cx="5340935" cy="23128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25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23C8DA07-0697-6CB6-228D-02CCC028E333}"/>
              </a:ext>
            </a:extLst>
          </p:cNvPr>
          <p:cNvSpPr txBox="1">
            <a:spLocks/>
          </p:cNvSpPr>
          <p:nvPr/>
        </p:nvSpPr>
        <p:spPr>
          <a:xfrm>
            <a:off x="6616699" y="2350874"/>
            <a:ext cx="6591301" cy="704048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 الصفحة 25)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أنجز(النشاط 3 الصفحة 25)،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E1B5A4A-2B08-C392-37D6-4B3EAAFF19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18" y="2449596"/>
            <a:ext cx="5430982" cy="742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975653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3041</TotalTime>
  <Words>1602</Words>
  <Application>Microsoft Office PowerPoint</Application>
  <PresentationFormat>Personnalisé</PresentationFormat>
  <Paragraphs>290</Paragraphs>
  <Slides>64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64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2242</cp:revision>
  <dcterms:created xsi:type="dcterms:W3CDTF">2014-10-09T07:32:24Z</dcterms:created>
  <dcterms:modified xsi:type="dcterms:W3CDTF">2025-09-25T17:49:19Z</dcterms:modified>
</cp:coreProperties>
</file>