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74"/>
  </p:notesMasterIdLst>
  <p:handoutMasterIdLst>
    <p:handoutMasterId r:id="rId75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652" r:id="rId12"/>
    <p:sldId id="2134808560" r:id="rId13"/>
    <p:sldId id="953" r:id="rId14"/>
    <p:sldId id="2134808676" r:id="rId15"/>
    <p:sldId id="2134808451" r:id="rId16"/>
    <p:sldId id="542" r:id="rId17"/>
    <p:sldId id="2134808656" r:id="rId18"/>
    <p:sldId id="2134808596" r:id="rId19"/>
    <p:sldId id="2134808597" r:id="rId20"/>
    <p:sldId id="2134808599" r:id="rId21"/>
    <p:sldId id="2134808598" r:id="rId22"/>
    <p:sldId id="2134808655" r:id="rId23"/>
    <p:sldId id="988" r:id="rId24"/>
    <p:sldId id="2134808585" r:id="rId25"/>
    <p:sldId id="2134808586" r:id="rId26"/>
    <p:sldId id="2134808587" r:id="rId27"/>
    <p:sldId id="2134808593" r:id="rId28"/>
    <p:sldId id="2134808594" r:id="rId29"/>
    <p:sldId id="2134808595" r:id="rId30"/>
    <p:sldId id="2134808554" r:id="rId31"/>
    <p:sldId id="2134808544" r:id="rId32"/>
    <p:sldId id="2134808553" r:id="rId33"/>
    <p:sldId id="2134808452" r:id="rId34"/>
    <p:sldId id="2134808555" r:id="rId35"/>
    <p:sldId id="2134808556" r:id="rId36"/>
    <p:sldId id="2134808448" r:id="rId37"/>
    <p:sldId id="2134808677" r:id="rId38"/>
    <p:sldId id="2134808471" r:id="rId39"/>
    <p:sldId id="2134808472" r:id="rId40"/>
    <p:sldId id="2134808672" r:id="rId41"/>
    <p:sldId id="597" r:id="rId42"/>
    <p:sldId id="2134808661" r:id="rId43"/>
    <p:sldId id="2134808662" r:id="rId44"/>
    <p:sldId id="2134808663" r:id="rId45"/>
    <p:sldId id="2134808664" r:id="rId46"/>
    <p:sldId id="2134808491" r:id="rId47"/>
    <p:sldId id="2134808601" r:id="rId48"/>
    <p:sldId id="2134808603" r:id="rId49"/>
    <p:sldId id="2134808602" r:id="rId50"/>
    <p:sldId id="2134808604" r:id="rId51"/>
    <p:sldId id="2134808605" r:id="rId52"/>
    <p:sldId id="2134808606" r:id="rId53"/>
    <p:sldId id="2134808641" r:id="rId54"/>
    <p:sldId id="2134808665" r:id="rId55"/>
    <p:sldId id="2134808667" r:id="rId56"/>
    <p:sldId id="2134808666" r:id="rId57"/>
    <p:sldId id="2134808668" r:id="rId58"/>
    <p:sldId id="2134808669" r:id="rId59"/>
    <p:sldId id="2134808571" r:id="rId60"/>
    <p:sldId id="2134808572" r:id="rId61"/>
    <p:sldId id="2134808647" r:id="rId62"/>
    <p:sldId id="2134808671" r:id="rId63"/>
    <p:sldId id="2134808670" r:id="rId64"/>
    <p:sldId id="2134808674" r:id="rId65"/>
    <p:sldId id="2134808675" r:id="rId66"/>
    <p:sldId id="2134808577" r:id="rId67"/>
    <p:sldId id="2134808578" r:id="rId68"/>
    <p:sldId id="2134808651" r:id="rId69"/>
    <p:sldId id="985" r:id="rId70"/>
    <p:sldId id="2134808546" r:id="rId71"/>
    <p:sldId id="2134808447" r:id="rId72"/>
    <p:sldId id="2134808513" r:id="rId73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  <p14:sldId id="2134808652"/>
          </p14:sldIdLst>
        </p14:section>
        <p14:section name="افتتاح الحصة" id="{B4CCA7F9-F5CC-4171-9420-75CE68236B45}">
          <p14:sldIdLst>
            <p14:sldId id="2134808560"/>
            <p14:sldId id="953"/>
            <p14:sldId id="2134808676"/>
            <p14:sldId id="2134808451"/>
          </p14:sldIdLst>
        </p14:section>
        <p14:section name="نشاط اعتيادي" id="{3822E05A-48B7-466A-9806-AC1514DAD3AF}">
          <p14:sldIdLst>
            <p14:sldId id="542"/>
            <p14:sldId id="2134808656"/>
            <p14:sldId id="2134808596"/>
            <p14:sldId id="2134808597"/>
            <p14:sldId id="2134808599"/>
            <p14:sldId id="2134808598"/>
            <p14:sldId id="2134808655"/>
            <p14:sldId id="988"/>
            <p14:sldId id="2134808585"/>
            <p14:sldId id="2134808586"/>
            <p14:sldId id="2134808587"/>
            <p14:sldId id="2134808593"/>
            <p14:sldId id="2134808594"/>
            <p14:sldId id="2134808595"/>
            <p14:sldId id="2134808554"/>
            <p14:sldId id="2134808544"/>
            <p14:sldId id="2134808553"/>
            <p14:sldId id="2134808452"/>
            <p14:sldId id="2134808555"/>
            <p14:sldId id="2134808556"/>
          </p14:sldIdLst>
        </p14:section>
        <p14:section name="تحدث وإغناء المعجم" id="{5F742C0B-3E93-40E7-BD04-47EA8F843380}">
          <p14:sldIdLst>
            <p14:sldId id="2134808448"/>
            <p14:sldId id="2134808677"/>
            <p14:sldId id="2134808471"/>
            <p14:sldId id="2134808472"/>
            <p14:sldId id="2134808672"/>
          </p14:sldIdLst>
        </p14:section>
        <p14:section name="أنشطة القراءةوالكتابة" id="{A25CF4A3-DA66-4B51-A640-2EC4C5A8918F}">
          <p14:sldIdLst>
            <p14:sldId id="597"/>
            <p14:sldId id="2134808661"/>
            <p14:sldId id="2134808662"/>
            <p14:sldId id="2134808663"/>
            <p14:sldId id="2134808664"/>
            <p14:sldId id="2134808491"/>
            <p14:sldId id="2134808601"/>
            <p14:sldId id="2134808603"/>
            <p14:sldId id="2134808602"/>
            <p14:sldId id="2134808604"/>
            <p14:sldId id="2134808605"/>
            <p14:sldId id="2134808606"/>
            <p14:sldId id="2134808641"/>
            <p14:sldId id="2134808665"/>
            <p14:sldId id="2134808667"/>
            <p14:sldId id="2134808666"/>
            <p14:sldId id="2134808668"/>
            <p14:sldId id="2134808669"/>
            <p14:sldId id="2134808571"/>
            <p14:sldId id="2134808572"/>
            <p14:sldId id="2134808647"/>
            <p14:sldId id="2134808671"/>
            <p14:sldId id="2134808670"/>
            <p14:sldId id="2134808674"/>
            <p14:sldId id="2134808675"/>
          </p14:sldIdLst>
        </p14:section>
        <p14:section name="ألعاب" id="{66953B43-0502-40BE-9D9D-49C14FC1791C}">
          <p14:sldIdLst>
            <p14:sldId id="2134808577"/>
            <p14:sldId id="2134808578"/>
            <p14:sldId id="2134808651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BEF"/>
    <a:srgbClr val="19199B"/>
    <a:srgbClr val="D9D9D9"/>
    <a:srgbClr val="CCCCCC"/>
    <a:srgbClr val="FFD992"/>
    <a:srgbClr val="006DB4"/>
    <a:srgbClr val="E74C3C"/>
    <a:srgbClr val="D4EAF3"/>
    <a:srgbClr val="FFFFFF"/>
    <a:srgbClr val="1014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notesMaster" Target="notesMasters/notesMaster1.xml"/><Relationship Id="rId79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commentAuthors" Target="commentAuthors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8T12:40:41.351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0,'2266'0'0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8T12:40:44.911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4,'536'31,"-153"-3,931-18,-757-14,-426 4,205 25,-111 0,387-11,-525-14,-18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8T12:47:15.038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1,'2237'0,"-2228"0,-2 0,-1 0,0 0,1 0,0 0,-2 5,2 0,-1 1,0-1,1 5,-1 2,0-2,7 22,-4 11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30T12:34:35.669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0,'1913'0,"-1859"0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8T12:47:56.721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5,'42'0,"583"23,-458 0,-81-9,152 4,649-20,-855 1,1-3,47-10,-42 7,45-4,87 9,-142 2,13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8T12:48:30.517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1338,'559'-32,"-1"-16,563-135,-641 98,-35 1,-204 34,466-38,-503 69,0-10,0-12,-10-8,319-112,149-39,-483 165,266-21,89-10,-256 19,-2 12,495 6,-606 29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30T12:37:51.820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0 506,'211'-12,"0"-6,213-51,-243 37,-13 0,-77 13,176-14,-190 26,0-4,0-5,-3-2,119-43,58-15,-184 63,101-8,34-4,-97 7,-1 5,188 2,-230 11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646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8CE02-2BE7-5FD6-A5D2-2BBA8AD85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E9B0ED3-77EF-FE46-A72A-4545B05B34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CE97A1C-1351-CB58-E526-4F98A1E507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90F7789-269F-1C6A-5A80-F80E507D6C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290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6661E-D784-75E7-852B-A68D3B2B2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E3A1804-6F31-3514-A454-1622372067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4D51CA8-BF3E-90DF-92DC-5DD1947930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4D70ED-EEFE-7BDB-E06C-B7C227F80A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31230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3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3.xml"/></Relationships>
</file>

<file path=ppt/slides/_rels/slide5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customXml" Target="../ink/ink1.xml"/><Relationship Id="rId7" Type="http://schemas.openxmlformats.org/officeDocument/2006/relationships/image" Target="../media/image31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43.png"/><Relationship Id="rId5" Type="http://schemas.openxmlformats.org/officeDocument/2006/relationships/customXml" Target="../ink/ink2.xml"/><Relationship Id="rId4" Type="http://schemas.openxmlformats.org/officeDocument/2006/relationships/image" Target="../media/image42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1.png"/><Relationship Id="rId7" Type="http://schemas.openxmlformats.org/officeDocument/2006/relationships/customXml" Target="../ink/ink4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44.png"/><Relationship Id="rId5" Type="http://schemas.openxmlformats.org/officeDocument/2006/relationships/customXml" Target="../ink/ink3.xml"/><Relationship Id="rId4" Type="http://schemas.microsoft.com/office/2007/relationships/hdphoto" Target="../media/hdphoto2.wdp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31.png"/><Relationship Id="rId7" Type="http://schemas.openxmlformats.org/officeDocument/2006/relationships/customXml" Target="../ink/ink6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46.png"/><Relationship Id="rId5" Type="http://schemas.openxmlformats.org/officeDocument/2006/relationships/customXml" Target="../ink/ink5.xml"/><Relationship Id="rId10" Type="http://schemas.openxmlformats.org/officeDocument/2006/relationships/image" Target="../media/image48.png"/><Relationship Id="rId4" Type="http://schemas.microsoft.com/office/2007/relationships/hdphoto" Target="../media/hdphoto2.wdp"/><Relationship Id="rId9" Type="http://schemas.openxmlformats.org/officeDocument/2006/relationships/customXml" Target="../ink/ink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39.jpeg"/><Relationship Id="rId4" Type="http://schemas.openxmlformats.org/officeDocument/2006/relationships/image" Target="../media/image50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3.xml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3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3.xml"/></Relationships>
</file>

<file path=ppt/slides/_rels/slide6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52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9.xml"/></Relationships>
</file>

<file path=ppt/slides/_rels/slide6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53.png"/></Relationships>
</file>

<file path=ppt/slides/_rels/slide6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5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Relationship Id="rId5" Type="http://schemas.openxmlformats.org/officeDocument/2006/relationships/image" Target="../media/image57.jpeg"/><Relationship Id="rId4" Type="http://schemas.microsoft.com/office/2007/relationships/hdphoto" Target="../media/hdphoto4.wdp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5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08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2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4570542" y="2810244"/>
            <a:ext cx="821223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أُبادِرُ إِلى تَشْكيلِ مَجْموعَتي بِهُدوءٍ وَسُرْعَةٍ؛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90934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أشتغل في مجموعة؟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299BC60-340E-000B-663B-9A1E7C760B47}"/>
              </a:ext>
            </a:extLst>
          </p:cNvPr>
          <p:cNvSpPr txBox="1"/>
          <p:nvPr/>
        </p:nvSpPr>
        <p:spPr>
          <a:xfrm>
            <a:off x="3587262" y="4589502"/>
            <a:ext cx="919551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أُشارِكُ مَعَ زُمَلائي بِحَماسٍ لِإِنْجازِ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ٱلْمَطْلوبِ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مِنْ مَجْموعَتي؛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4570542" y="6930509"/>
            <a:ext cx="82122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أَحْتَرِمُ آراءَ زُمَلائي داخِلَ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ٱلْمَجْموعَةِ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</p:txBody>
      </p:sp>
      <p:pic>
        <p:nvPicPr>
          <p:cNvPr id="13" name="Image 12" descr="Une image contenant table, meubles, habits, garçon&#10;&#10;Le contenu généré par l’IA peut être incorrect.">
            <a:extLst>
              <a:ext uri="{FF2B5EF4-FFF2-40B4-BE49-F238E27FC236}">
                <a16:creationId xmlns:a16="http://schemas.microsoft.com/office/drawing/2014/main" id="{211D5BAF-F389-7D34-696C-3FD75D3D87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2394227"/>
            <a:ext cx="2341416" cy="19400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Image 14" descr="Une image contenant dessin humoristique, meubles, table, habits&#10;&#10;Le contenu généré par l’IA peut être incorrect.">
            <a:extLst>
              <a:ext uri="{FF2B5EF4-FFF2-40B4-BE49-F238E27FC236}">
                <a16:creationId xmlns:a16="http://schemas.microsoft.com/office/drawing/2014/main" id="{114D3D60-4049-2DD6-17FD-F35F696D00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04" y="6375993"/>
            <a:ext cx="2341416" cy="19400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 16" descr="Une image contenant meubles, table, dessin humoristique, habits&#10;&#10;Le contenu généré par l’IA peut être incorrect.">
            <a:extLst>
              <a:ext uri="{FF2B5EF4-FFF2-40B4-BE49-F238E27FC236}">
                <a16:creationId xmlns:a16="http://schemas.microsoft.com/office/drawing/2014/main" id="{5477D18D-9C9E-59BB-1CBB-06075BE3354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35" y="4365205"/>
            <a:ext cx="2341416" cy="19400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Image 18" descr="Une image contenant dessin humoristique, meubles, table, habits&#10;&#10;Le contenu généré par l’IA peut être incorrect.">
            <a:extLst>
              <a:ext uri="{FF2B5EF4-FFF2-40B4-BE49-F238E27FC236}">
                <a16:creationId xmlns:a16="http://schemas.microsoft.com/office/drawing/2014/main" id="{2C54CD23-8E40-9DAE-82CD-04EA68EE615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8346970"/>
            <a:ext cx="2341416" cy="19400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844E332B-426F-44F9-2C09-18DC5925BD11}"/>
              </a:ext>
            </a:extLst>
          </p:cNvPr>
          <p:cNvSpPr txBox="1"/>
          <p:nvPr/>
        </p:nvSpPr>
        <p:spPr>
          <a:xfrm>
            <a:off x="4570542" y="8901486"/>
            <a:ext cx="82122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أُقَدِّمُ الْمُساعَدَةَ لِزُمَلائي داخِلَ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ٱلْمَجْموعَةِ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66859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057651" y="882928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فقرة بسيطة وفهمها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417626" y="2823448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كلمات بصرية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AC9FA80-999D-3182-C918-6C6D8F0AB60A}"/>
              </a:ext>
            </a:extLst>
          </p:cNvPr>
          <p:cNvSpPr/>
          <p:nvPr/>
        </p:nvSpPr>
        <p:spPr>
          <a:xfrm>
            <a:off x="1417625" y="5469666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 كلمات بصرية</a:t>
            </a: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94109-5363-931A-9F16-535756A1C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7B23A367-1A54-A03D-4360-7746D46717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6CE6DC13-604D-4E65-7550-D8C2E10862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كلمات بصرية</a:t>
            </a: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01AA939-80BA-EC84-3D76-62DB102A3C5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4938AEA4-1197-558D-7228-60293010B23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FE355502-BC67-E1A5-E248-A4502701343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1C4EE9E2-B615-F96B-B37C-0D7EC5BDFBC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01D6E86-8450-025E-CE37-EA3E2EE52B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27" y="1824638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5069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20523-EC31-811A-8146-ECFCA0B3C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90BA0DA-B8C4-7DA6-097F-4F9ABDD31C1E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507A527-9445-FDA6-5D3E-C381A6F18B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2A5271AC-7A62-41A8-292F-5EEC28949C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0815024"/>
              </p:ext>
            </p:extLst>
          </p:nvPr>
        </p:nvGraphicFramePr>
        <p:xfrm>
          <a:off x="568035" y="4247057"/>
          <a:ext cx="12579930" cy="3357918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11930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ذَلِكَ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رَأَى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أَيُّ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باكِراً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يَتَأَمَّلُ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11930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تَناوَلَتْ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اَلصَّغيرَةُ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اَلْمَدْرَسَةُ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اَلْعُطْلَةُ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11930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اَلنُّفاياتُ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يَمينࣱ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رُفْقَةَ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قَبْلَ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90444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B7514-9094-D1B0-5744-6E2267E36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6DD51FA8-C354-AB83-5584-E47C77E7E7C2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الكلمات قراءة هامسة، سأمر بين الصفوف.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7373AE9-3A0C-20DE-6400-F6B43313E8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696025E-5A30-E695-9183-C9E3BD713F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5546896"/>
              </p:ext>
            </p:extLst>
          </p:nvPr>
        </p:nvGraphicFramePr>
        <p:xfrm>
          <a:off x="568035" y="4247057"/>
          <a:ext cx="12579930" cy="3357918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11930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ذَلِكَ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رَأَى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أَيُّ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باكِراً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يَتَأَمَّلُ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11930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تَناوَلَتْ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اَلصَّغيرَةُ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اَلْمَدْرَسَةُ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اَلْعُطْلَةُ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11930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اَلنُّفاياتُ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يَمينࣱ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رُفْقَةَ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قَبْلَ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56725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01BD6-9692-FF26-AEEF-AC4BBE0AC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352DC668-5AE9-8E04-AA6C-E0FD17DE8F4C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الكلمات قراءة مشتركة: اقرأوا معي عند الإشارة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1BF4989-5183-CBBF-B33F-6DA1666F2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F9D518F-E705-5FC5-23D7-8D074E1D69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5546896"/>
              </p:ext>
            </p:extLst>
          </p:nvPr>
        </p:nvGraphicFramePr>
        <p:xfrm>
          <a:off x="568035" y="4247057"/>
          <a:ext cx="12579930" cy="3357918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11930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ذَلِكَ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رَأَى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أَيُّ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باكِراً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يَتَأَمَّلُ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11930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تَناوَلَتْ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اَلصَّغيرَةُ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اَلْمَدْرَسَةُ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اَلْعُطْلَةُ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11930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اَلنُّفاياتُ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يَمينࣱ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رُفْقَةَ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قَبْلَ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12564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0DE02-13E8-2319-F599-775799845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3D13468-69B7-4DC5-F9CB-F112F8DEFB99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ستتقدمون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سطرا واحدا، بالترتيب وبدونه.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3171E1D-E1FF-AED7-059E-CD359A50FE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4307BC0-085A-0B9D-2DBF-3F093B8DF5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5546896"/>
              </p:ext>
            </p:extLst>
          </p:nvPr>
        </p:nvGraphicFramePr>
        <p:xfrm>
          <a:off x="568035" y="4247057"/>
          <a:ext cx="12579930" cy="3357918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11930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ذَلِكَ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رَأَى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أَيُّ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باكِراً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يَتَأَمَّلُ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11930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تَناوَلَتْ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اَلصَّغيرَةُ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اَلْمَدْرَسَةُ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اَلْعُطْلَةُ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11930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اَلنُّفاياتُ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يَمينࣱ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رُفْقَةَ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قَبْلَ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24475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0FB12-8DB5-146B-928B-55B587D7C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8398FB47-94F9-92DC-1B2F-F77D29B0E9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058284A5-15C9-2AC1-4BB8-399AEC2FCA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 كلمات بصرية</a:t>
            </a: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4C1A3804-3EE4-BEC7-53C4-03D4AF2AA8A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C0F3BC68-EB01-8730-FF32-2FC95CD9BF0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0E66A71D-BD51-7748-3CB9-4334CA36524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52A2D1FA-729D-685F-A531-1346C252658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4" name="Image 3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83CA09E0-532E-EFF0-E22D-9F99989E3C5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059" y="2900126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290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929337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عند.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عِنْدَ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4A179-0070-C82A-F123-D536E2251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FF570AF-2D28-7B13-5EEE-8D9C8CB44AEC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يمين.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79DBA28-E04F-CDB3-4E07-E2B6346DB6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9468774-8091-9364-7ECC-723CF67D07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46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30DE5-B05A-C018-EC38-391BBF6D0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9BB4280-3D77-A15D-E0FB-5E563B44F811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7C27AAD-859F-F3B4-B375-D37D548D22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B6BF495-D4FC-BA2C-CBB1-5A21AB0BB72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1152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0CA9B-E37F-18C1-F0EF-306F64151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BA99D6-D48D-B6AE-46F4-F7C15532D0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7315B0-91A2-8BB2-8450-5CE6379DA1B3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BA9CEC-F68F-4D19-93CF-CC8A8CA14AA5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97A87433-023F-4BC2-095B-DCBA0F19881A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يَمينࣱ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416028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رفقة.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رُفْقَةَ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عند.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مرتبط بالعطل والرحلات؛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فقرة بسيطة وفهمها.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953F0A-5A5A-A50B-080F-305B5AB19029}"/>
              </a:ext>
            </a:extLst>
          </p:cNvPr>
          <p:cNvSpPr txBox="1"/>
          <p:nvPr/>
        </p:nvSpPr>
        <p:spPr>
          <a:xfrm>
            <a:off x="2191897" y="7557693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إتمام جمل.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A4118B4-A239-05E5-5904-4B116015FA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7647665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4026584" y="4170083"/>
            <a:ext cx="5662832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عِنْدَ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خريطة الكلمة</a:t>
            </a:r>
            <a:endParaRPr kumimoji="1"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905A19C-195E-3A3D-E8B1-F168A60C54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5713" y="2079194"/>
            <a:ext cx="5608806" cy="609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2037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2105891" y="823483"/>
            <a:ext cx="1052726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سأحدد كلمة اليوم وعليكم بإنشاء خريطتها الذهنية.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 بجميع الخطوات المتبعة.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FE0CB53-4FEC-3EFB-2C37-638197633F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4177E2B8-2255-2C01-61B1-922FF00B6CEF}"/>
              </a:ext>
            </a:extLst>
          </p:cNvPr>
          <p:cNvSpPr/>
          <p:nvPr/>
        </p:nvSpPr>
        <p:spPr>
          <a:xfrm>
            <a:off x="5899716" y="5063741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marL="0" lvl="0" indent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6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</a:t>
            </a:r>
            <a:endParaRPr lang="fr-MA" sz="60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756A02C5-7E59-C585-043B-BA39C6CF3E08}"/>
              </a:ext>
            </a:extLst>
          </p:cNvPr>
          <p:cNvSpPr/>
          <p:nvPr/>
        </p:nvSpPr>
        <p:spPr>
          <a:xfrm rot="16200000">
            <a:off x="6569376" y="4750156"/>
            <a:ext cx="577246" cy="49921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0" y="24960"/>
                </a:moveTo>
                <a:lnTo>
                  <a:pt x="577246" y="24960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1" tIns="10529" rIns="286893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F975647E-7A80-17CA-6850-4B5C7E789670}"/>
              </a:ext>
            </a:extLst>
          </p:cNvPr>
          <p:cNvSpPr/>
          <p:nvPr/>
        </p:nvSpPr>
        <p:spPr>
          <a:xfrm>
            <a:off x="5899716" y="2569928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lvl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4EFC91D-5C84-9C66-25F4-E720DDAF4A69}"/>
              </a:ext>
            </a:extLst>
          </p:cNvPr>
          <p:cNvSpPr/>
          <p:nvPr/>
        </p:nvSpPr>
        <p:spPr>
          <a:xfrm>
            <a:off x="5322469" y="5997062"/>
            <a:ext cx="577247" cy="49922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577246" y="24961"/>
                </a:moveTo>
                <a:lnTo>
                  <a:pt x="0" y="24961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3" tIns="10530" rIns="286892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50F8F03C-6B85-BE48-C617-7F1FEB01605D}"/>
              </a:ext>
            </a:extLst>
          </p:cNvPr>
          <p:cNvSpPr/>
          <p:nvPr/>
        </p:nvSpPr>
        <p:spPr>
          <a:xfrm>
            <a:off x="3405903" y="5063741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3266964"/>
              <a:satOff val="-13592"/>
              <a:lumOff val="3203"/>
              <a:alphaOff val="0"/>
            </a:schemeClr>
          </a:fillRef>
          <a:effectRef idx="1">
            <a:schemeClr val="accent4">
              <a:hueOff val="3266964"/>
              <a:satOff val="-13592"/>
              <a:lumOff val="3203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lvl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936EBD7B-1334-ECD9-BDD0-15798288F599}"/>
              </a:ext>
            </a:extLst>
          </p:cNvPr>
          <p:cNvSpPr/>
          <p:nvPr/>
        </p:nvSpPr>
        <p:spPr>
          <a:xfrm rot="5400000">
            <a:off x="6569376" y="7243969"/>
            <a:ext cx="577246" cy="49921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0" y="24960"/>
                </a:moveTo>
                <a:lnTo>
                  <a:pt x="577246" y="24960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3" tIns="10529" rIns="286891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A95D8CB4-C457-3CD1-00BA-D1136A08314D}"/>
              </a:ext>
            </a:extLst>
          </p:cNvPr>
          <p:cNvSpPr/>
          <p:nvPr/>
        </p:nvSpPr>
        <p:spPr>
          <a:xfrm>
            <a:off x="5899716" y="7557553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6533927"/>
              <a:satOff val="-27185"/>
              <a:lumOff val="6405"/>
              <a:alphaOff val="0"/>
            </a:schemeClr>
          </a:fillRef>
          <a:effectRef idx="1">
            <a:schemeClr val="accent4">
              <a:hueOff val="6533927"/>
              <a:satOff val="-27185"/>
              <a:lumOff val="6405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lvl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86916923-F454-C286-9423-D0711CC677EA}"/>
              </a:ext>
            </a:extLst>
          </p:cNvPr>
          <p:cNvSpPr/>
          <p:nvPr/>
        </p:nvSpPr>
        <p:spPr>
          <a:xfrm>
            <a:off x="7816282" y="5997063"/>
            <a:ext cx="577246" cy="49921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0" y="24960"/>
                </a:moveTo>
                <a:lnTo>
                  <a:pt x="577246" y="24960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2" tIns="10529" rIns="286892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459957DB-6613-D21E-2FA5-5E446F54DCD1}"/>
              </a:ext>
            </a:extLst>
          </p:cNvPr>
          <p:cNvSpPr/>
          <p:nvPr/>
        </p:nvSpPr>
        <p:spPr>
          <a:xfrm>
            <a:off x="8393529" y="5063741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9800891"/>
              <a:satOff val="-40777"/>
              <a:lumOff val="9608"/>
              <a:alphaOff val="0"/>
            </a:schemeClr>
          </a:fillRef>
          <a:effectRef idx="1">
            <a:schemeClr val="accent4">
              <a:hueOff val="9800891"/>
              <a:satOff val="-40777"/>
              <a:lumOff val="9608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lvl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في ثنائيات بإنشاء الخريطة الذهنية لكلمة "ملابس" على دفاتركم.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ويقدم الدعم اللازم.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73A772D0-CD86-13A0-DBE6-5F02759E6A86}"/>
              </a:ext>
            </a:extLst>
          </p:cNvPr>
          <p:cNvSpPr/>
          <p:nvPr/>
        </p:nvSpPr>
        <p:spPr>
          <a:xfrm>
            <a:off x="8476661" y="5063741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marL="0" lvl="0" indent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6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مَلابِسࣱ</a:t>
            </a:r>
            <a:endParaRPr lang="fr-MA" sz="60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2CEC22EE-1B1F-04B6-6A81-CC04BBC742CE}"/>
              </a:ext>
            </a:extLst>
          </p:cNvPr>
          <p:cNvSpPr/>
          <p:nvPr/>
        </p:nvSpPr>
        <p:spPr>
          <a:xfrm rot="16200000">
            <a:off x="9146321" y="4750156"/>
            <a:ext cx="577246" cy="49921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0" y="24960"/>
                </a:moveTo>
                <a:lnTo>
                  <a:pt x="577246" y="24960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1" tIns="10529" rIns="286893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8A53A79E-C714-084D-3E6B-1E2270E177AB}"/>
              </a:ext>
            </a:extLst>
          </p:cNvPr>
          <p:cNvSpPr/>
          <p:nvPr/>
        </p:nvSpPr>
        <p:spPr>
          <a:xfrm>
            <a:off x="8476661" y="2569928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marL="0" lvl="0" indent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65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5E26F652-E725-CDD9-EC36-DA2F58520750}"/>
              </a:ext>
            </a:extLst>
          </p:cNvPr>
          <p:cNvSpPr/>
          <p:nvPr/>
        </p:nvSpPr>
        <p:spPr>
          <a:xfrm>
            <a:off x="7899414" y="5997062"/>
            <a:ext cx="577247" cy="49922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577246" y="24961"/>
                </a:moveTo>
                <a:lnTo>
                  <a:pt x="0" y="24961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3" tIns="10530" rIns="286892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B0689808-B90B-EAA4-7008-D06630A0D4C8}"/>
              </a:ext>
            </a:extLst>
          </p:cNvPr>
          <p:cNvSpPr/>
          <p:nvPr/>
        </p:nvSpPr>
        <p:spPr>
          <a:xfrm>
            <a:off x="5982848" y="5063741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3266964"/>
              <a:satOff val="-13592"/>
              <a:lumOff val="3203"/>
              <a:alphaOff val="0"/>
            </a:schemeClr>
          </a:fillRef>
          <a:effectRef idx="1">
            <a:schemeClr val="accent4">
              <a:hueOff val="3266964"/>
              <a:satOff val="-13592"/>
              <a:lumOff val="3203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lvl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5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35062040-8472-7ED3-1C12-A6073BDF865A}"/>
              </a:ext>
            </a:extLst>
          </p:cNvPr>
          <p:cNvSpPr/>
          <p:nvPr/>
        </p:nvSpPr>
        <p:spPr>
          <a:xfrm rot="5400000">
            <a:off x="9146321" y="7243969"/>
            <a:ext cx="577246" cy="49921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0" y="24960"/>
                </a:moveTo>
                <a:lnTo>
                  <a:pt x="577246" y="24960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3" tIns="10529" rIns="286891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351093F0-7CB1-BDA2-49B8-30A6B528C13E}"/>
              </a:ext>
            </a:extLst>
          </p:cNvPr>
          <p:cNvSpPr/>
          <p:nvPr/>
        </p:nvSpPr>
        <p:spPr>
          <a:xfrm>
            <a:off x="8476661" y="7557553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6533927"/>
              <a:satOff val="-27185"/>
              <a:lumOff val="6405"/>
              <a:alphaOff val="0"/>
            </a:schemeClr>
          </a:fillRef>
          <a:effectRef idx="1">
            <a:schemeClr val="accent4">
              <a:hueOff val="6533927"/>
              <a:satOff val="-27185"/>
              <a:lumOff val="6405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lvl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5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13FC1CC-8AC1-1B39-B7EA-3401B6328F5C}"/>
              </a:ext>
            </a:extLst>
          </p:cNvPr>
          <p:cNvSpPr/>
          <p:nvPr/>
        </p:nvSpPr>
        <p:spPr>
          <a:xfrm>
            <a:off x="10393227" y="5997063"/>
            <a:ext cx="577246" cy="49921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0" y="24960"/>
                </a:moveTo>
                <a:lnTo>
                  <a:pt x="577246" y="24960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2" tIns="10529" rIns="286892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D6470AF9-4F94-6D3E-2A1B-B47E289D70DF}"/>
              </a:ext>
            </a:extLst>
          </p:cNvPr>
          <p:cNvSpPr/>
          <p:nvPr/>
        </p:nvSpPr>
        <p:spPr>
          <a:xfrm>
            <a:off x="10970474" y="5063741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9800891"/>
              <a:satOff val="-40777"/>
              <a:lumOff val="9608"/>
              <a:alphaOff val="0"/>
            </a:schemeClr>
          </a:fillRef>
          <a:effectRef idx="1">
            <a:schemeClr val="accent4">
              <a:hueOff val="9800891"/>
              <a:satOff val="-40777"/>
              <a:lumOff val="9608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lvl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5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AC5B0499-64DE-833A-BC7D-FF882F0010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2" t="15535" r="9147" b="16330"/>
          <a:stretch>
            <a:fillRect/>
          </a:stretch>
        </p:blipFill>
        <p:spPr>
          <a:xfrm>
            <a:off x="209134" y="4334516"/>
            <a:ext cx="3345619" cy="3325091"/>
          </a:xfrm>
          <a:prstGeom prst="rect">
            <a:avLst/>
          </a:prstGeom>
        </p:spPr>
      </p:pic>
      <p:sp>
        <p:nvSpPr>
          <p:cNvPr id="17" name="Flèche : gauche 16">
            <a:extLst>
              <a:ext uri="{FF2B5EF4-FFF2-40B4-BE49-F238E27FC236}">
                <a16:creationId xmlns:a16="http://schemas.microsoft.com/office/drawing/2014/main" id="{856827AC-E0C7-088E-B5CB-98D9942F76EE}"/>
              </a:ext>
            </a:extLst>
          </p:cNvPr>
          <p:cNvSpPr/>
          <p:nvPr/>
        </p:nvSpPr>
        <p:spPr>
          <a:xfrm>
            <a:off x="4132001" y="5458453"/>
            <a:ext cx="1205345" cy="1077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A12BD-1049-AC49-345D-E83A95F917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DCC9BCA-E365-BE33-4B95-F7D958A09C32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ستقدمون إنجازاتكم، ونسجل بعضها على السبورة، ثم ننقلها على دفاترنا.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يستقبل الأستاذ الكلمات، وينقل بعضها على الخريطة الذهنية، قبل نقلها على الدفاتر.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753E02C-0C3C-A5FF-9493-29D52BF18F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987EA57C-0766-143E-9567-5EB218530D7D}"/>
              </a:ext>
            </a:extLst>
          </p:cNvPr>
          <p:cNvSpPr/>
          <p:nvPr/>
        </p:nvSpPr>
        <p:spPr>
          <a:xfrm>
            <a:off x="8476661" y="5063741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lvl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مَلابِسࣱ</a:t>
            </a:r>
            <a:endParaRPr lang="fr-MA" sz="6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053A3252-B55B-FFB7-4979-559E89B0A6E0}"/>
              </a:ext>
            </a:extLst>
          </p:cNvPr>
          <p:cNvSpPr/>
          <p:nvPr/>
        </p:nvSpPr>
        <p:spPr>
          <a:xfrm rot="16200000">
            <a:off x="9146321" y="4750156"/>
            <a:ext cx="577246" cy="49921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0" y="24960"/>
                </a:moveTo>
                <a:lnTo>
                  <a:pt x="577246" y="24960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1" tIns="10529" rIns="286893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F4AE488-1F6B-50F6-19CF-049045D9F798}"/>
              </a:ext>
            </a:extLst>
          </p:cNvPr>
          <p:cNvSpPr/>
          <p:nvPr/>
        </p:nvSpPr>
        <p:spPr>
          <a:xfrm>
            <a:off x="8476661" y="2569928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marL="0" lvl="0" indent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65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28F1C29A-E969-42CE-5F45-B5E01735C664}"/>
              </a:ext>
            </a:extLst>
          </p:cNvPr>
          <p:cNvSpPr/>
          <p:nvPr/>
        </p:nvSpPr>
        <p:spPr>
          <a:xfrm>
            <a:off x="7899414" y="5997062"/>
            <a:ext cx="577247" cy="49922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577246" y="24961"/>
                </a:moveTo>
                <a:lnTo>
                  <a:pt x="0" y="24961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3" tIns="10530" rIns="286892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A6B6FA58-080E-71E9-4C2C-C5942C600450}"/>
              </a:ext>
            </a:extLst>
          </p:cNvPr>
          <p:cNvSpPr/>
          <p:nvPr/>
        </p:nvSpPr>
        <p:spPr>
          <a:xfrm>
            <a:off x="5982848" y="5063741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3266964"/>
              <a:satOff val="-13592"/>
              <a:lumOff val="3203"/>
              <a:alphaOff val="0"/>
            </a:schemeClr>
          </a:fillRef>
          <a:effectRef idx="1">
            <a:schemeClr val="accent4">
              <a:hueOff val="3266964"/>
              <a:satOff val="-13592"/>
              <a:lumOff val="3203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lvl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5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E29C1F0A-EC2A-3CC6-477E-C565CD3591D8}"/>
              </a:ext>
            </a:extLst>
          </p:cNvPr>
          <p:cNvSpPr/>
          <p:nvPr/>
        </p:nvSpPr>
        <p:spPr>
          <a:xfrm rot="5400000">
            <a:off x="9146321" y="7243969"/>
            <a:ext cx="577246" cy="49921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0" y="24960"/>
                </a:moveTo>
                <a:lnTo>
                  <a:pt x="577246" y="24960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3" tIns="10529" rIns="286891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BD84301C-4106-3B1A-5D65-B8E459C5D5ED}"/>
              </a:ext>
            </a:extLst>
          </p:cNvPr>
          <p:cNvSpPr/>
          <p:nvPr/>
        </p:nvSpPr>
        <p:spPr>
          <a:xfrm>
            <a:off x="8476661" y="7557553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6533927"/>
              <a:satOff val="-27185"/>
              <a:lumOff val="6405"/>
              <a:alphaOff val="0"/>
            </a:schemeClr>
          </a:fillRef>
          <a:effectRef idx="1">
            <a:schemeClr val="accent4">
              <a:hueOff val="6533927"/>
              <a:satOff val="-27185"/>
              <a:lumOff val="6405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lvl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5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DF3962DB-EEAC-BB06-B733-6744A3F2A593}"/>
              </a:ext>
            </a:extLst>
          </p:cNvPr>
          <p:cNvSpPr/>
          <p:nvPr/>
        </p:nvSpPr>
        <p:spPr>
          <a:xfrm>
            <a:off x="10393227" y="5997063"/>
            <a:ext cx="577246" cy="49921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0" y="24960"/>
                </a:moveTo>
                <a:lnTo>
                  <a:pt x="577246" y="24960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2" tIns="10529" rIns="286892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26733CFE-F0D2-4366-B5BD-A0F3774228F3}"/>
              </a:ext>
            </a:extLst>
          </p:cNvPr>
          <p:cNvSpPr/>
          <p:nvPr/>
        </p:nvSpPr>
        <p:spPr>
          <a:xfrm>
            <a:off x="10970474" y="5063741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9800891"/>
              <a:satOff val="-40777"/>
              <a:lumOff val="9608"/>
              <a:alphaOff val="0"/>
            </a:schemeClr>
          </a:fillRef>
          <a:effectRef idx="1">
            <a:schemeClr val="accent4">
              <a:hueOff val="9800891"/>
              <a:satOff val="-40777"/>
              <a:lumOff val="9608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lvl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5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95D7E3D-CF7E-BA4E-51F9-F13ADFACCA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2" t="15535" r="9147" b="16330"/>
          <a:stretch>
            <a:fillRect/>
          </a:stretch>
        </p:blipFill>
        <p:spPr>
          <a:xfrm>
            <a:off x="209134" y="4334516"/>
            <a:ext cx="3345619" cy="3325091"/>
          </a:xfrm>
          <a:prstGeom prst="rect">
            <a:avLst/>
          </a:prstGeom>
        </p:spPr>
      </p:pic>
      <p:sp>
        <p:nvSpPr>
          <p:cNvPr id="17" name="Flèche : gauche 16">
            <a:extLst>
              <a:ext uri="{FF2B5EF4-FFF2-40B4-BE49-F238E27FC236}">
                <a16:creationId xmlns:a16="http://schemas.microsoft.com/office/drawing/2014/main" id="{1EA9EC6C-945B-1A5B-4B01-5FE52B222CAB}"/>
              </a:ext>
            </a:extLst>
          </p:cNvPr>
          <p:cNvSpPr/>
          <p:nvPr/>
        </p:nvSpPr>
        <p:spPr>
          <a:xfrm>
            <a:off x="4132001" y="5458453"/>
            <a:ext cx="1205345" cy="1077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847846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" name="Image 9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826D2556-41FF-21F0-679E-53D5E22371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762" y="1537852"/>
            <a:ext cx="4892757" cy="61970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86F8FF3-039F-046C-5A28-1F6BC2416D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7430" y="2361248"/>
            <a:ext cx="10031979" cy="7711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4930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FDC75-FBC4-5840-0207-9DCD9ABCC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B7E0A59-199C-DCA7-C1E5-42280BFF62AF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الفقرة قراءة هامسة، سأمر بين الصفوف.</a:t>
            </a: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A4AC225-DE3A-CFF3-D951-2A28F4EF51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C765F23-6A80-303C-AFC1-8032F10D0B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7430" y="2361248"/>
            <a:ext cx="10031979" cy="7711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79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C5FF4-D0E5-73D3-4957-59DC5CD12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5C7CC6-87D0-4DC6-7A81-551FC6B6D96A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الفقرة قراءة مشتركة، اقرأوا معي عند الإشارة.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443EBE7-82F7-FD2E-2184-6BFA3CCED6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75D5F64-B532-9372-A370-C5F28B3A68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7430" y="2361248"/>
            <a:ext cx="10031979" cy="7711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2877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من يتقدم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جميع التلاميذ الكلمات، لكل تلميذ سطر واحد.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4AD0D10-3AC6-DC4C-EE63-90E3C5767C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7430" y="2361248"/>
            <a:ext cx="10031979" cy="7711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4657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233E6F2F-8373-ED75-6A4B-33BE1C8D61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910" y="2317537"/>
            <a:ext cx="6292180" cy="796946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على الصفحة 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41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النشاط الثاني. الفقرة الأولى.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سنبحث فيها عن الكلمات التي قرأناها سابقا.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B4D66A-97E8-FABB-306D-C7F1BA3F9BB9}"/>
              </a:ext>
            </a:extLst>
          </p:cNvPr>
          <p:cNvSpPr/>
          <p:nvPr/>
        </p:nvSpPr>
        <p:spPr>
          <a:xfrm>
            <a:off x="4243178" y="5500255"/>
            <a:ext cx="2521527" cy="169025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A284DC19-3DC9-AE81-B25F-8219619B5727}"/>
              </a:ext>
            </a:extLst>
          </p:cNvPr>
          <p:cNvSpPr/>
          <p:nvPr/>
        </p:nvSpPr>
        <p:spPr>
          <a:xfrm>
            <a:off x="6801009" y="5611091"/>
            <a:ext cx="775854" cy="87283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7B89DBA-CDA9-67EA-7900-4D2336F839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B9750-6E6C-6BAF-C8DE-EE02818EF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F3E97A34-56F7-269A-03ED-EEAF095827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2" t="40156" r="51524" b="38761"/>
          <a:stretch>
            <a:fillRect/>
          </a:stretch>
        </p:blipFill>
        <p:spPr>
          <a:xfrm>
            <a:off x="1154046" y="2332975"/>
            <a:ext cx="11407908" cy="764381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8AAF3FB-264F-1255-DE26-702C0DC6BAAF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سأنطق الكلمة وأنتم تحددون مكانها بسرعة عن طريق قراءة مسحية بأعينكم: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النفاياتِ – البحرِ – وَقَفَ – ذَلِكَ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31D06B-C431-8AF9-1757-4269609BE427}"/>
              </a:ext>
            </a:extLst>
          </p:cNvPr>
          <p:cNvSpPr/>
          <p:nvPr/>
        </p:nvSpPr>
        <p:spPr>
          <a:xfrm>
            <a:off x="2261464" y="6008900"/>
            <a:ext cx="2446713" cy="11120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67C8129-DEAB-B0EE-9A07-B1965D5703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14071AC-BB67-ADDD-3A75-20496584C50B}"/>
              </a:ext>
            </a:extLst>
          </p:cNvPr>
          <p:cNvSpPr/>
          <p:nvPr/>
        </p:nvSpPr>
        <p:spPr>
          <a:xfrm>
            <a:off x="4712991" y="4928976"/>
            <a:ext cx="1784869" cy="123952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2FEAFA-4DBF-8F7F-FDE1-0C066F9F2416}"/>
              </a:ext>
            </a:extLst>
          </p:cNvPr>
          <p:cNvSpPr/>
          <p:nvPr/>
        </p:nvSpPr>
        <p:spPr>
          <a:xfrm>
            <a:off x="10869183" y="4928976"/>
            <a:ext cx="1558414" cy="109774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1B35BC-CEF6-3947-D566-ED5210D1C181}"/>
              </a:ext>
            </a:extLst>
          </p:cNvPr>
          <p:cNvSpPr/>
          <p:nvPr/>
        </p:nvSpPr>
        <p:spPr>
          <a:xfrm>
            <a:off x="8000699" y="8350318"/>
            <a:ext cx="1572792" cy="125879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30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7" grpId="0" animBg="1"/>
      <p:bldP spid="7" grpId="1" animBg="1"/>
      <p:bldP spid="9" grpId="0" animBg="1"/>
      <p:bldP spid="9" grpId="1" animBg="1"/>
      <p:bldP spid="8" grpId="0" animBg="1"/>
      <p:bldP spid="8" grpId="1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C7CB8-E57D-3132-2EA9-30AB43CA3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6AB59E8-D740-39D7-D4FB-BA3BC3F89EE3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الآن، خذوا كراساتكم: سأقرأ الفقرة. تابعوا ولا ترددوا بعدي، ضعوا أصبعكم تحت كل كلمة أقرأها.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بقراءة الفقرة قراءة نموذجية، مراعيا مخارج الحروف الصحيحة وعلامات الترقيم.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FC0D854-EE63-A5EE-7DF1-D779C3857E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01220715-49B8-DFA8-1E21-26B8D31400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2" t="40156" r="51524" b="38761"/>
          <a:stretch>
            <a:fillRect/>
          </a:stretch>
        </p:blipFill>
        <p:spPr>
          <a:xfrm>
            <a:off x="1154046" y="2332975"/>
            <a:ext cx="11407908" cy="764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67950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B3C6E-6181-6353-0129-C0347BF6C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438C5D-0386-BF91-E0E3-F37FD2103397}"/>
              </a:ext>
            </a:extLst>
          </p:cNvPr>
          <p:cNvSpPr txBox="1"/>
          <p:nvPr/>
        </p:nvSpPr>
        <p:spPr>
          <a:xfrm>
            <a:off x="1634837" y="1046530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خلال تتبعكم، ما رأيكم في قراءتي؟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1C3CDF7-ACD8-C192-D19C-2286062C50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AB13578-C19E-B5E8-E8B0-B614FCA0DD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3793435"/>
              </p:ext>
            </p:extLst>
          </p:nvPr>
        </p:nvGraphicFramePr>
        <p:xfrm>
          <a:off x="649674" y="3156155"/>
          <a:ext cx="12416651" cy="63093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نعم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 صَوْتي مَسْموعاً وَواضِحاً؟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كانَتِ قِراءَتي مُسْتَرْسَلَةً؟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ٱحْتَرَمْتُ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عَلاماتِ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ٱلتَّرْقيمِ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كُنْتُ مُسْرِعاً في قِراءَتي؟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تُريدونَ أَنْ أُعيدَ </a:t>
                      </a:r>
                      <a:r>
                        <a:rPr lang="ar-MA" sz="4800" b="1" kern="100" dirty="0" err="1">
                          <a:solidFill>
                            <a:srgbClr val="0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لْقِراءَةَ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مَرَّةً ثانِيَةً؟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531369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6182D-4E14-001C-DDDB-8E3D057E8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BE961B7-2528-88AF-8C5E-EEBFB4C94ABB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كل واحد منكم يقرأ النص قراءة هامسة.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الجميع في القراءة الهامسة.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C2CC24F-F2AE-CE9F-9AAA-A2046F311B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338D2BEB-2578-4B26-0BE9-5EADEF70E7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2" t="40156" r="51524" b="38761"/>
          <a:stretch>
            <a:fillRect/>
          </a:stretch>
        </p:blipFill>
        <p:spPr>
          <a:xfrm>
            <a:off x="1154046" y="2332975"/>
            <a:ext cx="11407908" cy="764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22337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55147-A648-EB49-9C4D-D2DB56559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A71AB5F-78A0-A743-714D-A29632319347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عند إشارتي، كل متعلم يقرأ لزميله قراءة هامسة. أصحح لزميلي.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كل ثنائي في القراءة الهامسة، وفي التصحيح.</a:t>
            </a:r>
          </a:p>
        </p:txBody>
      </p:sp>
      <p:pic>
        <p:nvPicPr>
          <p:cNvPr id="3" name="Image 2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9D5FD806-0BD1-F330-F8D6-8C345C4F48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A954DABE-FDF8-66D9-E52B-6662DF2B74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2" t="40156" r="51524" b="38761"/>
          <a:stretch>
            <a:fillRect/>
          </a:stretch>
        </p:blipFill>
        <p:spPr>
          <a:xfrm>
            <a:off x="1154046" y="2332975"/>
            <a:ext cx="11407908" cy="764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2929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CBE96-3108-B08E-FC50-D49FAA797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DE8576-5C0E-7032-2F61-1A7C2ECA30D8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لنقرأ الفقرة قراءة مشتركة؛ نبدأ عند إشارتي.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انخراط جميع التلاميذ في القراءة المشتركة.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7B199AB-B135-5682-A026-362875C133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68F8B76D-A9A5-C44F-B11D-1DCE0DB6D5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2" t="40156" r="51524" b="38761"/>
          <a:stretch>
            <a:fillRect/>
          </a:stretch>
        </p:blipFill>
        <p:spPr>
          <a:xfrm>
            <a:off x="1154046" y="2332975"/>
            <a:ext cx="11407908" cy="764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310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615573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سأعين من يقرأ قراءة جهرية، تابعوا بأصبعكم، لإبداء رأيكم في قراءة القارئ.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للقراءة الجهرية.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6084C941-1D61-DE2D-088F-B6B5E544E9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2" t="40156" r="51524" b="38761"/>
          <a:stretch>
            <a:fillRect/>
          </a:stretch>
        </p:blipFill>
        <p:spPr>
          <a:xfrm>
            <a:off x="1154046" y="2332975"/>
            <a:ext cx="11407908" cy="764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FF1EB-1EC9-0833-B299-2EA1DBA2D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770DF37-B864-7FF0-8FD6-8B209146DC62}"/>
              </a:ext>
            </a:extLst>
          </p:cNvPr>
          <p:cNvSpPr txBox="1"/>
          <p:nvPr/>
        </p:nvSpPr>
        <p:spPr>
          <a:xfrm>
            <a:off x="2424547" y="875631"/>
            <a:ext cx="101415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سنجيب عن أسئلة الفهم الخاصة بالفقرة، وسنستخدم استراتيجية الكلمات المفتاح.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CCE8D74-B85E-40B7-0247-39137AEE2B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3" name="Image 2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4FD94825-23EA-5AC2-9136-6F4BA0B909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4" t="40054" r="51742" b="38863"/>
          <a:stretch>
            <a:fillRect/>
          </a:stretch>
        </p:blipFill>
        <p:spPr>
          <a:xfrm>
            <a:off x="6331527" y="3599451"/>
            <a:ext cx="7214099" cy="4833771"/>
          </a:xfrm>
          <a:prstGeom prst="rect">
            <a:avLst/>
          </a:prstGeom>
        </p:spPr>
      </p:pic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570CC5EB-1669-9C43-A06D-D75536E765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6" t="61590" r="51272" b="28379"/>
          <a:stretch>
            <a:fillRect/>
          </a:stretch>
        </p:blipFill>
        <p:spPr>
          <a:xfrm>
            <a:off x="346662" y="5108018"/>
            <a:ext cx="5874327" cy="2058245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320216203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54BA0F-D68F-97EA-BF4D-4F6DF8333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94CE24F-D422-5947-150C-65E33311A6A4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ثنائيات، قوموا بإنجاز العمل.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لمراقبة العمل ولتقديم الدعم للفئة المتعثرة.</a:t>
            </a:r>
          </a:p>
        </p:txBody>
      </p:sp>
      <p:pic>
        <p:nvPicPr>
          <p:cNvPr id="5" name="Image 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D6B0E8BD-4A21-D65E-E469-B1F3615A3D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4" name="Image 3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85D1D1CD-C3CA-7D0E-E24E-6CC66C5FA5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4" t="40054" r="51742" b="38863"/>
          <a:stretch>
            <a:fillRect/>
          </a:stretch>
        </p:blipFill>
        <p:spPr>
          <a:xfrm>
            <a:off x="6331527" y="3599451"/>
            <a:ext cx="7214099" cy="4833771"/>
          </a:xfrm>
          <a:prstGeom prst="rect">
            <a:avLst/>
          </a:prstGeom>
        </p:spPr>
      </p:pic>
      <p:pic>
        <p:nvPicPr>
          <p:cNvPr id="7" name="Image 6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F7899FA3-554F-920F-A9BF-FFAD6E949A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6" t="61590" r="51272" b="28379"/>
          <a:stretch>
            <a:fillRect/>
          </a:stretch>
        </p:blipFill>
        <p:spPr>
          <a:xfrm>
            <a:off x="346662" y="5108018"/>
            <a:ext cx="5874327" cy="2058245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220371625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5FE6D-B68C-1B05-58D4-3CCCF2AE2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9D974BAC-8FB6-BF9C-7DAA-3EC97F8F68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5" t="40178" r="51821" b="38739"/>
          <a:stretch>
            <a:fillRect/>
          </a:stretch>
        </p:blipFill>
        <p:spPr>
          <a:xfrm>
            <a:off x="6819087" y="3729280"/>
            <a:ext cx="6687626" cy="4481010"/>
          </a:xfrm>
          <a:prstGeom prst="rect">
            <a:avLst/>
          </a:prstGeom>
        </p:spPr>
      </p:pic>
      <p:pic>
        <p:nvPicPr>
          <p:cNvPr id="6" name="Image 5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52291295-E15D-3815-9F56-4C1905A1E9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4" t="61091" r="51276" b="35443"/>
          <a:stretch>
            <a:fillRect/>
          </a:stretch>
        </p:blipFill>
        <p:spPr>
          <a:xfrm>
            <a:off x="209287" y="5572549"/>
            <a:ext cx="6606751" cy="794472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C1821CD-CD59-8E9F-32D8-3D57188D3349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لنقم بتصحيح العمل في السؤال الأول.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تفاعلي، وتعطى الفرصة للتلاميذ قبل عرض الأجوبة الصحيحة، مع تبرير الإجابات.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B558EEE1-F48B-775C-B9AB-0259B5FDF199}"/>
              </a:ext>
            </a:extLst>
          </p:cNvPr>
          <p:cNvSpPr/>
          <p:nvPr/>
        </p:nvSpPr>
        <p:spPr>
          <a:xfrm>
            <a:off x="3252519" y="5247836"/>
            <a:ext cx="1443898" cy="144389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C2BD7227-6AB7-CDF1-AF3D-8E5C7EC2D0B3}"/>
              </a:ext>
            </a:extLst>
          </p:cNvPr>
          <p:cNvSpPr/>
          <p:nvPr/>
        </p:nvSpPr>
        <p:spPr>
          <a:xfrm>
            <a:off x="9705452" y="3579541"/>
            <a:ext cx="1392174" cy="139217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855602AC-13AB-DEB4-1E5A-CBD9C0AC8768}"/>
                  </a:ext>
                </a:extLst>
              </p14:cNvPr>
              <p14:cNvContentPartPr/>
              <p14:nvPr/>
            </p14:nvContentPartPr>
            <p14:xfrm>
              <a:off x="4540994" y="5969785"/>
              <a:ext cx="815828" cy="360"/>
            </p14:xfrm>
          </p:contentPart>
        </mc:Choice>
        <mc:Fallback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855602AC-13AB-DEB4-1E5A-CBD9C0AC876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51026" y="5789785"/>
                <a:ext cx="995404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6" name="Encre 15">
                <a:extLst>
                  <a:ext uri="{FF2B5EF4-FFF2-40B4-BE49-F238E27FC236}">
                    <a16:creationId xmlns:a16="http://schemas.microsoft.com/office/drawing/2014/main" id="{2EE5BD81-AD79-A557-BAAF-D4C5783C6460}"/>
                  </a:ext>
                </a:extLst>
              </p14:cNvPr>
              <p14:cNvContentPartPr/>
              <p14:nvPr/>
            </p14:nvContentPartPr>
            <p14:xfrm flipV="1">
              <a:off x="11211199" y="4275628"/>
              <a:ext cx="1530596" cy="47186"/>
            </p14:xfrm>
          </p:contentPart>
        </mc:Choice>
        <mc:Fallback>
          <p:pic>
            <p:nvPicPr>
              <p:cNvPr id="16" name="Encre 15">
                <a:extLst>
                  <a:ext uri="{FF2B5EF4-FFF2-40B4-BE49-F238E27FC236}">
                    <a16:creationId xmlns:a16="http://schemas.microsoft.com/office/drawing/2014/main" id="{2EE5BD81-AD79-A557-BAAF-D4C5783C646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 flipV="1">
                <a:off x="11121185" y="4094143"/>
                <a:ext cx="1710264" cy="409792"/>
              </a:xfrm>
              <a:prstGeom prst="rect">
                <a:avLst/>
              </a:prstGeom>
            </p:spPr>
          </p:pic>
        </mc:Fallback>
      </mc:AlternateContent>
      <p:sp>
        <p:nvSpPr>
          <p:cNvPr id="17" name="ZoneTexte 16">
            <a:extLst>
              <a:ext uri="{FF2B5EF4-FFF2-40B4-BE49-F238E27FC236}">
                <a16:creationId xmlns:a16="http://schemas.microsoft.com/office/drawing/2014/main" id="{2E0C98CA-3C2B-6E72-1BC4-29788915A4E7}"/>
              </a:ext>
            </a:extLst>
          </p:cNvPr>
          <p:cNvSpPr txBox="1"/>
          <p:nvPr/>
        </p:nvSpPr>
        <p:spPr>
          <a:xfrm>
            <a:off x="1694253" y="8629818"/>
            <a:ext cx="102435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1. ذَهَبَتْ أُسْرَةُ خالِدٍ لِلنُّزْهَةِ </a:t>
            </a:r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يَوْمَ </a:t>
            </a:r>
            <a:r>
              <a:rPr lang="ar-MA" sz="6600" b="1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ٱلْعُطْلَةِ</a:t>
            </a:r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A50545F-597A-FACE-4612-0370C6FB8A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45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7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3946F-8A0B-0C7D-95B5-C07A93B66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87385D3B-266C-5979-59E8-62C82E2215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5" t="40178" r="51821" b="38739"/>
          <a:stretch>
            <a:fillRect/>
          </a:stretch>
        </p:blipFill>
        <p:spPr>
          <a:xfrm>
            <a:off x="6819087" y="3729280"/>
            <a:ext cx="6687626" cy="4481010"/>
          </a:xfrm>
          <a:prstGeom prst="rect">
            <a:avLst/>
          </a:prstGeom>
        </p:spPr>
      </p:pic>
      <p:pic>
        <p:nvPicPr>
          <p:cNvPr id="6" name="Image 5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FB6EE749-3017-E458-C34D-0F760A1C5B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54" t="64415" r="51046" b="32119"/>
          <a:stretch>
            <a:fillRect/>
          </a:stretch>
        </p:blipFill>
        <p:spPr>
          <a:xfrm>
            <a:off x="209287" y="5572549"/>
            <a:ext cx="6606751" cy="794472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9977802-12CE-AA16-A798-48439DA5536E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لنقم بتصحيح العمل في السؤال الثاني.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تفاعلي، وتعطى الفرصة للتلاميذ قبل عرض الأجوبة الصحيحة، مع تبرير الإجابات.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8109163-FCCD-0112-E5BD-AEAC6FDBE8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Encre 6">
                <a:extLst>
                  <a:ext uri="{FF2B5EF4-FFF2-40B4-BE49-F238E27FC236}">
                    <a16:creationId xmlns:a16="http://schemas.microsoft.com/office/drawing/2014/main" id="{2D8E52C9-5519-A291-737C-1B2E58463AA1}"/>
                  </a:ext>
                </a:extLst>
              </p14:cNvPr>
              <p14:cNvContentPartPr/>
              <p14:nvPr/>
            </p14:nvContentPartPr>
            <p14:xfrm>
              <a:off x="5138275" y="6021138"/>
              <a:ext cx="844060" cy="47860"/>
            </p14:xfrm>
          </p:contentPart>
        </mc:Choice>
        <mc:Fallback>
          <p:pic>
            <p:nvPicPr>
              <p:cNvPr id="7" name="Encre 6">
                <a:extLst>
                  <a:ext uri="{FF2B5EF4-FFF2-40B4-BE49-F238E27FC236}">
                    <a16:creationId xmlns:a16="http://schemas.microsoft.com/office/drawing/2014/main" id="{2D8E52C9-5519-A291-737C-1B2E58463AA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048290" y="5835634"/>
                <a:ext cx="1023670" cy="418497"/>
              </a:xfrm>
              <a:prstGeom prst="rect">
                <a:avLst/>
              </a:prstGeom>
            </p:spPr>
          </p:pic>
        </mc:Fallback>
      </mc:AlternateContent>
      <p:sp>
        <p:nvSpPr>
          <p:cNvPr id="16" name="Ellipse 15">
            <a:extLst>
              <a:ext uri="{FF2B5EF4-FFF2-40B4-BE49-F238E27FC236}">
                <a16:creationId xmlns:a16="http://schemas.microsoft.com/office/drawing/2014/main" id="{B6243D24-B18C-AE51-DB1B-40DA2BA043D7}"/>
              </a:ext>
            </a:extLst>
          </p:cNvPr>
          <p:cNvSpPr/>
          <p:nvPr/>
        </p:nvSpPr>
        <p:spPr>
          <a:xfrm>
            <a:off x="3746153" y="5435561"/>
            <a:ext cx="1266873" cy="126687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F28DA9AF-1EBA-AD75-6D40-CECCDD44A4CF}"/>
              </a:ext>
            </a:extLst>
          </p:cNvPr>
          <p:cNvSpPr/>
          <p:nvPr/>
        </p:nvSpPr>
        <p:spPr>
          <a:xfrm>
            <a:off x="12306308" y="5802258"/>
            <a:ext cx="1129525" cy="112952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74AFCF2-9F8C-8B0A-B762-B6E43FFA46E4}"/>
              </a:ext>
            </a:extLst>
          </p:cNvPr>
          <p:cNvSpPr txBox="1"/>
          <p:nvPr/>
        </p:nvSpPr>
        <p:spPr>
          <a:xfrm>
            <a:off x="2367512" y="8757197"/>
            <a:ext cx="792802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2. </a:t>
            </a:r>
            <a:r>
              <a:rPr lang="ar-MA" sz="66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إِلْتَفَتَ</a:t>
            </a:r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خالِدࣱ </a:t>
            </a:r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إِلى </a:t>
            </a:r>
            <a:r>
              <a:rPr lang="ar-MA" sz="6600" b="1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ٱلْيَمينِ</a:t>
            </a:r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A7F59EE-00B4-48BF-111E-7E1517BEF14D}"/>
                  </a:ext>
                </a:extLst>
              </p14:cNvPr>
              <p14:cNvContentPartPr/>
              <p14:nvPr/>
            </p14:nvContentPartPr>
            <p14:xfrm>
              <a:off x="11526949" y="6193124"/>
              <a:ext cx="708480" cy="360"/>
            </p14:xfrm>
          </p:contentPart>
        </mc:Choice>
        <mc:Fallback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A7F59EE-00B4-48BF-111E-7E1517BEF14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436949" y="6013124"/>
                <a:ext cx="888120" cy="36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19262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0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2501D-E13C-AB8F-E479-9DB8B5259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59D1F34C-3674-83A6-511E-D1D7514973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5" t="40178" r="51821" b="38739"/>
          <a:stretch>
            <a:fillRect/>
          </a:stretch>
        </p:blipFill>
        <p:spPr>
          <a:xfrm>
            <a:off x="6819087" y="3729280"/>
            <a:ext cx="6687626" cy="4481010"/>
          </a:xfrm>
          <a:prstGeom prst="rect">
            <a:avLst/>
          </a:prstGeom>
        </p:spPr>
      </p:pic>
      <p:pic>
        <p:nvPicPr>
          <p:cNvPr id="7" name="Image 6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447DCF57-570F-95D3-E5B6-688F13ADE3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6" t="68309" r="50969" b="28440"/>
          <a:stretch>
            <a:fillRect/>
          </a:stretch>
        </p:blipFill>
        <p:spPr>
          <a:xfrm>
            <a:off x="1039091" y="5572549"/>
            <a:ext cx="5776947" cy="745124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B573962-601E-C7C7-AFC3-4DCF124698A6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لنقم بتصحيح العمل في السؤال الثالث.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تفاعلي، وتعطى الفرصة للتلاميذ قبل عرض الأجوبة الصحيحة، مع تبرير الإجابات.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33E36E9-3DEC-B3AD-207C-17811B48CD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4DBC62CC-B4A8-F45C-F2BC-2A914AAC47B2}"/>
                  </a:ext>
                </a:extLst>
              </p14:cNvPr>
              <p14:cNvContentPartPr/>
              <p14:nvPr/>
            </p14:nvContentPartPr>
            <p14:xfrm>
              <a:off x="5514178" y="5918117"/>
              <a:ext cx="918360" cy="28440"/>
            </p14:xfrm>
          </p:contentPart>
        </mc:Choice>
        <mc:Fallback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4DBC62CC-B4A8-F45C-F2BC-2A914AAC47B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424178" y="5738117"/>
                <a:ext cx="1098000" cy="38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5" name="Encre 14">
                <a:extLst>
                  <a:ext uri="{FF2B5EF4-FFF2-40B4-BE49-F238E27FC236}">
                    <a16:creationId xmlns:a16="http://schemas.microsoft.com/office/drawing/2014/main" id="{B1C3B758-0E71-C6D5-901F-D7F3FAF1141D}"/>
                  </a:ext>
                </a:extLst>
              </p14:cNvPr>
              <p14:cNvContentPartPr/>
              <p14:nvPr/>
            </p14:nvContentPartPr>
            <p14:xfrm rot="643734">
              <a:off x="7221486" y="6001644"/>
              <a:ext cx="3147763" cy="484544"/>
            </p14:xfrm>
          </p:contentPart>
        </mc:Choice>
        <mc:Fallback>
          <p:pic>
            <p:nvPicPr>
              <p:cNvPr id="15" name="Encre 14">
                <a:extLst>
                  <a:ext uri="{FF2B5EF4-FFF2-40B4-BE49-F238E27FC236}">
                    <a16:creationId xmlns:a16="http://schemas.microsoft.com/office/drawing/2014/main" id="{B1C3B758-0E71-C6D5-901F-D7F3FAF1141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 rot="643734">
                <a:off x="7131457" y="5820574"/>
                <a:ext cx="3327460" cy="846322"/>
              </a:xfrm>
              <a:prstGeom prst="rect">
                <a:avLst/>
              </a:prstGeom>
            </p:spPr>
          </p:pic>
        </mc:Fallback>
      </mc:AlternateContent>
      <p:sp>
        <p:nvSpPr>
          <p:cNvPr id="18" name="Ellipse 17">
            <a:extLst>
              <a:ext uri="{FF2B5EF4-FFF2-40B4-BE49-F238E27FC236}">
                <a16:creationId xmlns:a16="http://schemas.microsoft.com/office/drawing/2014/main" id="{0C011107-050F-44FB-D218-09766FFD3CF9}"/>
              </a:ext>
            </a:extLst>
          </p:cNvPr>
          <p:cNvSpPr/>
          <p:nvPr/>
        </p:nvSpPr>
        <p:spPr>
          <a:xfrm>
            <a:off x="4634635" y="5479404"/>
            <a:ext cx="991899" cy="99189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75A1C791-29D4-0C8F-1BDB-30B32C42E9D2}"/>
              </a:ext>
            </a:extLst>
          </p:cNvPr>
          <p:cNvSpPr/>
          <p:nvPr/>
        </p:nvSpPr>
        <p:spPr>
          <a:xfrm>
            <a:off x="10563494" y="5918117"/>
            <a:ext cx="1015897" cy="101589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47E2674-19EB-ECE4-7B37-9B0584F2386B}"/>
              </a:ext>
            </a:extLst>
          </p:cNvPr>
          <p:cNvSpPr txBox="1"/>
          <p:nvPr/>
        </p:nvSpPr>
        <p:spPr>
          <a:xfrm>
            <a:off x="1580650" y="8506510"/>
            <a:ext cx="950175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3. رَأى خالِدࣱ </a:t>
            </a:r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وَلَداً يَرْمي </a:t>
            </a:r>
            <a:r>
              <a:rPr lang="ar-MA" sz="6600" b="1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ٱلنُّفاياتِ</a:t>
            </a:r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في </a:t>
            </a:r>
            <a:r>
              <a:rPr lang="ar-MA" sz="6600" b="1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ٱلْبَحْرِ</a:t>
            </a:r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8" name="Encre 7">
                <a:extLst>
                  <a:ext uri="{FF2B5EF4-FFF2-40B4-BE49-F238E27FC236}">
                    <a16:creationId xmlns:a16="http://schemas.microsoft.com/office/drawing/2014/main" id="{895B5ADF-AEBB-D632-25F2-4DACA8F52EA5}"/>
                  </a:ext>
                </a:extLst>
              </p14:cNvPr>
              <p14:cNvContentPartPr/>
              <p14:nvPr/>
            </p14:nvContentPartPr>
            <p14:xfrm rot="643734">
              <a:off x="12279229" y="6876671"/>
              <a:ext cx="1189306" cy="183073"/>
            </p14:xfrm>
          </p:contentPart>
        </mc:Choice>
        <mc:Fallback>
          <p:pic>
            <p:nvPicPr>
              <p:cNvPr id="8" name="Encre 7">
                <a:extLst>
                  <a:ext uri="{FF2B5EF4-FFF2-40B4-BE49-F238E27FC236}">
                    <a16:creationId xmlns:a16="http://schemas.microsoft.com/office/drawing/2014/main" id="{895B5ADF-AEBB-D632-25F2-4DACA8F52EA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 rot="643734">
                <a:off x="12189212" y="6695769"/>
                <a:ext cx="1368980" cy="544516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59408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65C3-F003-F5C3-AA07-3C0BC80A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4C1A5B-CAC3-99D8-5E95-9334132EA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2660AC-513D-10F7-EFB0-AAB6AB821955}"/>
              </a:ext>
            </a:extLst>
          </p:cNvPr>
          <p:cNvSpPr txBox="1"/>
          <p:nvPr/>
        </p:nvSpPr>
        <p:spPr>
          <a:xfrm>
            <a:off x="1979626" y="861864"/>
            <a:ext cx="10817235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يتقدم إلى السبورة ويقرأ الفقرة بدقة وبسرعة قبل انتهاء الوقت؟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في كل حصة ثلاثة تلاميذ للقراءة، (يتم تغيير التلاميذ في كل حصة ويسجل الفائزون في كل حصة)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2553AFFF-5375-D8C1-B0A2-F14FA5913D6B}"/>
              </a:ext>
            </a:extLst>
          </p:cNvPr>
          <p:cNvSpPr/>
          <p:nvPr/>
        </p:nvSpPr>
        <p:spPr>
          <a:xfrm>
            <a:off x="457193" y="2493806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8E9EFBE-4C8A-600B-510B-E9DCBCEDCF42}"/>
              </a:ext>
            </a:extLst>
          </p:cNvPr>
          <p:cNvGrpSpPr/>
          <p:nvPr/>
        </p:nvGrpSpPr>
        <p:grpSpPr>
          <a:xfrm>
            <a:off x="457193" y="1945764"/>
            <a:ext cx="12998553" cy="1484022"/>
            <a:chOff x="540320" y="5644939"/>
            <a:chExt cx="12998553" cy="1484022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F7A0B8B-AC4E-BE07-B429-771E363C011A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F26327C-8DC9-DE69-F8F0-E4CF886F0E30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6BF749FA-4551-910F-3773-6A75E84957F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11" name="Graphique 10" descr="Chronomètre avec un remplissage uni">
                <a:extLst>
                  <a:ext uri="{FF2B5EF4-FFF2-40B4-BE49-F238E27FC236}">
                    <a16:creationId xmlns:a16="http://schemas.microsoft.com/office/drawing/2014/main" id="{8A3F0B55-8AE9-F812-DD08-934FF17E8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7" name="Image 6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628F317B-6EFC-F484-C432-DB51FED6C1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2" t="40156" r="51524" b="38761"/>
          <a:stretch>
            <a:fillRect/>
          </a:stretch>
        </p:blipFill>
        <p:spPr>
          <a:xfrm>
            <a:off x="1737104" y="3271585"/>
            <a:ext cx="10241792" cy="686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1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36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6000"/>
                            </p:stCondLst>
                            <p:childTnLst>
                              <p:par>
                                <p:cTn id="9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8D4DBD2D-4B52-5906-FF63-213AD29B29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837" y="2335084"/>
            <a:ext cx="6278326" cy="79519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1046532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3. المطلوب هو إكمال الجمل بالكلمات المناسبة انطلاقا من الفقرة.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61F58BD-8F02-2333-96A5-4A1B1D314B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6289E8E-9830-029A-B7CD-8B8E8B23A3E8}"/>
              </a:ext>
            </a:extLst>
          </p:cNvPr>
          <p:cNvSpPr/>
          <p:nvPr/>
        </p:nvSpPr>
        <p:spPr>
          <a:xfrm>
            <a:off x="4184073" y="8049492"/>
            <a:ext cx="5306291" cy="169025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8DC94-2380-48AC-821C-5895D2FF9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5B610A5-7C7F-C5E6-C9E5-BD6EFAE6C2B0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جميعا كيف أجد الكلمة المناسبة عبر المثال التالي:</a:t>
            </a:r>
          </a:p>
          <a:p>
            <a:pPr algn="r" rtl="1"/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بالمثال الأول، إلى أين توجهت البنت؟ 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←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أبحث في النص عما يشير إلى المكان 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← 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المدرسة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880129B-24A6-ED75-75FE-C8ACEA7A2393}"/>
              </a:ext>
            </a:extLst>
          </p:cNvPr>
          <p:cNvSpPr/>
          <p:nvPr/>
        </p:nvSpPr>
        <p:spPr>
          <a:xfrm>
            <a:off x="595745" y="5423247"/>
            <a:ext cx="12773594" cy="20227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F483786C-0451-5CC6-2931-F614B0DE82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62" t="77217" r="10134" b="18416"/>
          <a:stretch>
            <a:fillRect/>
          </a:stretch>
        </p:blipFill>
        <p:spPr>
          <a:xfrm>
            <a:off x="877042" y="8085923"/>
            <a:ext cx="11961915" cy="164955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0A6110D-4651-0A61-A9C1-58B6969AF939}"/>
              </a:ext>
            </a:extLst>
          </p:cNvPr>
          <p:cNvSpPr txBox="1"/>
          <p:nvPr/>
        </p:nvSpPr>
        <p:spPr>
          <a:xfrm>
            <a:off x="1301763" y="8356704"/>
            <a:ext cx="4419600" cy="1107996"/>
          </a:xfrm>
          <a:prstGeom prst="rect">
            <a:avLst/>
          </a:prstGeom>
          <a:solidFill>
            <a:srgbClr val="FFFBEF"/>
          </a:solidFill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..................................</a:t>
            </a:r>
            <a:endParaRPr lang="fr-MA" sz="4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C3FB6BDF-4FCB-26A7-5C01-61FB152C64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0116" r="10146" b="38801"/>
          <a:stretch>
            <a:fillRect/>
          </a:stretch>
        </p:blipFill>
        <p:spPr>
          <a:xfrm>
            <a:off x="2768475" y="2403334"/>
            <a:ext cx="8179050" cy="548033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9699353-89F7-69D2-655F-E6498B191A93}"/>
              </a:ext>
            </a:extLst>
          </p:cNvPr>
          <p:cNvSpPr/>
          <p:nvPr/>
        </p:nvSpPr>
        <p:spPr>
          <a:xfrm>
            <a:off x="4100945" y="6476628"/>
            <a:ext cx="1883357" cy="117164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2160C65-9A63-3B8A-A19C-7CDFB9A015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920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FA4136-E732-E8EE-C93E-8E45D23CF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543DDC57-D5BD-68E0-6CEC-B0C6E3EF5E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8" t="77218" r="10134" b="7625"/>
          <a:stretch>
            <a:fillRect/>
          </a:stretch>
        </p:blipFill>
        <p:spPr>
          <a:xfrm>
            <a:off x="237897" y="4791753"/>
            <a:ext cx="13240206" cy="312723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D6342E2-4B8A-2588-27D6-D340BE13CCA1}"/>
              </a:ext>
            </a:extLst>
          </p:cNvPr>
          <p:cNvSpPr txBox="1"/>
          <p:nvPr/>
        </p:nvSpPr>
        <p:spPr>
          <a:xfrm>
            <a:off x="1662546" y="554090"/>
            <a:ext cx="1113431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قوموا بإنجاز المطلوب في الجملتين الثانية والثالثة والسادسة في ثنائيات، معتمدين في ذلك على الفقرة الثانية، سأتنقل بين الصفوف.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لضمان انخراط التلاميذ ولتقديم الدعم للمتعثرين.</a:t>
            </a: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C73DE18A-D6D5-B50F-D864-99C581AA8E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92D4333-60BD-C010-BD71-F0B863D85457}"/>
              </a:ext>
            </a:extLst>
          </p:cNvPr>
          <p:cNvSpPr/>
          <p:nvPr/>
        </p:nvSpPr>
        <p:spPr>
          <a:xfrm>
            <a:off x="7024253" y="5806973"/>
            <a:ext cx="6453850" cy="211201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BC58CD5-252E-930B-1E90-0A97646F5960}"/>
              </a:ext>
            </a:extLst>
          </p:cNvPr>
          <p:cNvSpPr/>
          <p:nvPr/>
        </p:nvSpPr>
        <p:spPr>
          <a:xfrm>
            <a:off x="237897" y="6862979"/>
            <a:ext cx="6453850" cy="105600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017137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8C217-E297-A091-968B-A1AB49239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A2025206-E6DC-4ED1-E699-D861E0599680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لنصحح، انتبهوا جيدا.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الفرصة للمتعلمين قبل عرض التصحيح.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2068D21-84D7-F6DD-317D-5ACD806B15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9D0C7499-7D83-5E47-DFE6-4AF77ECAF854}"/>
              </a:ext>
            </a:extLst>
          </p:cNvPr>
          <p:cNvGrpSpPr/>
          <p:nvPr/>
        </p:nvGrpSpPr>
        <p:grpSpPr>
          <a:xfrm>
            <a:off x="2005585" y="3464753"/>
            <a:ext cx="9708586" cy="4842157"/>
            <a:chOff x="2061005" y="4365306"/>
            <a:chExt cx="9708586" cy="4842157"/>
          </a:xfrm>
        </p:grpSpPr>
        <p:pic>
          <p:nvPicPr>
            <p:cNvPr id="15" name="Image 14" descr="Une image contenant texte, capture d’écran, lettre, Police&#10;&#10;Le contenu généré par l’IA peut être incorrect.">
              <a:extLst>
                <a:ext uri="{FF2B5EF4-FFF2-40B4-BE49-F238E27FC236}">
                  <a16:creationId xmlns:a16="http://schemas.microsoft.com/office/drawing/2014/main" id="{54256796-EAC9-4654-DC3F-A8150302C3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27" t="82264" r="10134" b="7597"/>
            <a:stretch>
              <a:fillRect/>
            </a:stretch>
          </p:blipFill>
          <p:spPr>
            <a:xfrm>
              <a:off x="2061005" y="4365306"/>
              <a:ext cx="9706819" cy="3113083"/>
            </a:xfrm>
            <a:prstGeom prst="rect">
              <a:avLst/>
            </a:prstGeom>
          </p:spPr>
        </p:pic>
        <p:pic>
          <p:nvPicPr>
            <p:cNvPr id="16" name="Image 15" descr="Une image contenant texte, capture d’écran, lettre, Police&#10;&#10;Le contenu généré par l’IA peut être incorrect.">
              <a:extLst>
                <a:ext uri="{FF2B5EF4-FFF2-40B4-BE49-F238E27FC236}">
                  <a16:creationId xmlns:a16="http://schemas.microsoft.com/office/drawing/2014/main" id="{31FEF473-CEDB-82C3-833D-568F6F9984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68" t="87599" r="51293" b="7180"/>
            <a:stretch>
              <a:fillRect/>
            </a:stretch>
          </p:blipFill>
          <p:spPr>
            <a:xfrm>
              <a:off x="2061005" y="7604202"/>
              <a:ext cx="9708586" cy="1603261"/>
            </a:xfrm>
            <a:prstGeom prst="rect">
              <a:avLst/>
            </a:prstGeom>
          </p:spPr>
        </p:pic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A60AA3AA-28C9-8F59-3882-D2349519EBC7}"/>
              </a:ext>
            </a:extLst>
          </p:cNvPr>
          <p:cNvSpPr/>
          <p:nvPr/>
        </p:nvSpPr>
        <p:spPr>
          <a:xfrm>
            <a:off x="4471462" y="3824252"/>
            <a:ext cx="5405643" cy="83738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88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ٱلنُّفاياتِ</a:t>
            </a:r>
            <a:endParaRPr lang="fr-FR" sz="88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3ACA226-E2F0-CAD6-E727-BF2DE4C80DCE}"/>
              </a:ext>
            </a:extLst>
          </p:cNvPr>
          <p:cNvSpPr/>
          <p:nvPr/>
        </p:nvSpPr>
        <p:spPr>
          <a:xfrm>
            <a:off x="4471461" y="5488573"/>
            <a:ext cx="5405643" cy="83738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88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ٱلْبَحْرِ</a:t>
            </a:r>
            <a:endParaRPr lang="fr-FR" sz="88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49301CA-8C3D-40BA-17AA-CCADFBC45D04}"/>
              </a:ext>
            </a:extLst>
          </p:cNvPr>
          <p:cNvSpPr/>
          <p:nvPr/>
        </p:nvSpPr>
        <p:spPr>
          <a:xfrm>
            <a:off x="6996649" y="7128151"/>
            <a:ext cx="4419496" cy="83738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8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وَقَفَ</a:t>
            </a:r>
            <a:endParaRPr lang="fr-FR" sz="88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75887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6337368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أشتغل في مجموعة؟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بصرية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العطل والرحلات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بسرعة ودقة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وفهمها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إتمام جمل</a:t>
                      </a: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0771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31275" y="718155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دقيقتين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395232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13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8C217-E297-A091-968B-A1AB49239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A2025206-E6DC-4ED1-E699-D861E0599680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قوموا بقراءة هامسة في ثنائيات.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للحرص على انخراط الجميع في العمل الثنائي.</a:t>
            </a:r>
          </a:p>
        </p:txBody>
      </p:sp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BB8E317C-F9F1-35E0-78D9-3D6D4E725F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C0ED846-E335-EDF8-8F0E-216EA036F4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2115" y="3229111"/>
            <a:ext cx="9711770" cy="5657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3561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B4C7A-A9B9-92D9-F525-542A5538D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6CD5C7FC-2E46-ACCB-04B5-5D88507D89C5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سنقوم بقراءة الفقرة قراءة مشتركة، من يتقدم ليقود القراءة؟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الفرصة للتلاميذ لقيادة القراءة المشتركة، ويحرص على انخراط الجميع فيها.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D13799D-DB14-50E1-C29B-DF7B824E62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27C0C8C-B536-F406-58AD-34B12EFEA3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2115" y="3229111"/>
            <a:ext cx="9711770" cy="5657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70413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بعد؟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8A00700-5270-6F85-C7A1-8BAA90F00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35" y="2108734"/>
            <a:ext cx="6502734" cy="598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6298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1005536"/>
            <a:ext cx="1148892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ماذا بعد، قوموا بتشكيل حلقة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7D14A81-CECD-67B4-20FB-AD5C07959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1321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98D7-F17F-8015-6D4D-67546BCA6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661866-8E3F-E80C-B4D0-B46C6E8A4D74}"/>
              </a:ext>
            </a:extLst>
          </p:cNvPr>
          <p:cNvSpPr txBox="1"/>
          <p:nvPr/>
        </p:nvSpPr>
        <p:spPr>
          <a:xfrm>
            <a:off x="1113537" y="759314"/>
            <a:ext cx="1185601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سأقدم لكم جملة هي بداية لقصة، وكل واحد منكم سيقدم جملة متممة لما قبلها.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بنمذجة اللعبة مع أحد المتفوقين، أو يعيد إنتاج الجملة الموالية، قبل اللعب جماعة.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8A31920C-3AB4-8A7C-2318-BB935F292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F00F53E-7C06-0853-5E53-3C744B3A9A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1152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DCD3B5EC-5BED-E4E6-8E7E-63FE45C450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7067" y="2453711"/>
            <a:ext cx="4892757" cy="61970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natation, piscin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A267079-E0A9-BD09-7EEE-4617F3A98C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772" y="1598282"/>
            <a:ext cx="4800601" cy="6080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37: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328611" y="4165563"/>
            <a:ext cx="71628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المدرسة وأعبر عنها بكلمتين ثم جملتين وأنقلها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37CD6D6-07FF-CB27-818E-CF7927B2B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727" b="78516" l="13763" r="85376">
                        <a14:foregroundMark x1="48602" y1="19727" x2="48602" y2="19727"/>
                        <a14:foregroundMark x1="84516" y1="38086" x2="84516" y2="38086"/>
                        <a14:foregroundMark x1="85591" y1="40820" x2="85591" y2="40820"/>
                        <a14:foregroundMark x1="13763" y1="57031" x2="13763" y2="57031"/>
                        <a14:foregroundMark x1="21935" y1="61914" x2="21935" y2="619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9" t="13855" r="8699" b="14165"/>
          <a:stretch>
            <a:fillRect/>
          </a:stretch>
        </p:blipFill>
        <p:spPr>
          <a:xfrm>
            <a:off x="8207878" y="7265136"/>
            <a:ext cx="2444016" cy="2537363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B19C8F53-D60F-C6BB-B363-7A1807185207}"/>
              </a:ext>
            </a:extLst>
          </p:cNvPr>
          <p:cNvCxnSpPr>
            <a:cxnSpLocks/>
          </p:cNvCxnSpPr>
          <p:nvPr/>
        </p:nvCxnSpPr>
        <p:spPr>
          <a:xfrm>
            <a:off x="9429886" y="5801505"/>
            <a:ext cx="0" cy="996945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 descr="Une image contenant texte, natation, piscin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055AD05-0B53-5A04-5E26-1A3A4AD1D1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89" y="2330430"/>
            <a:ext cx="6278325" cy="7951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C211C11B-37CA-D5F6-68DA-CC2D15CB55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17537"/>
            <a:ext cx="6292180" cy="796946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41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234545" y="6501452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الفقرة بسرعة وبدقة. 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616541" y="5494779"/>
            <a:ext cx="2590800" cy="16530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dirty="0"/>
              <a:t> </a:t>
            </a:r>
            <a:endParaRPr lang="fr-FR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98155F9-FC2E-7DDD-713F-E2B88949EC98}"/>
              </a:ext>
            </a:extLst>
          </p:cNvPr>
          <p:cNvSpPr/>
          <p:nvPr/>
        </p:nvSpPr>
        <p:spPr>
          <a:xfrm>
            <a:off x="604879" y="3821657"/>
            <a:ext cx="2635822" cy="132184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5895D4D-832E-2865-1E20-C5B96B4C38EA}"/>
              </a:ext>
            </a:extLst>
          </p:cNvPr>
          <p:cNvSpPr txBox="1"/>
          <p:nvPr/>
        </p:nvSpPr>
        <p:spPr>
          <a:xfrm>
            <a:off x="6328611" y="3221493"/>
            <a:ext cx="69557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الكلمات بسرعة وبدقة، وأبحث عنها في الفقرة الأولى وأضع سطرا تحتها.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D30B64-297E-A5CA-36E8-A4EA0BAA1804}"/>
              </a:ext>
            </a:extLst>
          </p:cNvPr>
          <p:cNvSpPr/>
          <p:nvPr/>
        </p:nvSpPr>
        <p:spPr>
          <a:xfrm>
            <a:off x="715711" y="8046458"/>
            <a:ext cx="5214034" cy="16530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dirty="0"/>
              <a:t> </a:t>
            </a: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0BD05D0-1F68-C5C7-5C4C-835D78D385E9}"/>
              </a:ext>
            </a:extLst>
          </p:cNvPr>
          <p:cNvSpPr txBox="1"/>
          <p:nvPr/>
        </p:nvSpPr>
        <p:spPr>
          <a:xfrm>
            <a:off x="6234545" y="8272795"/>
            <a:ext cx="69557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الجمل بسرعة وبدقة، وأنقلها على دفتري. 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F79FD-631B-1852-43ED-E4291AD0B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ACA3679-88E6-58EC-1839-AA82CAD4D7B7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سأراقب الآن العمل الذي كلفتكم بإنجازه في منازلكم في الصفحتين 40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27FCCCC-E148-E5F2-3E2D-733CE754A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232" y="756072"/>
            <a:ext cx="1572068" cy="1202470"/>
          </a:xfrm>
          <a:prstGeom prst="rect">
            <a:avLst/>
          </a:prstGeom>
        </p:spPr>
      </p:pic>
      <p:pic>
        <p:nvPicPr>
          <p:cNvPr id="4" name="Image 3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F2D23EB1-745F-1FD3-5337-D7926A824F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299989"/>
            <a:ext cx="6306035" cy="798701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779CF92-3689-8C97-0546-89757B3A1788}"/>
              </a:ext>
            </a:extLst>
          </p:cNvPr>
          <p:cNvSpPr txBox="1"/>
          <p:nvPr/>
        </p:nvSpPr>
        <p:spPr>
          <a:xfrm>
            <a:off x="6234545" y="6501452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الفقرة بسرعة وبدقة. 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A7B45C-5E08-A44B-5ECE-56CCE7FC69B2}"/>
              </a:ext>
            </a:extLst>
          </p:cNvPr>
          <p:cNvSpPr/>
          <p:nvPr/>
        </p:nvSpPr>
        <p:spPr>
          <a:xfrm>
            <a:off x="3244516" y="5527570"/>
            <a:ext cx="2590800" cy="16149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20B7F86-FD36-B264-55EC-7878C60A6B66}"/>
              </a:ext>
            </a:extLst>
          </p:cNvPr>
          <p:cNvSpPr/>
          <p:nvPr/>
        </p:nvSpPr>
        <p:spPr>
          <a:xfrm>
            <a:off x="3258018" y="3863504"/>
            <a:ext cx="2635822" cy="12003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5B97417-11ED-5665-984D-6367D5438AD3}"/>
              </a:ext>
            </a:extLst>
          </p:cNvPr>
          <p:cNvSpPr txBox="1"/>
          <p:nvPr/>
        </p:nvSpPr>
        <p:spPr>
          <a:xfrm>
            <a:off x="6328611" y="3221493"/>
            <a:ext cx="69557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الكلمات بسرعة وبدقة، وأبحث عنها في الفقرة الثاني وأضع سطرا تحتها.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8E4AB05-9A92-0E5B-9CF1-CDF310F560BA}"/>
              </a:ext>
            </a:extLst>
          </p:cNvPr>
          <p:cNvSpPr/>
          <p:nvPr/>
        </p:nvSpPr>
        <p:spPr>
          <a:xfrm>
            <a:off x="603226" y="8488019"/>
            <a:ext cx="2635822" cy="12113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1C287BA-7A68-9C68-B296-B8DB50F456E4}"/>
              </a:ext>
            </a:extLst>
          </p:cNvPr>
          <p:cNvSpPr txBox="1"/>
          <p:nvPr/>
        </p:nvSpPr>
        <p:spPr>
          <a:xfrm>
            <a:off x="6234545" y="8529583"/>
            <a:ext cx="69557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الجمل بسرعة وبدقة، وأنقلها على دفتري. 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17417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812572"/>
            <a:ext cx="635267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 أشتغل في مجموعة؟</a:t>
            </a:r>
          </a:p>
        </p:txBody>
      </p:sp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3949</TotalTime>
  <Words>1578</Words>
  <Application>Microsoft Office PowerPoint</Application>
  <PresentationFormat>Personnalisé</PresentationFormat>
  <Paragraphs>277</Paragraphs>
  <Slides>68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68</vt:i4>
      </vt:variant>
    </vt:vector>
  </HeadingPairs>
  <TitlesOfParts>
    <vt:vector size="86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2260</cp:revision>
  <dcterms:created xsi:type="dcterms:W3CDTF">2014-10-09T07:32:24Z</dcterms:created>
  <dcterms:modified xsi:type="dcterms:W3CDTF">2025-09-30T13:00:08Z</dcterms:modified>
</cp:coreProperties>
</file>