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4"/>
  </p:notesMasterIdLst>
  <p:handoutMasterIdLst>
    <p:handoutMasterId r:id="rId75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2" r:id="rId12"/>
    <p:sldId id="2134808560" r:id="rId13"/>
    <p:sldId id="953" r:id="rId14"/>
    <p:sldId id="2134808676" r:id="rId15"/>
    <p:sldId id="2134808451" r:id="rId16"/>
    <p:sldId id="542" r:id="rId17"/>
    <p:sldId id="2134808656" r:id="rId18"/>
    <p:sldId id="2134808596" r:id="rId19"/>
    <p:sldId id="2134808597" r:id="rId20"/>
    <p:sldId id="2134808599" r:id="rId21"/>
    <p:sldId id="2134808598" r:id="rId22"/>
    <p:sldId id="2134808655" r:id="rId23"/>
    <p:sldId id="988" r:id="rId24"/>
    <p:sldId id="2134808585" r:id="rId25"/>
    <p:sldId id="2134808586" r:id="rId26"/>
    <p:sldId id="2134808587" r:id="rId27"/>
    <p:sldId id="2134808593" r:id="rId28"/>
    <p:sldId id="2134808594" r:id="rId29"/>
    <p:sldId id="2134808595" r:id="rId30"/>
    <p:sldId id="2134808554" r:id="rId31"/>
    <p:sldId id="2134808544" r:id="rId32"/>
    <p:sldId id="2134808553" r:id="rId33"/>
    <p:sldId id="2134808452" r:id="rId34"/>
    <p:sldId id="2134808555" r:id="rId35"/>
    <p:sldId id="2134808556" r:id="rId36"/>
    <p:sldId id="2134808448" r:id="rId37"/>
    <p:sldId id="2134808470" r:id="rId38"/>
    <p:sldId id="2134808471" r:id="rId39"/>
    <p:sldId id="2134808472" r:id="rId40"/>
    <p:sldId id="2134808545" r:id="rId41"/>
    <p:sldId id="597" r:id="rId42"/>
    <p:sldId id="2134808661" r:id="rId43"/>
    <p:sldId id="2134808662" r:id="rId44"/>
    <p:sldId id="2134808663" r:id="rId45"/>
    <p:sldId id="2134808664" r:id="rId46"/>
    <p:sldId id="2134808491" r:id="rId47"/>
    <p:sldId id="2134808601" r:id="rId48"/>
    <p:sldId id="2134808603" r:id="rId49"/>
    <p:sldId id="2134808602" r:id="rId50"/>
    <p:sldId id="2134808604" r:id="rId51"/>
    <p:sldId id="2134808605" r:id="rId52"/>
    <p:sldId id="2134808606" r:id="rId53"/>
    <p:sldId id="2134808641" r:id="rId54"/>
    <p:sldId id="2134808665" r:id="rId55"/>
    <p:sldId id="2134808667" r:id="rId56"/>
    <p:sldId id="2134808666" r:id="rId57"/>
    <p:sldId id="2134808668" r:id="rId58"/>
    <p:sldId id="2134808669" r:id="rId59"/>
    <p:sldId id="2134808571" r:id="rId60"/>
    <p:sldId id="2134808572" r:id="rId61"/>
    <p:sldId id="2134808647" r:id="rId62"/>
    <p:sldId id="2134808671" r:id="rId63"/>
    <p:sldId id="2134808670" r:id="rId64"/>
    <p:sldId id="2134808674" r:id="rId65"/>
    <p:sldId id="2134808675" r:id="rId66"/>
    <p:sldId id="2134808577" r:id="rId67"/>
    <p:sldId id="2134808578" r:id="rId68"/>
    <p:sldId id="2134808651" r:id="rId69"/>
    <p:sldId id="985" r:id="rId70"/>
    <p:sldId id="2134808546" r:id="rId71"/>
    <p:sldId id="2134808447" r:id="rId72"/>
    <p:sldId id="2134808513" r:id="rId73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2"/>
          </p14:sldIdLst>
        </p14:section>
        <p14:section name="افتتاح الحصة" id="{B4CCA7F9-F5CC-4171-9420-75CE68236B45}">
          <p14:sldIdLst>
            <p14:sldId id="2134808560"/>
            <p14:sldId id="953"/>
            <p14:sldId id="2134808676"/>
            <p14:sldId id="2134808451"/>
          </p14:sldIdLst>
        </p14:section>
        <p14:section name="نشاط اعتيادي" id="{3822E05A-48B7-466A-9806-AC1514DAD3AF}">
          <p14:sldIdLst>
            <p14:sldId id="542"/>
            <p14:sldId id="2134808656"/>
            <p14:sldId id="2134808596"/>
            <p14:sldId id="2134808597"/>
            <p14:sldId id="2134808599"/>
            <p14:sldId id="2134808598"/>
            <p14:sldId id="2134808655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661"/>
            <p14:sldId id="2134808662"/>
            <p14:sldId id="2134808663"/>
            <p14:sldId id="2134808664"/>
            <p14:sldId id="2134808491"/>
            <p14:sldId id="2134808601"/>
            <p14:sldId id="2134808603"/>
            <p14:sldId id="2134808602"/>
            <p14:sldId id="2134808604"/>
            <p14:sldId id="2134808605"/>
            <p14:sldId id="2134808606"/>
            <p14:sldId id="2134808641"/>
            <p14:sldId id="2134808665"/>
            <p14:sldId id="2134808667"/>
            <p14:sldId id="2134808666"/>
            <p14:sldId id="2134808668"/>
            <p14:sldId id="2134808669"/>
            <p14:sldId id="2134808571"/>
            <p14:sldId id="2134808572"/>
            <p14:sldId id="2134808647"/>
            <p14:sldId id="2134808671"/>
            <p14:sldId id="2134808670"/>
            <p14:sldId id="2134808674"/>
            <p14:sldId id="2134808675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BEF"/>
    <a:srgbClr val="19199B"/>
    <a:srgbClr val="D9D9D9"/>
    <a:srgbClr val="CCCCCC"/>
    <a:srgbClr val="FFD992"/>
    <a:srgbClr val="006DB4"/>
    <a:srgbClr val="E74C3C"/>
    <a:srgbClr val="D4EAF3"/>
    <a:srgbClr val="FFFFFF"/>
    <a:srgbClr val="1014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notesMaster" Target="notesMasters/notesMaster1.xml"/><Relationship Id="rId79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commentAuthors" Target="commentAuthor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8T12:40:41.35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0,'1838'0'0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0:44.91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4,'864'50,"-246"-5,1501-29,-1220-22,-688 6,331 40,-180 0,626-17,-848-23,-29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7:15.038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1,'2237'0,"-2228"0,-2 0,-1 0,0 0,1 0,0 0,-2 5,2 0,-1 1,0-1,1 5,-1 2,0-2,7 22,-4 11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9T18:10:29.520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3642 34,'-10'4,"-1"0,0-1,0 1,0-1,-20 1,-60 2,63-5,-528 1,284-4,-348 2,580 3,0 1,0 1,-47 14,43-8,-90 9,-250-18,190-4,167 2,-313-12,104-7,209 15,1-1,0-2,0 0,-30-14,29 11,0 1,-1 0,-37-5,-17 8,48 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30T11:17:12.382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3642 34,'-10'4,"-1"0,0-1,0 1,0-1,-20 1,-60 2,63-5,-528 1,284-4,-348 2,580 3,0 1,0 1,-47 14,43-8,-90 9,-250-18,190-4,167 2,-313-12,104-7,209 15,1-1,0-2,0 0,-30-14,29 11,0 1,-1 0,-37-5,-17 8,48 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7:56.72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5,'42'0,"583"23,-458 0,-81-9,152 4,649-20,-855 1,1-3,47-10,-42 7,45-4,87 9,-142 2,13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8:30.517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0 689,'288'-16,"-1"-9,290-69,-330 50,-18 1,-105 17,240-19,-259 35,0-5,0-6,-5-4,164-58,77-20,-249 85,137-11,46-5,-132 10,-1 6,255 3,-312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8CE02-2BE7-5FD6-A5D2-2BBA8AD85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E9B0ED3-77EF-FE46-A72A-4545B05B34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CE97A1C-1351-CB58-E526-4F98A1E50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90F7789-269F-1C6A-5A80-F80E507D6C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9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6661E-D784-75E7-852B-A68D3B2B2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3A1804-6F31-3514-A454-1622372067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4D51CA8-BF3E-90DF-92DC-5DD1947930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4D70ED-EEFE-7BDB-E06C-B7C227F80A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123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10" Type="http://schemas.openxmlformats.org/officeDocument/2006/relationships/image" Target="../media/image25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customXml" Target="../ink/ink1.xml"/><Relationship Id="rId7" Type="http://schemas.openxmlformats.org/officeDocument/2006/relationships/image" Target="../media/image31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52.png"/><Relationship Id="rId5" Type="http://schemas.openxmlformats.org/officeDocument/2006/relationships/customXml" Target="../ink/ink2.xml"/><Relationship Id="rId4" Type="http://schemas.openxmlformats.org/officeDocument/2006/relationships/image" Target="../media/image51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1.png"/><Relationship Id="rId7" Type="http://schemas.openxmlformats.org/officeDocument/2006/relationships/customXml" Target="../ink/ink4.xm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53.png"/><Relationship Id="rId5" Type="http://schemas.openxmlformats.org/officeDocument/2006/relationships/customXml" Target="../ink/ink3.xml"/><Relationship Id="rId4" Type="http://schemas.microsoft.com/office/2007/relationships/hdphoto" Target="../media/hdphoto2.wdp"/><Relationship Id="rId9" Type="http://schemas.openxmlformats.org/officeDocument/2006/relationships/customXml" Target="../ink/ink5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31.png"/><Relationship Id="rId7" Type="http://schemas.openxmlformats.org/officeDocument/2006/relationships/customXml" Target="../ink/ink7.xm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55.png"/><Relationship Id="rId5" Type="http://schemas.openxmlformats.org/officeDocument/2006/relationships/customXml" Target="../ink/ink6.xml"/><Relationship Id="rId4" Type="http://schemas.microsoft.com/office/2007/relationships/hdphoto" Target="../media/hdphoto2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8.jpeg"/><Relationship Id="rId4" Type="http://schemas.openxmlformats.org/officeDocument/2006/relationships/image" Target="../media/image58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3.xml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8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9.xm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61.png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6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65.jpeg"/><Relationship Id="rId4" Type="http://schemas.microsoft.com/office/2007/relationships/hdphoto" Target="../media/hdphoto4.wdp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07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570542" y="2810244"/>
            <a:ext cx="821223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أُبادِرُ إِلى تَشْكيلِ مَجْموعَتي بِهُدوءٍ وَسُرْعَةٍ؛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في مجموعة؟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3587262" y="4589502"/>
            <a:ext cx="919551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مَعَ زُمَلائي بِحَماسٍ لِإِنْجازِ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ٱلْمَطْلوبِ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مَجْموعَتي؛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570542" y="6930509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أَحْتَرِمُ آراءَ زُمَلائي داخِلَ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pic>
        <p:nvPicPr>
          <p:cNvPr id="13" name="Image 12" descr="Une image contenant table, meubles, habits, garçon&#10;&#10;Le contenu généré par l’IA peut être incorrect.">
            <a:extLst>
              <a:ext uri="{FF2B5EF4-FFF2-40B4-BE49-F238E27FC236}">
                <a16:creationId xmlns:a16="http://schemas.microsoft.com/office/drawing/2014/main" id="{211D5BAF-F389-7D34-696C-3FD75D3D87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2394227"/>
            <a:ext cx="2341416" cy="19400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 descr="Une image contenant dessin humoristique, meubles, table, habits&#10;&#10;Le contenu généré par l’IA peut être incorrect.">
            <a:extLst>
              <a:ext uri="{FF2B5EF4-FFF2-40B4-BE49-F238E27FC236}">
                <a16:creationId xmlns:a16="http://schemas.microsoft.com/office/drawing/2014/main" id="{114D3D60-4049-2DD6-17FD-F35F696D00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04" y="6375993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meubles, table, dessin humoristique, habits&#10;&#10;Le contenu généré par l’IA peut être incorrect.">
            <a:extLst>
              <a:ext uri="{FF2B5EF4-FFF2-40B4-BE49-F238E27FC236}">
                <a16:creationId xmlns:a16="http://schemas.microsoft.com/office/drawing/2014/main" id="{5477D18D-9C9E-59BB-1CBB-06075BE335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35" y="4365205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 18" descr="Une image contenant dessin humoristique, meubles, table, habits&#10;&#10;Le contenu généré par l’IA peut être incorrect.">
            <a:extLst>
              <a:ext uri="{FF2B5EF4-FFF2-40B4-BE49-F238E27FC236}">
                <a16:creationId xmlns:a16="http://schemas.microsoft.com/office/drawing/2014/main" id="{2C54CD23-8E40-9DAE-82CD-04EA68EE61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8346970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44E332B-426F-44F9-2C09-18DC5925BD11}"/>
              </a:ext>
            </a:extLst>
          </p:cNvPr>
          <p:cNvSpPr txBox="1"/>
          <p:nvPr/>
        </p:nvSpPr>
        <p:spPr>
          <a:xfrm>
            <a:off x="4570542" y="8901486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الْمُساعَدَةَ لِزُمَلائي داخِلَ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685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882928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417626" y="2823448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بصرية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AC9FA80-999D-3182-C918-6C6D8F0AB60A}"/>
              </a:ext>
            </a:extLst>
          </p:cNvPr>
          <p:cNvSpPr/>
          <p:nvPr/>
        </p:nvSpPr>
        <p:spPr>
          <a:xfrm>
            <a:off x="1417625" y="5469666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 كلمات بصرية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4109-5363-931A-9F16-535756A1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7B23A367-1A54-A03D-4360-7746D46717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CE6DC13-604D-4E65-7550-D8C2E10862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01AA939-80BA-EC84-3D76-62DB102A3C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4938AEA4-1197-558D-7228-60293010B2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FE355502-BC67-E1A5-E248-A450270134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C4EE9E2-B615-F96B-B37C-0D7EC5BDFBC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1D6E86-8450-025E-CE37-EA3E2EE52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7" y="1824638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06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A5271AC-7A62-41A8-292F-5EEC28949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815024"/>
              </p:ext>
            </p:extLst>
          </p:nvPr>
        </p:nvGraphicFramePr>
        <p:xfrm>
          <a:off x="568035" y="4247057"/>
          <a:ext cx="12579930" cy="3357918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ذَلِكَ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رَأَى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باكِراً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يَتَأَمَّلُ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تَناوَلَتْ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اَلصَّغيرَةُ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اَلْمَدْرَسَةُ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اَلْعُطْلَةُ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اَلنُّفاياتُ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يَمينࣱ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رُفْقَةَ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قَبْلَ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9044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696025E-5A30-E695-9183-C9E3BD713F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546896"/>
              </p:ext>
            </p:extLst>
          </p:nvPr>
        </p:nvGraphicFramePr>
        <p:xfrm>
          <a:off x="568035" y="4247057"/>
          <a:ext cx="12579930" cy="3357918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ذَلِكَ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رَأَى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باكِراً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يَتَأَمَّلُ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تَناوَلَتْ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اَلصَّغيرَةُ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اَلْمَدْرَسَةُ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اَلْعُطْلَةُ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اَلنُّفاياتُ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يَمينࣱ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رُفْقَةَ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قَبْلَ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672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F9D518F-E705-5FC5-23D7-8D074E1D69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546896"/>
              </p:ext>
            </p:extLst>
          </p:nvPr>
        </p:nvGraphicFramePr>
        <p:xfrm>
          <a:off x="568035" y="4247057"/>
          <a:ext cx="12579930" cy="3357918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ذَلِكَ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رَأَى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باكِراً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يَتَأَمَّلُ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تَناوَلَتْ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اَلصَّغيرَةُ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اَلْمَدْرَسَةُ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اَلْعُطْلَةُ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اَلنُّفاياتُ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يَمينࣱ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رُفْقَةَ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قَبْلَ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1256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4307BC0-085A-0B9D-2DBF-3F093B8DF5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546896"/>
              </p:ext>
            </p:extLst>
          </p:nvPr>
        </p:nvGraphicFramePr>
        <p:xfrm>
          <a:off x="568035" y="4247057"/>
          <a:ext cx="12579930" cy="3357918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ذَلِكَ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رَأَى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باكِراً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يَتَأَمَّلُ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تَناوَلَتْ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اَلصَّغيرَةُ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اَلْمَدْرَسَةُ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اَلْعُطْلَةُ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اَلنُّفاياتُ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يَمينࣱ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رُفْقَةَ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قَبْلَ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2447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0FB12-8DB5-146B-928B-55B587D7C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398FB47-94F9-92DC-1B2F-F77D29B0E9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058284A5-15C9-2AC1-4BB8-399AEC2FCA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4C1A3804-3EE4-BEC7-53C4-03D4AF2AA8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C0F3BC68-EB01-8730-FF32-2FC95CD9BF0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0E66A71D-BD51-7748-3CB9-4334CA3652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52A2D1FA-729D-685F-A531-1346C252658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83CA09E0-532E-EFF0-E22D-9F99989E3C5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29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رأى.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رَأى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أَيُّ.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أَيُّ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أَيْنَ.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أَيْنَ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قَبْلَ.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مرتبط بالعطل والرحلات؛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إتمام 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026584" y="4170083"/>
            <a:ext cx="5662832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قَبْلَ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المدرسة"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7B1A839-2D07-2565-5DD9-774AB62694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2" t="18946" r="9775" b="12635"/>
          <a:stretch>
            <a:fillRect/>
          </a:stretch>
        </p:blipFill>
        <p:spPr>
          <a:xfrm>
            <a:off x="958439" y="1062725"/>
            <a:ext cx="6239080" cy="658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FE0CB53-4FEC-3EFB-2C37-638197633F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4B37810-F952-ED21-3112-CC163E37D6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2" t="18946" r="9775" b="12635"/>
          <a:stretch>
            <a:fillRect/>
          </a:stretch>
        </p:blipFill>
        <p:spPr>
          <a:xfrm>
            <a:off x="3183822" y="2367917"/>
            <a:ext cx="7348355" cy="775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(جملة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جملة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826D2556-41FF-21F0-679E-53D5E22371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62" y="1537852"/>
            <a:ext cx="4892757" cy="61970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86F8FF3-039F-046C-5A28-1F6BC2416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7430" y="2361248"/>
            <a:ext cx="10031979" cy="771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930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DC75-FBC4-5840-0207-9DCD9ABC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B7E0A59-199C-DCA7-C1E5-42280BFF62AF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4AC225-DE3A-CFF3-D951-2A28F4EF5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C765F23-6A80-303C-AFC1-8032F10D0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7430" y="2361248"/>
            <a:ext cx="10031979" cy="771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9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5FF4-D0E5-73D3-4957-59DC5CD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5C7CC6-87D0-4DC6-7A81-551FC6B6D96A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3EBE7-82F7-FD2E-2184-6BFA3CCED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75D5F64-B532-9372-A370-C5F28B3A68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430" y="2361248"/>
            <a:ext cx="10031979" cy="771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877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جميع التلاميذ الكلمات، لكل تلميذ سطر واحد.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4AD0D10-3AC6-DC4C-EE63-90E3C5767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7430" y="2361248"/>
            <a:ext cx="10031979" cy="771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657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233E6F2F-8373-ED75-6A4B-33BE1C8D61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910" y="2317537"/>
            <a:ext cx="6292180" cy="796946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على الصفحة 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41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النشاط الثاني. الفقرة الأولى.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الكلمات التي قرأناها سابقا.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6833982" y="5500255"/>
            <a:ext cx="2521527" cy="169025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9391813" y="5611091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F3E97A34-56F7-269A-03ED-EEAF09582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0116" r="10146" b="38801"/>
          <a:stretch>
            <a:fillRect/>
          </a:stretch>
        </p:blipFill>
        <p:spPr>
          <a:xfrm>
            <a:off x="1154046" y="2332975"/>
            <a:ext cx="11407908" cy="764381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المدرسةِ – غَسَلَتْ – رُفْقَةَ – اِرْتدَتْ - وَجَمَعَتْ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3034145" y="8475309"/>
            <a:ext cx="2446713" cy="11120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071AC-BB67-ADDD-3A75-20496584C50B}"/>
              </a:ext>
            </a:extLst>
          </p:cNvPr>
          <p:cNvSpPr/>
          <p:nvPr/>
        </p:nvSpPr>
        <p:spPr>
          <a:xfrm>
            <a:off x="10175941" y="3865871"/>
            <a:ext cx="2117299" cy="123952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8645236" y="8388947"/>
            <a:ext cx="1558414" cy="10977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1B35BC-CEF6-3947-D566-ED5210D1C181}"/>
              </a:ext>
            </a:extLst>
          </p:cNvPr>
          <p:cNvSpPr/>
          <p:nvPr/>
        </p:nvSpPr>
        <p:spPr>
          <a:xfrm>
            <a:off x="10508372" y="6008900"/>
            <a:ext cx="1784868" cy="12587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DBBBDD-A56F-7F09-BD72-7BE8C4C31083}"/>
              </a:ext>
            </a:extLst>
          </p:cNvPr>
          <p:cNvSpPr/>
          <p:nvPr/>
        </p:nvSpPr>
        <p:spPr>
          <a:xfrm>
            <a:off x="3519053" y="6089423"/>
            <a:ext cx="2446713" cy="109774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8" grpId="0" animBg="1"/>
      <p:bldP spid="8" grpId="1" animBg="1"/>
      <p:bldP spid="12" grpId="0" animBg="1"/>
      <p:bldP spid="12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28BB9F4C-CEAB-41B4-594B-1D3174D15E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0116" r="10146" b="38801"/>
          <a:stretch>
            <a:fillRect/>
          </a:stretch>
        </p:blipFill>
        <p:spPr>
          <a:xfrm>
            <a:off x="1154046" y="2332975"/>
            <a:ext cx="11407908" cy="764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تتبعكم، ما رأيكم في قراءتي؟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AB13578-C19E-B5E8-E8B0-B614FCA0D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793435"/>
              </p:ext>
            </p:extLst>
          </p:nvPr>
        </p:nvGraphicFramePr>
        <p:xfrm>
          <a:off x="649674" y="3156155"/>
          <a:ext cx="12416651" cy="630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كانَتِ قِراءَتي مُسْتَرْسَلَةً؟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8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BEB89877-50B3-CB6D-C258-953265AC36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0116" r="10146" b="38801"/>
          <a:stretch>
            <a:fillRect/>
          </a:stretch>
        </p:blipFill>
        <p:spPr>
          <a:xfrm>
            <a:off x="1154046" y="2332975"/>
            <a:ext cx="11407908" cy="764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9D5FD806-0BD1-F330-F8D6-8C345C4F48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4" name="Image 3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11E0461E-39E6-7DE1-D4E0-4DE6D2EA76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0116" r="10146" b="38801"/>
          <a:stretch>
            <a:fillRect/>
          </a:stretch>
        </p:blipFill>
        <p:spPr>
          <a:xfrm>
            <a:off x="1154046" y="2332975"/>
            <a:ext cx="11407908" cy="764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61EC2E81-B8EE-E67A-DFD4-7E1D548DF4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0116" r="10146" b="38801"/>
          <a:stretch>
            <a:fillRect/>
          </a:stretch>
        </p:blipFill>
        <p:spPr>
          <a:xfrm>
            <a:off x="1154046" y="2332975"/>
            <a:ext cx="11407908" cy="764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B82495AD-62BA-4725-5229-42254C2C8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0116" r="10146" b="38801"/>
          <a:stretch>
            <a:fillRect/>
          </a:stretch>
        </p:blipFill>
        <p:spPr>
          <a:xfrm>
            <a:off x="1154046" y="2332975"/>
            <a:ext cx="11407908" cy="764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875631"/>
            <a:ext cx="101415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سنجيب عن أسئلة الفهم الخاصة بالفقرة، وسنستخدم استراتيجية الكلمات المفتاح.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CCE8D74-B85E-40B7-0247-39137AEE2B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4FD94825-23EA-5AC2-9136-6F4BA0B909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0116" r="10146" b="38801"/>
          <a:stretch>
            <a:fillRect/>
          </a:stretch>
        </p:blipFill>
        <p:spPr>
          <a:xfrm>
            <a:off x="6331527" y="3599451"/>
            <a:ext cx="7214099" cy="4833771"/>
          </a:xfrm>
          <a:prstGeom prst="rect">
            <a:avLst/>
          </a:prstGeom>
        </p:spPr>
      </p:pic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570CC5EB-1669-9C43-A06D-D75536E765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1" t="61278" r="9916" b="28691"/>
          <a:stretch>
            <a:fillRect/>
          </a:stretch>
        </p:blipFill>
        <p:spPr>
          <a:xfrm>
            <a:off x="346662" y="4866410"/>
            <a:ext cx="5874327" cy="2299854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2021620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4BA0F-D68F-97EA-BF4D-4F6DF8333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94CE24F-D422-5947-150C-65E33311A6A4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ثنائيات، قوموا بإنجاز العمل.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لمراقبة العمل ولتقديم الدعم للفئة المتعثرة.</a:t>
            </a: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D6B0E8BD-4A21-D65E-E469-B1F3615A3D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DF770EE5-5B71-CDA3-2DBA-F261158CE3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0116" r="10146" b="38801"/>
          <a:stretch>
            <a:fillRect/>
          </a:stretch>
        </p:blipFill>
        <p:spPr>
          <a:xfrm>
            <a:off x="6331527" y="3599451"/>
            <a:ext cx="7214099" cy="4833771"/>
          </a:xfrm>
          <a:prstGeom prst="rect">
            <a:avLst/>
          </a:prstGeom>
        </p:spPr>
      </p:pic>
      <p:pic>
        <p:nvPicPr>
          <p:cNvPr id="6" name="Image 5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C650D968-10E0-976E-CF4D-A0A28C41C1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1" t="61278" r="9916" b="28691"/>
          <a:stretch>
            <a:fillRect/>
          </a:stretch>
        </p:blipFill>
        <p:spPr>
          <a:xfrm>
            <a:off x="346662" y="4866410"/>
            <a:ext cx="5874327" cy="2299854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2037162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5FE6D-B68C-1B05-58D4-3CCCF2AE2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9D974BAC-8FB6-BF9C-7DAA-3EC97F8F68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0116" r="10146" b="38801"/>
          <a:stretch>
            <a:fillRect/>
          </a:stretch>
        </p:blipFill>
        <p:spPr>
          <a:xfrm>
            <a:off x="6331527" y="3599451"/>
            <a:ext cx="7214099" cy="4833771"/>
          </a:xfrm>
          <a:prstGeom prst="rect">
            <a:avLst/>
          </a:prstGeom>
        </p:spPr>
      </p:pic>
      <p:pic>
        <p:nvPicPr>
          <p:cNvPr id="6" name="Image 5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52291295-E15D-3815-9F56-4C1905A1E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31" t="61278" r="9916" b="35270"/>
          <a:stretch>
            <a:fillRect/>
          </a:stretch>
        </p:blipFill>
        <p:spPr>
          <a:xfrm>
            <a:off x="332374" y="5620616"/>
            <a:ext cx="5874327" cy="791440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C1821CD-CD59-8E9F-32D8-3D57188D3349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الأول.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558EEE1-F48B-775C-B9AB-0259B5FDF199}"/>
              </a:ext>
            </a:extLst>
          </p:cNvPr>
          <p:cNvSpPr/>
          <p:nvPr/>
        </p:nvSpPr>
        <p:spPr>
          <a:xfrm>
            <a:off x="3269537" y="5401839"/>
            <a:ext cx="1443898" cy="144389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C2BD7227-6AB7-CDF1-AF3D-8E5C7EC2D0B3}"/>
              </a:ext>
            </a:extLst>
          </p:cNvPr>
          <p:cNvSpPr/>
          <p:nvPr/>
        </p:nvSpPr>
        <p:spPr>
          <a:xfrm>
            <a:off x="11991452" y="4228442"/>
            <a:ext cx="1392174" cy="139217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855602AC-13AB-DEB4-1E5A-CBD9C0AC8768}"/>
                  </a:ext>
                </a:extLst>
              </p14:cNvPr>
              <p14:cNvContentPartPr/>
              <p14:nvPr/>
            </p14:nvContentPartPr>
            <p14:xfrm>
              <a:off x="4713435" y="5969785"/>
              <a:ext cx="661754" cy="36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855602AC-13AB-DEB4-1E5A-CBD9C0AC876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23474" y="5789785"/>
                <a:ext cx="841316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" name="Encre 15">
                <a:extLst>
                  <a:ext uri="{FF2B5EF4-FFF2-40B4-BE49-F238E27FC236}">
                    <a16:creationId xmlns:a16="http://schemas.microsoft.com/office/drawing/2014/main" id="{2EE5BD81-AD79-A557-BAAF-D4C5783C6460}"/>
                  </a:ext>
                </a:extLst>
              </p14:cNvPr>
              <p14:cNvContentPartPr/>
              <p14:nvPr/>
            </p14:nvContentPartPr>
            <p14:xfrm flipV="1">
              <a:off x="8230318" y="4924529"/>
              <a:ext cx="2468364" cy="76096"/>
            </p14:xfrm>
          </p:contentPart>
        </mc:Choice>
        <mc:Fallback xmlns="">
          <p:pic>
            <p:nvPicPr>
              <p:cNvPr id="16" name="Encre 15">
                <a:extLst>
                  <a:ext uri="{FF2B5EF4-FFF2-40B4-BE49-F238E27FC236}">
                    <a16:creationId xmlns:a16="http://schemas.microsoft.com/office/drawing/2014/main" id="{2EE5BD81-AD79-A557-BAAF-D4C5783C646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 flipV="1">
                <a:off x="8140297" y="4743710"/>
                <a:ext cx="2648045" cy="438096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ZoneTexte 16">
            <a:extLst>
              <a:ext uri="{FF2B5EF4-FFF2-40B4-BE49-F238E27FC236}">
                <a16:creationId xmlns:a16="http://schemas.microsoft.com/office/drawing/2014/main" id="{2E0C98CA-3C2B-6E72-1BC4-29788915A4E7}"/>
              </a:ext>
            </a:extLst>
          </p:cNvPr>
          <p:cNvSpPr txBox="1"/>
          <p:nvPr/>
        </p:nvSpPr>
        <p:spPr>
          <a:xfrm>
            <a:off x="1769782" y="8651999"/>
            <a:ext cx="88738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1. غَسَلَتِ </a:t>
            </a:r>
            <a:r>
              <a:rPr lang="ar-MA" sz="66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ٱلْفَتاةُ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وَجْهَها </a:t>
            </a:r>
            <a:r>
              <a:rPr lang="ar-MA" sz="66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بِٱلْماءِ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وٱلصّابونِ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A50545F-597A-FACE-4612-0370C6FB8A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4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3946F-8A0B-0C7D-95B5-C07A93B66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AEE8BB23-C917-02D8-4AAF-E10C6A0C1E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0116" r="10146" b="38801"/>
          <a:stretch>
            <a:fillRect/>
          </a:stretch>
        </p:blipFill>
        <p:spPr>
          <a:xfrm>
            <a:off x="6331527" y="3599451"/>
            <a:ext cx="7214099" cy="4833771"/>
          </a:xfrm>
          <a:prstGeom prst="rect">
            <a:avLst/>
          </a:prstGeom>
        </p:spPr>
      </p:pic>
      <p:pic>
        <p:nvPicPr>
          <p:cNvPr id="8" name="Image 7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C7C7D980-3B30-19D3-CECF-262F160C35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59" t="64394" r="9588" b="32154"/>
          <a:stretch>
            <a:fillRect/>
          </a:stretch>
        </p:blipFill>
        <p:spPr>
          <a:xfrm>
            <a:off x="332374" y="5620616"/>
            <a:ext cx="5874327" cy="791440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9977802-12CE-AA16-A798-48439DA5536E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الثاني.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8109163-FCCD-0112-E5BD-AEAC6FDBE8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2D8E52C9-5519-A291-737C-1B2E58463AA1}"/>
                  </a:ext>
                </a:extLst>
              </p14:cNvPr>
              <p14:cNvContentPartPr/>
              <p14:nvPr/>
            </p14:nvContentPartPr>
            <p14:xfrm>
              <a:off x="4706581" y="6021138"/>
              <a:ext cx="844060" cy="47860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2D8E52C9-5519-A291-737C-1B2E58463AA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16596" y="5835634"/>
                <a:ext cx="1023670" cy="418497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Ellipse 15">
            <a:extLst>
              <a:ext uri="{FF2B5EF4-FFF2-40B4-BE49-F238E27FC236}">
                <a16:creationId xmlns:a16="http://schemas.microsoft.com/office/drawing/2014/main" id="{B6243D24-B18C-AE51-DB1B-40DA2BA043D7}"/>
              </a:ext>
            </a:extLst>
          </p:cNvPr>
          <p:cNvSpPr/>
          <p:nvPr/>
        </p:nvSpPr>
        <p:spPr>
          <a:xfrm>
            <a:off x="3330365" y="5296641"/>
            <a:ext cx="1439390" cy="14393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F28DA9AF-1EBA-AD75-6D40-CECCDD44A4CF}"/>
              </a:ext>
            </a:extLst>
          </p:cNvPr>
          <p:cNvSpPr/>
          <p:nvPr/>
        </p:nvSpPr>
        <p:spPr>
          <a:xfrm>
            <a:off x="7849370" y="5734395"/>
            <a:ext cx="1355322" cy="135532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74AFCF2-9F8C-8B0A-B762-B6E43FFA46E4}"/>
              </a:ext>
            </a:extLst>
          </p:cNvPr>
          <p:cNvSpPr txBox="1"/>
          <p:nvPr/>
        </p:nvSpPr>
        <p:spPr>
          <a:xfrm>
            <a:off x="2367512" y="8757197"/>
            <a:ext cx="79280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جَمَعَتِ </a:t>
            </a:r>
            <a:r>
              <a:rPr lang="ar-MA" sz="66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ٱلْفَتاةُ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أَغْراضَها </a:t>
            </a:r>
            <a:r>
              <a:rPr lang="ar-MA" sz="66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ٱلْمَدْرَسِيَّةَ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CE37D410-244E-A86E-A6C3-39055AD2D0E1}"/>
                  </a:ext>
                </a:extLst>
              </p14:cNvPr>
              <p14:cNvContentPartPr/>
              <p14:nvPr/>
            </p14:nvContentPartPr>
            <p14:xfrm flipV="1">
              <a:off x="6450176" y="6395906"/>
              <a:ext cx="1311458" cy="45719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CE37D410-244E-A86E-A6C3-39055AD2D0E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 flipV="1">
                <a:off x="6360178" y="6216270"/>
                <a:ext cx="1491095" cy="4053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C7C061C2-5E4F-F9F1-56D9-6F4BC6837B76}"/>
                  </a:ext>
                </a:extLst>
              </p14:cNvPr>
              <p14:cNvContentPartPr/>
              <p14:nvPr/>
            </p14:nvContentPartPr>
            <p14:xfrm flipV="1">
              <a:off x="11910346" y="7089717"/>
              <a:ext cx="1311458" cy="45719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C7C061C2-5E4F-F9F1-56D9-6F4BC6837B7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 flipV="1">
                <a:off x="11820348" y="6910081"/>
                <a:ext cx="1491095" cy="40535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1926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2501D-E13C-AB8F-E479-9DB8B5259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7C17E5E2-4128-F9AB-8FB9-870D01DFB9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0116" r="10146" b="38801"/>
          <a:stretch>
            <a:fillRect/>
          </a:stretch>
        </p:blipFill>
        <p:spPr>
          <a:xfrm>
            <a:off x="6331527" y="3599451"/>
            <a:ext cx="7214099" cy="4833771"/>
          </a:xfrm>
          <a:prstGeom prst="rect">
            <a:avLst/>
          </a:prstGeom>
        </p:spPr>
      </p:pic>
      <p:pic>
        <p:nvPicPr>
          <p:cNvPr id="6" name="Image 5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EAC6FA10-ED6B-EC51-0A4D-8D58F0DBF1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38" t="67946" r="9509" b="28602"/>
          <a:stretch>
            <a:fillRect/>
          </a:stretch>
        </p:blipFill>
        <p:spPr>
          <a:xfrm>
            <a:off x="332374" y="5620616"/>
            <a:ext cx="5874327" cy="791440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B573962-601E-C7C7-AFC3-4DCF124698A6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الثالث.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33E36E9-3DEC-B3AD-207C-17811B48C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DBC62CC-B4A8-F45C-F2BC-2A914AAC47B2}"/>
                  </a:ext>
                </a:extLst>
              </p14:cNvPr>
              <p14:cNvContentPartPr/>
              <p14:nvPr/>
            </p14:nvContentPartPr>
            <p14:xfrm>
              <a:off x="4391960" y="6112081"/>
              <a:ext cx="918360" cy="2844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DBC62CC-B4A8-F45C-F2BC-2A914AAC47B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01960" y="5932081"/>
                <a:ext cx="1098000" cy="38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B1C3B758-0E71-C6D5-901F-D7F3FAF1141D}"/>
                  </a:ext>
                </a:extLst>
              </p14:cNvPr>
              <p14:cNvContentPartPr/>
              <p14:nvPr/>
            </p14:nvContentPartPr>
            <p14:xfrm rot="643734">
              <a:off x="7890767" y="7698909"/>
              <a:ext cx="1620352" cy="249426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B1C3B758-0E71-C6D5-901F-D7F3FAF1141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 rot="643734">
                <a:off x="7800747" y="7517903"/>
                <a:ext cx="1800031" cy="611076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Ellipse 17">
            <a:extLst>
              <a:ext uri="{FF2B5EF4-FFF2-40B4-BE49-F238E27FC236}">
                <a16:creationId xmlns:a16="http://schemas.microsoft.com/office/drawing/2014/main" id="{0C011107-050F-44FB-D218-09766FFD3CF9}"/>
              </a:ext>
            </a:extLst>
          </p:cNvPr>
          <p:cNvSpPr/>
          <p:nvPr/>
        </p:nvSpPr>
        <p:spPr>
          <a:xfrm>
            <a:off x="2943225" y="5399567"/>
            <a:ext cx="1323909" cy="13239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75A1C791-29D4-0C8F-1BDB-30B32C42E9D2}"/>
              </a:ext>
            </a:extLst>
          </p:cNvPr>
          <p:cNvSpPr/>
          <p:nvPr/>
        </p:nvSpPr>
        <p:spPr>
          <a:xfrm>
            <a:off x="12015788" y="7114010"/>
            <a:ext cx="1419225" cy="141922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47E2674-19EB-ECE4-7B37-9B0584F2386B}"/>
              </a:ext>
            </a:extLst>
          </p:cNvPr>
          <p:cNvSpPr txBox="1"/>
          <p:nvPr/>
        </p:nvSpPr>
        <p:spPr>
          <a:xfrm>
            <a:off x="1580650" y="8765799"/>
            <a:ext cx="95017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3. تَوَجَّهَتِ </a:t>
            </a:r>
            <a:r>
              <a:rPr lang="ar-MA" sz="66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ٱلطْفَتاةُ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إِلى </a:t>
            </a:r>
            <a:r>
              <a:rPr lang="ar-MA" sz="66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ٱلْمَدْرَسَةِ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940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يتقدم إلى السبورة ويقرأ الفقرة بدقة وبسرعة قبل انتهاء الوقت؟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ثلاثة تلاميذ للقراءة،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2493806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1876489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03F5B3E1-8F89-237D-A5BF-8C861B6135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0116" r="10146" b="38801"/>
          <a:stretch>
            <a:fillRect/>
          </a:stretch>
        </p:blipFill>
        <p:spPr>
          <a:xfrm>
            <a:off x="1699241" y="3188455"/>
            <a:ext cx="10317518" cy="691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6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6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8D4DBD2D-4B52-5906-FF63-213AD29B29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837" y="2335084"/>
            <a:ext cx="6278326" cy="79519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3. المطلوب هو إكمال الجمل بالكلمات المناسبة انطلاقا من الفقرة.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6289E8E-9830-029A-B7CD-8B8E8B23A3E8}"/>
              </a:ext>
            </a:extLst>
          </p:cNvPr>
          <p:cNvSpPr/>
          <p:nvPr/>
        </p:nvSpPr>
        <p:spPr>
          <a:xfrm>
            <a:off x="4184073" y="8049492"/>
            <a:ext cx="5306291" cy="169025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8DC94-2380-48AC-821C-5895D2FF9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5B610A5-7C7F-C5E6-C9E5-BD6EFAE6C2B0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بالمثال الأول، إلى أين توجهت البنت؟ 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←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أبحث في النص عما يشير إلى المكان 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← 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المدرسة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80129B-24A6-ED75-75FE-C8ACEA7A2393}"/>
              </a:ext>
            </a:extLst>
          </p:cNvPr>
          <p:cNvSpPr/>
          <p:nvPr/>
        </p:nvSpPr>
        <p:spPr>
          <a:xfrm>
            <a:off x="595745" y="5423247"/>
            <a:ext cx="12773594" cy="20227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F483786C-0451-5CC6-2931-F614B0DE82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62" t="77217" r="10134" b="18416"/>
          <a:stretch>
            <a:fillRect/>
          </a:stretch>
        </p:blipFill>
        <p:spPr>
          <a:xfrm>
            <a:off x="877042" y="8085923"/>
            <a:ext cx="11961915" cy="164955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0A6110D-4651-0A61-A9C1-58B6969AF939}"/>
              </a:ext>
            </a:extLst>
          </p:cNvPr>
          <p:cNvSpPr txBox="1"/>
          <p:nvPr/>
        </p:nvSpPr>
        <p:spPr>
          <a:xfrm>
            <a:off x="1301763" y="8356704"/>
            <a:ext cx="4419600" cy="1107996"/>
          </a:xfrm>
          <a:prstGeom prst="rect">
            <a:avLst/>
          </a:prstGeom>
          <a:solidFill>
            <a:srgbClr val="FFFBEF"/>
          </a:solidFill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lang="fr-MA" sz="4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C3FB6BDF-4FCB-26A7-5C01-61FB152C64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0116" r="10146" b="38801"/>
          <a:stretch>
            <a:fillRect/>
          </a:stretch>
        </p:blipFill>
        <p:spPr>
          <a:xfrm>
            <a:off x="2768475" y="2403334"/>
            <a:ext cx="8179050" cy="548033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9699353-89F7-69D2-655F-E6498B191A93}"/>
              </a:ext>
            </a:extLst>
          </p:cNvPr>
          <p:cNvSpPr/>
          <p:nvPr/>
        </p:nvSpPr>
        <p:spPr>
          <a:xfrm>
            <a:off x="4100945" y="6476628"/>
            <a:ext cx="1883357" cy="117164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2160C65-9A63-3B8A-A19C-7CDFB9A015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92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A4136-E732-E8EE-C93E-8E45D23CF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543DDC57-D5BD-68E0-6CEC-B0C6E3EF5E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8" t="77218" r="10134" b="7625"/>
          <a:stretch>
            <a:fillRect/>
          </a:stretch>
        </p:blipFill>
        <p:spPr>
          <a:xfrm>
            <a:off x="237897" y="4791753"/>
            <a:ext cx="13240206" cy="312723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D6342E2-4B8A-2588-27D6-D340BE13CCA1}"/>
              </a:ext>
            </a:extLst>
          </p:cNvPr>
          <p:cNvSpPr txBox="1"/>
          <p:nvPr/>
        </p:nvSpPr>
        <p:spPr>
          <a:xfrm>
            <a:off x="2313709" y="526569"/>
            <a:ext cx="1044158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بإنجاز المطلوب في الجملتين الرابعة والخامسة في الفقرة الأولى في ثنائيات، سأتنقل بين الصفوف.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لضمان انخراط التلاميذ ولتقديم الدعم للمتعثرين.</a:t>
            </a: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73DE18A-D6D5-B50F-D864-99C581AA8E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92D4333-60BD-C010-BD71-F0B863D85457}"/>
              </a:ext>
            </a:extLst>
          </p:cNvPr>
          <p:cNvSpPr/>
          <p:nvPr/>
        </p:nvSpPr>
        <p:spPr>
          <a:xfrm>
            <a:off x="237897" y="4736331"/>
            <a:ext cx="6453850" cy="211201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017137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8C217-E297-A091-968B-A1AB49239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7D7A52E3-5336-F4D8-CDA5-9A4950820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8" t="77218" r="51618" b="12767"/>
          <a:stretch>
            <a:fillRect/>
          </a:stretch>
        </p:blipFill>
        <p:spPr>
          <a:xfrm>
            <a:off x="840580" y="3813749"/>
            <a:ext cx="12034839" cy="383657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2025206-E6DC-4ED1-E699-D861E059968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لنصحح، انتبهوا جيدا.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للمتعلمين قبل عرض التصحيح.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0AA3AA-28C9-8F59-3882-D2349519EBC7}"/>
              </a:ext>
            </a:extLst>
          </p:cNvPr>
          <p:cNvSpPr/>
          <p:nvPr/>
        </p:nvSpPr>
        <p:spPr>
          <a:xfrm>
            <a:off x="7469776" y="4306111"/>
            <a:ext cx="5405643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غَسَلْتُ</a:t>
            </a:r>
            <a:endParaRPr lang="fr-FR" sz="96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2068D21-84D7-F6DD-317D-5ACD806B15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ACA226-E2F0-CAD6-E727-BF2DE4C80DCE}"/>
              </a:ext>
            </a:extLst>
          </p:cNvPr>
          <p:cNvSpPr/>
          <p:nvPr/>
        </p:nvSpPr>
        <p:spPr>
          <a:xfrm>
            <a:off x="6217360" y="6242331"/>
            <a:ext cx="5405643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9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اِرْتَدَتِ</a:t>
            </a:r>
            <a:endParaRPr lang="fr-FR" sz="96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75887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337368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أشتغل في مجموعة؟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العطل والرحلات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بسرعة ودقة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إتمام جمل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دقيقتين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13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8C217-E297-A091-968B-A1AB49239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2025206-E6DC-4ED1-E699-D861E059968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بقراءة هامسة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للحرص على انخراط الجميع في العمل الثنائي.</a:t>
            </a:r>
          </a:p>
        </p:txBody>
      </p:sp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BB8E317C-F9F1-35E0-78D9-3D6D4E725F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67CAE23-646A-31E9-B21B-CEE71B77B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726" y="3877554"/>
            <a:ext cx="12034547" cy="449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56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B4C7A-A9B9-92D9-F525-542A5538D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CD5C7FC-2E46-ACCB-04B5-5D88507D89C5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سنقوم بقراءة الفقرة قراءة مشتركة، من يتقدم ليقود القراءة؟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للتلاميذ لقيادة القراءة المشتركة، ويحرص على انخراط الجميع فيها.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D13799D-DB14-50E1-C29B-DF7B824E6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55338022-1B53-64D6-8358-06BD0C2BBF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8" t="77218" r="51618" b="12767"/>
          <a:stretch>
            <a:fillRect/>
          </a:stretch>
        </p:blipFill>
        <p:spPr>
          <a:xfrm>
            <a:off x="840580" y="3813749"/>
            <a:ext cx="12034839" cy="383657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FC1AF78-6BBB-3280-EB2C-08293C348129}"/>
              </a:ext>
            </a:extLst>
          </p:cNvPr>
          <p:cNvSpPr/>
          <p:nvPr/>
        </p:nvSpPr>
        <p:spPr>
          <a:xfrm>
            <a:off x="7469776" y="4306111"/>
            <a:ext cx="5405643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غَسَلْتُ</a:t>
            </a:r>
            <a:endParaRPr lang="fr-FR" sz="96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DEF96B-64A1-678F-77F1-225A79595033}"/>
              </a:ext>
            </a:extLst>
          </p:cNvPr>
          <p:cNvSpPr/>
          <p:nvPr/>
        </p:nvSpPr>
        <p:spPr>
          <a:xfrm>
            <a:off x="6217360" y="6242331"/>
            <a:ext cx="5405643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9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اِرْتَدَتِ</a:t>
            </a:r>
            <a:endParaRPr lang="fr-FR" sz="96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9770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6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حلقة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DCD3B5EC-5BED-E4E6-8E7E-63FE45C450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067" y="2453711"/>
            <a:ext cx="4892757" cy="61970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A267079-E0A9-BD09-7EEE-4617F3A98C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598282"/>
            <a:ext cx="4800601" cy="608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37: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4165563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المدرسة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CD6D6-07FF-CB27-818E-CF7927B2B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8207878" y="7265136"/>
            <a:ext cx="2444016" cy="253736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19C8F53-D60F-C6BB-B363-7A1807185207}"/>
              </a:ext>
            </a:extLst>
          </p:cNvPr>
          <p:cNvCxnSpPr>
            <a:cxnSpLocks/>
          </p:cNvCxnSpPr>
          <p:nvPr/>
        </p:nvCxnSpPr>
        <p:spPr>
          <a:xfrm>
            <a:off x="9429886" y="5801505"/>
            <a:ext cx="0" cy="9969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055AD05-0B53-5A04-5E26-1A3A4AD1D1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89" y="2330430"/>
            <a:ext cx="6278325" cy="795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C211C11B-37CA-D5F6-68DA-CC2D15CB55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7537"/>
            <a:ext cx="6292180" cy="796946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41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234545" y="650145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3262761" y="5494779"/>
            <a:ext cx="2590800" cy="16530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/>
              <a:t> </a:t>
            </a:r>
            <a:endParaRPr lang="fr-FR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8155F9-FC2E-7DDD-713F-E2B88949EC98}"/>
              </a:ext>
            </a:extLst>
          </p:cNvPr>
          <p:cNvSpPr/>
          <p:nvPr/>
        </p:nvSpPr>
        <p:spPr>
          <a:xfrm>
            <a:off x="3306514" y="3821657"/>
            <a:ext cx="2635822" cy="13218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5895D4D-832E-2865-1E20-C5B96B4C38EA}"/>
              </a:ext>
            </a:extLst>
          </p:cNvPr>
          <p:cNvSpPr txBox="1"/>
          <p:nvPr/>
        </p:nvSpPr>
        <p:spPr>
          <a:xfrm>
            <a:off x="6328611" y="322149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وبدقة، وأبحث عنها في الفقرة الأولى وأضع سطرا تحتها.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الصفحتين 40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pic>
        <p:nvPicPr>
          <p:cNvPr id="4" name="Image 3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F2D23EB1-745F-1FD3-5337-D7926A824F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299989"/>
            <a:ext cx="6306035" cy="798701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779CF92-3689-8C97-0546-89757B3A1788}"/>
              </a:ext>
            </a:extLst>
          </p:cNvPr>
          <p:cNvSpPr txBox="1"/>
          <p:nvPr/>
        </p:nvSpPr>
        <p:spPr>
          <a:xfrm>
            <a:off x="6234545" y="650145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A7B45C-5E08-A44B-5ECE-56CCE7FC69B2}"/>
              </a:ext>
            </a:extLst>
          </p:cNvPr>
          <p:cNvSpPr/>
          <p:nvPr/>
        </p:nvSpPr>
        <p:spPr>
          <a:xfrm>
            <a:off x="3244516" y="5527570"/>
            <a:ext cx="2590800" cy="16149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0B7F86-FD36-B264-55EC-7878C60A6B66}"/>
              </a:ext>
            </a:extLst>
          </p:cNvPr>
          <p:cNvSpPr/>
          <p:nvPr/>
        </p:nvSpPr>
        <p:spPr>
          <a:xfrm>
            <a:off x="3258018" y="3863504"/>
            <a:ext cx="2635822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5B97417-11ED-5665-984D-6367D5438AD3}"/>
              </a:ext>
            </a:extLst>
          </p:cNvPr>
          <p:cNvSpPr txBox="1"/>
          <p:nvPr/>
        </p:nvSpPr>
        <p:spPr>
          <a:xfrm>
            <a:off x="6328611" y="322149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وبدقة، وأبحث عنها في الفقرة الثاني وأضع سطرا تحتها.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8E4AB05-9A92-0E5B-9CF1-CDF310F560BA}"/>
              </a:ext>
            </a:extLst>
          </p:cNvPr>
          <p:cNvSpPr/>
          <p:nvPr/>
        </p:nvSpPr>
        <p:spPr>
          <a:xfrm>
            <a:off x="603226" y="8488019"/>
            <a:ext cx="2635822" cy="12113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1C287BA-7A68-9C68-B296-B8DB50F456E4}"/>
              </a:ext>
            </a:extLst>
          </p:cNvPr>
          <p:cNvSpPr txBox="1"/>
          <p:nvPr/>
        </p:nvSpPr>
        <p:spPr>
          <a:xfrm>
            <a:off x="6234545" y="852958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وبدقة، وأنقلها على دفتري.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812572"/>
            <a:ext cx="63526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أشتغل في مجموعة؟</a:t>
            </a: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3879</TotalTime>
  <Words>1559</Words>
  <Application>Microsoft Office PowerPoint</Application>
  <PresentationFormat>Personnalisé</PresentationFormat>
  <Paragraphs>265</Paragraphs>
  <Slides>68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68</vt:i4>
      </vt:variant>
    </vt:vector>
  </HeadingPairs>
  <TitlesOfParts>
    <vt:vector size="8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2259</cp:revision>
  <dcterms:created xsi:type="dcterms:W3CDTF">2014-10-09T07:32:24Z</dcterms:created>
  <dcterms:modified xsi:type="dcterms:W3CDTF">2025-09-30T13:00:57Z</dcterms:modified>
</cp:coreProperties>
</file>