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5"/>
  </p:notesMasterIdLst>
  <p:handoutMasterIdLst>
    <p:handoutMasterId r:id="rId76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2134808591" r:id="rId14"/>
    <p:sldId id="2134808653" r:id="rId15"/>
    <p:sldId id="2134808451" r:id="rId16"/>
    <p:sldId id="542" r:id="rId17"/>
    <p:sldId id="2134808656" r:id="rId18"/>
    <p:sldId id="2134808596" r:id="rId19"/>
    <p:sldId id="2134808597" r:id="rId20"/>
    <p:sldId id="2134808599" r:id="rId21"/>
    <p:sldId id="2134808598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677" r:id="rId36"/>
    <p:sldId id="2134808448" r:id="rId37"/>
    <p:sldId id="2134808676" r:id="rId38"/>
    <p:sldId id="2134808471" r:id="rId39"/>
    <p:sldId id="2134808472" r:id="rId40"/>
    <p:sldId id="2134808672" r:id="rId41"/>
    <p:sldId id="597" r:id="rId42"/>
    <p:sldId id="2134808661" r:id="rId43"/>
    <p:sldId id="2134808662" r:id="rId44"/>
    <p:sldId id="2134808663" r:id="rId45"/>
    <p:sldId id="2134808664" r:id="rId46"/>
    <p:sldId id="2134808491" r:id="rId47"/>
    <p:sldId id="2134808600" r:id="rId48"/>
    <p:sldId id="2134808601" r:id="rId49"/>
    <p:sldId id="2134808603" r:id="rId50"/>
    <p:sldId id="2134808602" r:id="rId51"/>
    <p:sldId id="2134808604" r:id="rId52"/>
    <p:sldId id="2134808605" r:id="rId53"/>
    <p:sldId id="2134808606" r:id="rId54"/>
    <p:sldId id="2134808641" r:id="rId55"/>
    <p:sldId id="2134808665" r:id="rId56"/>
    <p:sldId id="2134808667" r:id="rId57"/>
    <p:sldId id="2134808666" r:id="rId58"/>
    <p:sldId id="2134808668" r:id="rId59"/>
    <p:sldId id="2134808669" r:id="rId60"/>
    <p:sldId id="2134808571" r:id="rId61"/>
    <p:sldId id="2134808572" r:id="rId62"/>
    <p:sldId id="2134808647" r:id="rId63"/>
    <p:sldId id="2134808671" r:id="rId64"/>
    <p:sldId id="2134808670" r:id="rId65"/>
    <p:sldId id="2134808674" r:id="rId66"/>
    <p:sldId id="2134808675" r:id="rId67"/>
    <p:sldId id="2134808577" r:id="rId68"/>
    <p:sldId id="2134808578" r:id="rId69"/>
    <p:sldId id="2134808651" r:id="rId70"/>
    <p:sldId id="985" r:id="rId71"/>
    <p:sldId id="2134808546" r:id="rId72"/>
    <p:sldId id="2134808447" r:id="rId73"/>
    <p:sldId id="2134808513" r:id="rId7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653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596"/>
            <p14:sldId id="2134808597"/>
            <p14:sldId id="2134808599"/>
            <p14:sldId id="2134808598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677"/>
          </p14:sldIdLst>
        </p14:section>
        <p14:section name="تحدث وإغناء المعجم" id="{5F742C0B-3E93-40E7-BD04-47EA8F843380}">
          <p14:sldIdLst>
            <p14:sldId id="2134808448"/>
            <p14:sldId id="2134808676"/>
            <p14:sldId id="2134808471"/>
            <p14:sldId id="2134808472"/>
            <p14:sldId id="2134808672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662"/>
            <p14:sldId id="2134808663"/>
            <p14:sldId id="21348086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65"/>
            <p14:sldId id="2134808667"/>
            <p14:sldId id="2134808666"/>
            <p14:sldId id="2134808668"/>
            <p14:sldId id="2134808669"/>
            <p14:sldId id="2134808571"/>
            <p14:sldId id="2134808572"/>
            <p14:sldId id="2134808647"/>
            <p14:sldId id="2134808671"/>
            <p14:sldId id="2134808670"/>
            <p14:sldId id="2134808674"/>
            <p14:sldId id="2134808675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9D9D9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450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12:40:41.3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0,'1838'0'0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0:44.91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80,'327'-19,"-93"2,568 11,-462 8,-260-2,125-15,-68 0,237 6,-321 9,-11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15.0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1,'2237'0,"-2228"0,-2 0,-1 0,0 0,1 0,0 0,-2 5,2 0,-1 1,0-1,1 5,-1 2,0-2,7 22,-4 11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9T18:10:29.52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3642 93,'-10'-4,"-1"0,0 1,0-1,0 1,-20-1,-60-2,63 5,-528-1,284 3,-348-1,580-2,0-2,0-1,-47-14,43 8,-90-9,-250 18,190 4,167-2,-313 12,104 7,209-15,1 1,0 2,0 0,-30 14,29-11,0-1,-1 0,-37 5,-17-8,48-5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56.7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5,'42'0,"583"23,-458 0,-81-9,152 4,649-20,-855 1,1-3,47-10,-42 7,45-4,87 9,-142 2,13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8:30.51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0 500,'209'-12,"-1"-6,210-50,-239 36,-13 1,-76 12,174-14,-188 26,0-4,0-4,-3-3,118-42,56-15,-180 62,99-8,33-4,-95 8,-1 4,185 2,-227 11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customXml" Target="../ink/ink1.xml"/><Relationship Id="rId7" Type="http://schemas.openxmlformats.org/officeDocument/2006/relationships/image" Target="../media/image3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4.png"/><Relationship Id="rId5" Type="http://schemas.openxmlformats.org/officeDocument/2006/relationships/customXml" Target="../ink/ink2.xml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2.png"/><Relationship Id="rId7" Type="http://schemas.openxmlformats.org/officeDocument/2006/relationships/customXml" Target="../ink/ink4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5.png"/><Relationship Id="rId5" Type="http://schemas.openxmlformats.org/officeDocument/2006/relationships/customXml" Target="../ink/ink3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2.png"/><Relationship Id="rId7" Type="http://schemas.openxmlformats.org/officeDocument/2006/relationships/customXml" Target="../ink/ink6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6.png"/><Relationship Id="rId5" Type="http://schemas.openxmlformats.org/officeDocument/2006/relationships/customXml" Target="../ink/ink5.xml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0.jpeg"/><Relationship Id="rId4" Type="http://schemas.openxmlformats.org/officeDocument/2006/relationships/image" Target="../media/image48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3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1.png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6.jpeg"/><Relationship Id="rId4" Type="http://schemas.microsoft.com/office/2007/relationships/hdphoto" Target="../media/hdphoto4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06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404059" y="232314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أَدَواتي كامِلَةً كُلَّ يَوْمٍ؛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أوظف أدواتي المدرسية؟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404059" y="423062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أَدَواتي مَتى طَلَبَ مِنّي ذَلِكَ أُسْتاذي؛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404059" y="753774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أَدَواتي الْمَدْرَسِيَّةِ؛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404059" y="588418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أَسْتَخْرِجُ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ٱلْمُناسِبَةَ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لِكُلِّ أَيْقونَةٍ؛</a:t>
            </a:r>
          </a:p>
        </p:txBody>
      </p:sp>
      <p:pic>
        <p:nvPicPr>
          <p:cNvPr id="10" name="Image 9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4F92E7E9-5948-632D-C98D-D1825E0F8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1997076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B14B6FC2-0ED7-AA9F-0D60-BFF863551B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706860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81D38F53-7F8E-C440-103B-889B40EEC7DD}"/>
              </a:ext>
            </a:extLst>
          </p:cNvPr>
          <p:cNvSpPr txBox="1"/>
          <p:nvPr/>
        </p:nvSpPr>
        <p:spPr>
          <a:xfrm>
            <a:off x="4404059" y="9191311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أُعيرِ زَميلي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ٱلْأَداةَ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إِذا طَلَبَها مِنّي.</a:t>
            </a:r>
          </a:p>
        </p:txBody>
      </p:sp>
      <p:pic>
        <p:nvPicPr>
          <p:cNvPr id="27" name="Image 26" descr="Une image contenant dessin humoristique, animation japonaise, meubles, habits&#10;&#10;Le contenu généré par l’IA peut être incorrect.">
            <a:extLst>
              <a:ext uri="{FF2B5EF4-FFF2-40B4-BE49-F238E27FC236}">
                <a16:creationId xmlns:a16="http://schemas.microsoft.com/office/drawing/2014/main" id="{1B328F74-81F6-84D3-BD0D-E0D0D0AEAF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875911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 27" descr="Une image contenant dessin humoristique, meubles, table, animation japonaise&#10;&#10;Le contenu généré par l’IA peut être incorrect.">
            <a:extLst>
              <a:ext uri="{FF2B5EF4-FFF2-40B4-BE49-F238E27FC236}">
                <a16:creationId xmlns:a16="http://schemas.microsoft.com/office/drawing/2014/main" id="{34B53F83-4BF8-D2C2-911C-AF814F19DB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5378094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Image 28" descr="Une image contenant meubles, dessin humoristique, chaise, intérieur&#10;&#10;Le contenu généré par l’IA peut être incorrect.">
            <a:extLst>
              <a:ext uri="{FF2B5EF4-FFF2-40B4-BE49-F238E27FC236}">
                <a16:creationId xmlns:a16="http://schemas.microsoft.com/office/drawing/2014/main" id="{FAD96C57-65B9-4AC2-AED0-0E5888D1A4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11" y="3687585"/>
            <a:ext cx="1971869" cy="1633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016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227879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أَشْهي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صُنْعُها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مَوْجَةࣱ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 هوَ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خِلالَ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بَنَيْتُ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بِضْعُ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اَلْأَسْوَدُ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إِسْماعيلُ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044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185591-0EEF-23F6-7D5D-913CB29F52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09716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أَشْهي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صُنْعُها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مَوْجَةࣱ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 هوَ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خِلالَ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بَنَيْتُ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بِضْعُ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اَلْأَسْوَدُ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إِسْماعيلُ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7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BE3AA69-122B-6BCF-B9D0-FE3D644E6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09716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أَشْهي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صُنْعُها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مَوْجَةࣱ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 هوَ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خِلالَ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بَنَيْتُ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بِضْعُ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اَلْأَسْوَدُ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إِسْماعيلُ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5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141C50-3586-7D7D-66E2-19BCBF1F5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765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33008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498964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أَشْهي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صُنْعُها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مَوْجَةࣱ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 هوَ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خِلالَ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بَنَيْتُ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أَعَدْنا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بِضْعُ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اَلْأَسْوَدُ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إِسْماعيلُ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47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خلال.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خِلالَ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أَعَدْنا.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أَعَدْنا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بِضْعُ.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بِضْعُ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إِسْماعيلُ.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بالعطل والرحلات؛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إتمام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94564-91F8-7305-BF1B-69CC7E577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19454-44B3-AFCA-BE39-325485F88A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C873B7-ABEA-9B48-8C97-5C811FE33F18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71A9BE-B29D-BE6B-F6CF-60B3D5515EAF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07917C0-46F7-D729-4710-66E6DCB9EDFE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إِسْماعيلُ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409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خريطة الكلمة</a:t>
            </a:r>
            <a:endParaRPr kumimoji="1"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05A19C-195E-3A3D-E8B1-F168A60C5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713" y="2079194"/>
            <a:ext cx="5608806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203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2105891" y="823483"/>
            <a:ext cx="1052726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سأحدد كلمة اليوم وعليكم بإنشاء خريطتها الذهنية.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بجميع الخطوات المتبعة.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177E2B8-2255-2C01-61B1-922FF00B6CEF}"/>
              </a:ext>
            </a:extLst>
          </p:cNvPr>
          <p:cNvSpPr/>
          <p:nvPr/>
        </p:nvSpPr>
        <p:spPr>
          <a:xfrm>
            <a:off x="5899716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</a:t>
            </a:r>
            <a:endParaRPr lang="fr-MA" sz="6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756A02C5-7E59-C585-043B-BA39C6CF3E08}"/>
              </a:ext>
            </a:extLst>
          </p:cNvPr>
          <p:cNvSpPr/>
          <p:nvPr/>
        </p:nvSpPr>
        <p:spPr>
          <a:xfrm rot="16200000">
            <a:off x="6569376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F975647E-7A80-17CA-6850-4B5C7E789670}"/>
              </a:ext>
            </a:extLst>
          </p:cNvPr>
          <p:cNvSpPr/>
          <p:nvPr/>
        </p:nvSpPr>
        <p:spPr>
          <a:xfrm>
            <a:off x="5899716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EFC91D-5C84-9C66-25F4-E720DDAF4A69}"/>
              </a:ext>
            </a:extLst>
          </p:cNvPr>
          <p:cNvSpPr/>
          <p:nvPr/>
        </p:nvSpPr>
        <p:spPr>
          <a:xfrm>
            <a:off x="5322469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50F8F03C-6B85-BE48-C617-7F1FEB01605D}"/>
              </a:ext>
            </a:extLst>
          </p:cNvPr>
          <p:cNvSpPr/>
          <p:nvPr/>
        </p:nvSpPr>
        <p:spPr>
          <a:xfrm>
            <a:off x="3405903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936EBD7B-1334-ECD9-BDD0-15798288F599}"/>
              </a:ext>
            </a:extLst>
          </p:cNvPr>
          <p:cNvSpPr/>
          <p:nvPr/>
        </p:nvSpPr>
        <p:spPr>
          <a:xfrm rot="5400000">
            <a:off x="6569376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A95D8CB4-C457-3CD1-00BA-D1136A08314D}"/>
              </a:ext>
            </a:extLst>
          </p:cNvPr>
          <p:cNvSpPr/>
          <p:nvPr/>
        </p:nvSpPr>
        <p:spPr>
          <a:xfrm>
            <a:off x="5899716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86916923-F454-C286-9423-D0711CC677EA}"/>
              </a:ext>
            </a:extLst>
          </p:cNvPr>
          <p:cNvSpPr/>
          <p:nvPr/>
        </p:nvSpPr>
        <p:spPr>
          <a:xfrm>
            <a:off x="7816282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459957DB-6613-D21E-2FA5-5E446F54DCD1}"/>
              </a:ext>
            </a:extLst>
          </p:cNvPr>
          <p:cNvSpPr/>
          <p:nvPr/>
        </p:nvSpPr>
        <p:spPr>
          <a:xfrm>
            <a:off x="8393529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في ثنائيات بإنشاء الخريطة الذهنية لكلمة "شاطئ" على دفاتركم.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ويقدم الدعم اللازم.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73A772D0-CD86-13A0-DBE6-5F02759E6A86}"/>
              </a:ext>
            </a:extLst>
          </p:cNvPr>
          <p:cNvSpPr/>
          <p:nvPr/>
        </p:nvSpPr>
        <p:spPr>
          <a:xfrm>
            <a:off x="8476661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0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شاطئࣱ</a:t>
            </a:r>
            <a:endParaRPr lang="fr-MA" sz="6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2CEC22EE-1B1F-04B6-6A81-CC04BBC742CE}"/>
              </a:ext>
            </a:extLst>
          </p:cNvPr>
          <p:cNvSpPr/>
          <p:nvPr/>
        </p:nvSpPr>
        <p:spPr>
          <a:xfrm rot="16200000">
            <a:off x="9146321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A53A79E-C714-084D-3E6B-1E2270E177AB}"/>
              </a:ext>
            </a:extLst>
          </p:cNvPr>
          <p:cNvSpPr/>
          <p:nvPr/>
        </p:nvSpPr>
        <p:spPr>
          <a:xfrm>
            <a:off x="8476661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5E26F652-E725-CDD9-EC36-DA2F58520750}"/>
              </a:ext>
            </a:extLst>
          </p:cNvPr>
          <p:cNvSpPr/>
          <p:nvPr/>
        </p:nvSpPr>
        <p:spPr>
          <a:xfrm>
            <a:off x="7899414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0689808-B90B-EAA4-7008-D06630A0D4C8}"/>
              </a:ext>
            </a:extLst>
          </p:cNvPr>
          <p:cNvSpPr/>
          <p:nvPr/>
        </p:nvSpPr>
        <p:spPr>
          <a:xfrm>
            <a:off x="5982848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35062040-8472-7ED3-1C12-A6073BDF865A}"/>
              </a:ext>
            </a:extLst>
          </p:cNvPr>
          <p:cNvSpPr/>
          <p:nvPr/>
        </p:nvSpPr>
        <p:spPr>
          <a:xfrm rot="5400000">
            <a:off x="9146321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351093F0-7CB1-BDA2-49B8-30A6B528C13E}"/>
              </a:ext>
            </a:extLst>
          </p:cNvPr>
          <p:cNvSpPr/>
          <p:nvPr/>
        </p:nvSpPr>
        <p:spPr>
          <a:xfrm>
            <a:off x="8476661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13FC1CC-8AC1-1B39-B7EA-3401B6328F5C}"/>
              </a:ext>
            </a:extLst>
          </p:cNvPr>
          <p:cNvSpPr/>
          <p:nvPr/>
        </p:nvSpPr>
        <p:spPr>
          <a:xfrm>
            <a:off x="10393227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6470AF9-4F94-6D3E-2A1B-B47E289D70DF}"/>
              </a:ext>
            </a:extLst>
          </p:cNvPr>
          <p:cNvSpPr/>
          <p:nvPr/>
        </p:nvSpPr>
        <p:spPr>
          <a:xfrm>
            <a:off x="10970474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C5B0499-64DE-833A-BC7D-FF882F0010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15535" r="9147" b="16330"/>
          <a:stretch>
            <a:fillRect/>
          </a:stretch>
        </p:blipFill>
        <p:spPr>
          <a:xfrm>
            <a:off x="209134" y="4334516"/>
            <a:ext cx="3345619" cy="3325091"/>
          </a:xfrm>
          <a:prstGeom prst="rect">
            <a:avLst/>
          </a:prstGeom>
        </p:spPr>
      </p:pic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856827AC-E0C7-088E-B5CB-98D9942F76EE}"/>
              </a:ext>
            </a:extLst>
          </p:cNvPr>
          <p:cNvSpPr/>
          <p:nvPr/>
        </p:nvSpPr>
        <p:spPr>
          <a:xfrm>
            <a:off x="4132001" y="5458453"/>
            <a:ext cx="1205345" cy="1077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A12BD-1049-AC49-345D-E83A95F91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DCC9BCA-E365-BE33-4B95-F7D958A09C32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ستقدمون إنجازاتكم، ونسجل بعضها على السبورة، ثم ننقلها على دفاترنا.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الكلمات، وينقل بعضها على الخريطة الذهنية، قبل نقلها على الدفاتر.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753E02C-0C3C-A5FF-9493-29D52BF18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987EA57C-0766-143E-9567-5EB218530D7D}"/>
              </a:ext>
            </a:extLst>
          </p:cNvPr>
          <p:cNvSpPr/>
          <p:nvPr/>
        </p:nvSpPr>
        <p:spPr>
          <a:xfrm>
            <a:off x="8476661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مِحْفَظَةࣱ</a:t>
            </a:r>
            <a:endParaRPr lang="fr-MA" sz="6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53A3252-B55B-FFB7-4979-559E89B0A6E0}"/>
              </a:ext>
            </a:extLst>
          </p:cNvPr>
          <p:cNvSpPr/>
          <p:nvPr/>
        </p:nvSpPr>
        <p:spPr>
          <a:xfrm rot="16200000">
            <a:off x="9146321" y="4750156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1" tIns="10529" rIns="286893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F4AE488-1F6B-50F6-19CF-049045D9F798}"/>
              </a:ext>
            </a:extLst>
          </p:cNvPr>
          <p:cNvSpPr/>
          <p:nvPr/>
        </p:nvSpPr>
        <p:spPr>
          <a:xfrm>
            <a:off x="8476661" y="2569928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marL="0" lvl="0" indent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65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28F1C29A-E969-42CE-5F45-B5E01735C664}"/>
              </a:ext>
            </a:extLst>
          </p:cNvPr>
          <p:cNvSpPr/>
          <p:nvPr/>
        </p:nvSpPr>
        <p:spPr>
          <a:xfrm>
            <a:off x="7899414" y="5997062"/>
            <a:ext cx="577247" cy="49922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577246" y="24961"/>
                </a:moveTo>
                <a:lnTo>
                  <a:pt x="0" y="2496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30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A6B6FA58-080E-71E9-4C2C-C5942C600450}"/>
              </a:ext>
            </a:extLst>
          </p:cNvPr>
          <p:cNvSpPr/>
          <p:nvPr/>
        </p:nvSpPr>
        <p:spPr>
          <a:xfrm>
            <a:off x="5982848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3266964"/>
              <a:satOff val="-13592"/>
              <a:lumOff val="3203"/>
              <a:alphaOff val="0"/>
            </a:schemeClr>
          </a:fillRef>
          <a:effectRef idx="1">
            <a:schemeClr val="accent4">
              <a:hueOff val="3266964"/>
              <a:satOff val="-13592"/>
              <a:lumOff val="3203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E29C1F0A-EC2A-3CC6-477E-C565CD3591D8}"/>
              </a:ext>
            </a:extLst>
          </p:cNvPr>
          <p:cNvSpPr/>
          <p:nvPr/>
        </p:nvSpPr>
        <p:spPr>
          <a:xfrm rot="5400000">
            <a:off x="9146321" y="7243969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3" tIns="10529" rIns="286891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D84301C-4106-3B1A-5D65-B8E459C5D5ED}"/>
              </a:ext>
            </a:extLst>
          </p:cNvPr>
          <p:cNvSpPr/>
          <p:nvPr/>
        </p:nvSpPr>
        <p:spPr>
          <a:xfrm>
            <a:off x="8476661" y="7557553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6533927"/>
              <a:satOff val="-27185"/>
              <a:lumOff val="6405"/>
              <a:alphaOff val="0"/>
            </a:schemeClr>
          </a:fillRef>
          <a:effectRef idx="1">
            <a:schemeClr val="accent4">
              <a:hueOff val="6533927"/>
              <a:satOff val="-27185"/>
              <a:lumOff val="6405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DF3962DB-EEAC-BB06-B733-6744A3F2A593}"/>
              </a:ext>
            </a:extLst>
          </p:cNvPr>
          <p:cNvSpPr/>
          <p:nvPr/>
        </p:nvSpPr>
        <p:spPr>
          <a:xfrm>
            <a:off x="10393227" y="5997063"/>
            <a:ext cx="577246" cy="49921"/>
          </a:xfrm>
          <a:custGeom>
            <a:avLst/>
            <a:gdLst>
              <a:gd name="connsiteX0" fmla="*/ 0 w 577246"/>
              <a:gd name="connsiteY0" fmla="*/ 24960 h 49921"/>
              <a:gd name="connsiteX1" fmla="*/ 577246 w 577246"/>
              <a:gd name="connsiteY1" fmla="*/ 24960 h 4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7246" h="49921">
                <a:moveTo>
                  <a:pt x="0" y="24960"/>
                </a:moveTo>
                <a:lnTo>
                  <a:pt x="577246" y="24960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6892" tIns="10529" rIns="286892" bIns="10530" numCol="1" spcCol="1270" anchor="ctr" anchorCtr="0">
            <a:noAutofit/>
          </a:bodyPr>
          <a:lstStyle/>
          <a:p>
            <a:pPr marL="0" lvl="0" indent="0" algn="ctr" defTabSz="222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MA" sz="5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26733CFE-F0D2-4366-B5BD-A0F3774228F3}"/>
              </a:ext>
            </a:extLst>
          </p:cNvPr>
          <p:cNvSpPr/>
          <p:nvPr/>
        </p:nvSpPr>
        <p:spPr>
          <a:xfrm>
            <a:off x="10970474" y="5063741"/>
            <a:ext cx="1916565" cy="1916565"/>
          </a:xfrm>
          <a:custGeom>
            <a:avLst/>
            <a:gdLst>
              <a:gd name="connsiteX0" fmla="*/ 0 w 1916565"/>
              <a:gd name="connsiteY0" fmla="*/ 958283 h 1916565"/>
              <a:gd name="connsiteX1" fmla="*/ 958283 w 1916565"/>
              <a:gd name="connsiteY1" fmla="*/ 0 h 1916565"/>
              <a:gd name="connsiteX2" fmla="*/ 1916566 w 1916565"/>
              <a:gd name="connsiteY2" fmla="*/ 958283 h 1916565"/>
              <a:gd name="connsiteX3" fmla="*/ 958283 w 1916565"/>
              <a:gd name="connsiteY3" fmla="*/ 1916566 h 1916565"/>
              <a:gd name="connsiteX4" fmla="*/ 0 w 1916565"/>
              <a:gd name="connsiteY4" fmla="*/ 958283 h 191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6565" h="1916565">
                <a:moveTo>
                  <a:pt x="0" y="958283"/>
                </a:moveTo>
                <a:cubicBezTo>
                  <a:pt x="0" y="429038"/>
                  <a:pt x="429038" y="0"/>
                  <a:pt x="958283" y="0"/>
                </a:cubicBezTo>
                <a:cubicBezTo>
                  <a:pt x="1487528" y="0"/>
                  <a:pt x="1916566" y="429038"/>
                  <a:pt x="1916566" y="958283"/>
                </a:cubicBezTo>
                <a:cubicBezTo>
                  <a:pt x="1916566" y="1487528"/>
                  <a:pt x="1487528" y="1916566"/>
                  <a:pt x="958283" y="1916566"/>
                </a:cubicBezTo>
                <a:cubicBezTo>
                  <a:pt x="429038" y="1916566"/>
                  <a:pt x="0" y="1487528"/>
                  <a:pt x="0" y="95828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9800891"/>
              <a:satOff val="-40777"/>
              <a:lumOff val="9608"/>
              <a:alphaOff val="0"/>
            </a:schemeClr>
          </a:fillRef>
          <a:effectRef idx="1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21949" tIns="321949" rIns="321949" bIns="321949" numCol="1" spcCol="1270" anchor="ctr" anchorCtr="0">
            <a:noAutofit/>
          </a:bodyPr>
          <a:lstStyle/>
          <a:p>
            <a:pPr lvl="0" algn="ctr" defTabSz="2889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5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MA" sz="65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95D7E3D-CF7E-BA4E-51F9-F13ADFACCA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2" t="15535" r="9147" b="16330"/>
          <a:stretch>
            <a:fillRect/>
          </a:stretch>
        </p:blipFill>
        <p:spPr>
          <a:xfrm>
            <a:off x="209134" y="4334516"/>
            <a:ext cx="3345619" cy="3325091"/>
          </a:xfrm>
          <a:prstGeom prst="rect">
            <a:avLst/>
          </a:prstGeom>
        </p:spPr>
      </p:pic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1EA9EC6C-945B-1A5B-4B01-5FE52B222CAB}"/>
              </a:ext>
            </a:extLst>
          </p:cNvPr>
          <p:cNvSpPr/>
          <p:nvPr/>
        </p:nvSpPr>
        <p:spPr>
          <a:xfrm>
            <a:off x="4132001" y="5458453"/>
            <a:ext cx="1205345" cy="1077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84784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0EF0D602-2E0E-5E88-AE2F-9DFFB5DEE6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762" y="1572630"/>
            <a:ext cx="4892757" cy="619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F07DB3B-74D6-BF62-62E9-238F260EC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094" y="3580786"/>
            <a:ext cx="9461812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930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D60BE0D-CFA3-E6CD-4228-40BF272E3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094" y="3580786"/>
            <a:ext cx="9461812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5836781-FC79-023D-577C-17F5E5E8B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094" y="3580786"/>
            <a:ext cx="9461812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12ADBE-721C-BD9D-31C6-E862762E8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094" y="3580786"/>
            <a:ext cx="9461812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65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52FFB33-6757-7779-C7B0-66BFC47501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37" y="2335084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40، 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44144" y="5500255"/>
            <a:ext cx="2521527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401975" y="5611091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868278" y="815890"/>
            <a:ext cx="11979444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1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لنسترجع جميعا كيف نحدد بسرعة (قراءة مسحية بالعين) كلمة معينة في الفقرة.</a:t>
            </a:r>
          </a:p>
          <a:p>
            <a:pPr algn="r" rtl="1"/>
            <a:r>
              <a:rPr lang="ar-MA" sz="31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التذكير بكيفية مسح الكلمة وتحديد موقعها.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5D34E12-5843-4339-C578-C12644BE2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07785" y="3000109"/>
            <a:ext cx="7900430" cy="60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7CC68627-3F19-8D63-18B8-FA0310DC5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9" t="39863" r="9936" b="38797"/>
          <a:stretch>
            <a:fillRect/>
          </a:stretch>
        </p:blipFill>
        <p:spPr>
          <a:xfrm>
            <a:off x="1050066" y="2332653"/>
            <a:ext cx="11615867" cy="770970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الزيتون – عجينة – صُنْعها – البيتزا - أشهى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10106784" y="7334582"/>
            <a:ext cx="2117300" cy="11254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9023860" y="4841377"/>
            <a:ext cx="1849493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6857999" y="3903971"/>
            <a:ext cx="1784868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B35BC-CEF6-3947-D566-ED5210D1C181}"/>
              </a:ext>
            </a:extLst>
          </p:cNvPr>
          <p:cNvSpPr/>
          <p:nvPr/>
        </p:nvSpPr>
        <p:spPr>
          <a:xfrm>
            <a:off x="6228803" y="2636180"/>
            <a:ext cx="1946384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DBBBDD-A56F-7F09-BD72-7BE8C4C31083}"/>
              </a:ext>
            </a:extLst>
          </p:cNvPr>
          <p:cNvSpPr/>
          <p:nvPr/>
        </p:nvSpPr>
        <p:spPr>
          <a:xfrm>
            <a:off x="7024215" y="8460037"/>
            <a:ext cx="1784868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  <p:bldP spid="12" grpId="0" animBg="1"/>
      <p:bldP spid="12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55B96BF-49BC-D028-0A82-8CCF0717F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9" t="39863" r="9936" b="38797"/>
          <a:stretch>
            <a:fillRect/>
          </a:stretch>
        </p:blipFill>
        <p:spPr>
          <a:xfrm>
            <a:off x="1050066" y="2332653"/>
            <a:ext cx="11615867" cy="770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9719F24A-9E18-4E82-4A60-EF62608F1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9" t="39863" r="9936" b="38797"/>
          <a:stretch>
            <a:fillRect/>
          </a:stretch>
        </p:blipFill>
        <p:spPr>
          <a:xfrm>
            <a:off x="1050066" y="2332653"/>
            <a:ext cx="11615867" cy="770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0F8E9F56-79B8-AB97-C41B-136CD8B91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9" t="39863" r="9936" b="38797"/>
          <a:stretch>
            <a:fillRect/>
          </a:stretch>
        </p:blipFill>
        <p:spPr>
          <a:xfrm>
            <a:off x="1050066" y="2332653"/>
            <a:ext cx="11615867" cy="770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30B5B4F-2837-E9BE-6989-63F79EC6B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9" t="39863" r="9936" b="38797"/>
          <a:stretch>
            <a:fillRect/>
          </a:stretch>
        </p:blipFill>
        <p:spPr>
          <a:xfrm>
            <a:off x="1050066" y="2332653"/>
            <a:ext cx="11615867" cy="770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329310FF-6775-E896-C140-B749CF318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9" t="39863" r="9936" b="38797"/>
          <a:stretch>
            <a:fillRect/>
          </a:stretch>
        </p:blipFill>
        <p:spPr>
          <a:xfrm>
            <a:off x="1050066" y="2332653"/>
            <a:ext cx="11615867" cy="770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75631"/>
            <a:ext cx="101415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بالفقرة، وسنستخدم استراتيجية الكلمات المفتاح.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CE8D74-B85E-40B7-0247-39137AEE2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8F7D9A2-792D-693E-12C3-503238621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39814" r="9788" b="38677"/>
          <a:stretch>
            <a:fillRect/>
          </a:stretch>
        </p:blipFill>
        <p:spPr>
          <a:xfrm>
            <a:off x="6244371" y="2794000"/>
            <a:ext cx="6862029" cy="4590473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FFDFDE82-5628-13D0-74E2-BE7DF916A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5" t="61212" r="9740" b="28345"/>
          <a:stretch>
            <a:fillRect/>
          </a:stretch>
        </p:blipFill>
        <p:spPr>
          <a:xfrm>
            <a:off x="609600" y="3853388"/>
            <a:ext cx="5244515" cy="222875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2021620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BA0F-D68F-97EA-BF4D-4F6DF833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4CE24F-D422-5947-150C-65E33311A6A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ثنائيات، قوموا بإنجاز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 للفئة المتعثرة.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6B0E8BD-4A21-D65E-E469-B1F3615A3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2E9398B3-768E-7585-5424-3D0692A9C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39814" r="9788" b="38677"/>
          <a:stretch>
            <a:fillRect/>
          </a:stretch>
        </p:blipFill>
        <p:spPr>
          <a:xfrm>
            <a:off x="6244371" y="2794000"/>
            <a:ext cx="6862029" cy="4590473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A48159B-52B0-41DE-1EC2-132D7E57C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5" t="61212" r="9740" b="28345"/>
          <a:stretch>
            <a:fillRect/>
          </a:stretch>
        </p:blipFill>
        <p:spPr>
          <a:xfrm>
            <a:off x="609600" y="3853388"/>
            <a:ext cx="5244515" cy="222875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037162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FE6D-B68C-1B05-58D4-3CCCF2AE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97D0E5E-D73C-87F6-B3CA-0E31F989A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39814" r="9788" b="38677"/>
          <a:stretch>
            <a:fillRect/>
          </a:stretch>
        </p:blipFill>
        <p:spPr>
          <a:xfrm>
            <a:off x="6244371" y="2794000"/>
            <a:ext cx="6862029" cy="4590473"/>
          </a:xfrm>
          <a:prstGeom prst="rect">
            <a:avLst/>
          </a:prstGeom>
        </p:spPr>
      </p:pic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FAD06666-B0B9-C760-0271-76DFCBD87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5" t="61212" r="9740" b="34896"/>
          <a:stretch>
            <a:fillRect/>
          </a:stretch>
        </p:blipFill>
        <p:spPr>
          <a:xfrm>
            <a:off x="609600" y="4655122"/>
            <a:ext cx="5244515" cy="830721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1821CD-CD59-8E9F-32D8-3D57188D3349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الأول.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58EEE1-F48B-775C-B9AB-0259B5FDF199}"/>
              </a:ext>
            </a:extLst>
          </p:cNvPr>
          <p:cNvSpPr/>
          <p:nvPr/>
        </p:nvSpPr>
        <p:spPr>
          <a:xfrm>
            <a:off x="3484418" y="4501827"/>
            <a:ext cx="1137309" cy="11373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BD7227-6AB7-CDF1-AF3D-8E5C7EC2D0B3}"/>
              </a:ext>
            </a:extLst>
          </p:cNvPr>
          <p:cNvSpPr/>
          <p:nvPr/>
        </p:nvSpPr>
        <p:spPr>
          <a:xfrm>
            <a:off x="11806840" y="3455668"/>
            <a:ext cx="1271853" cy="12718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14:cNvPr>
              <p14:cNvContentPartPr/>
              <p14:nvPr/>
            </p14:nvContentPartPr>
            <p14:xfrm>
              <a:off x="4500423" y="5070482"/>
              <a:ext cx="661754" cy="360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10462" y="4890482"/>
                <a:ext cx="841316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14:cNvPr>
              <p14:cNvContentPartPr/>
              <p14:nvPr/>
            </p14:nvContentPartPr>
            <p14:xfrm>
              <a:off x="9764482" y="4062794"/>
              <a:ext cx="934200" cy="28800"/>
            </p14:xfrm>
          </p:contentPart>
        </mc:Choice>
        <mc:Fallback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74482" y="3882794"/>
                <a:ext cx="111384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E0C98CA-3C2B-6E72-1BC4-29788915A4E7}"/>
              </a:ext>
            </a:extLst>
          </p:cNvPr>
          <p:cNvSpPr txBox="1"/>
          <p:nvPr/>
        </p:nvSpPr>
        <p:spPr>
          <a:xfrm>
            <a:off x="2061005" y="8288938"/>
            <a:ext cx="85413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طَلَبَ إسْماعيلُ مِنْ أُمِّهِ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صُنْعَ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ٱلْبيتْزا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50545F-597A-FACE-4612-0370C6FB8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946F-8A0B-0C7D-95B5-C07A93B6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747FA3F1-92D4-53E0-A0BD-9DFE83EBA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39814" r="9788" b="38677"/>
          <a:stretch>
            <a:fillRect/>
          </a:stretch>
        </p:blipFill>
        <p:spPr>
          <a:xfrm>
            <a:off x="6244371" y="2794000"/>
            <a:ext cx="6862029" cy="4590473"/>
          </a:xfrm>
          <a:prstGeom prst="rect">
            <a:avLst/>
          </a:prstGeom>
        </p:spPr>
      </p:pic>
      <p:pic>
        <p:nvPicPr>
          <p:cNvPr id="8" name="Image 7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3701330-8F09-B29F-6CEA-2243284B2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5" t="64492" r="9740" b="31616"/>
          <a:stretch>
            <a:fillRect/>
          </a:stretch>
        </p:blipFill>
        <p:spPr>
          <a:xfrm>
            <a:off x="609600" y="4655122"/>
            <a:ext cx="5244515" cy="830721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977802-12CE-AA16-A798-48439DA5536E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الثاني.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109163-FCCD-0112-E5BD-AEAC6FDBE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14:cNvPr>
              <p14:cNvContentPartPr/>
              <p14:nvPr/>
            </p14:nvContentPartPr>
            <p14:xfrm>
              <a:off x="4227767" y="5119570"/>
              <a:ext cx="844060" cy="47860"/>
            </p14:xfrm>
          </p:contentPart>
        </mc:Choice>
        <mc:Fallback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37782" y="4934066"/>
                <a:ext cx="1023670" cy="418497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llipse 15">
            <a:extLst>
              <a:ext uri="{FF2B5EF4-FFF2-40B4-BE49-F238E27FC236}">
                <a16:creationId xmlns:a16="http://schemas.microsoft.com/office/drawing/2014/main" id="{B6243D24-B18C-AE51-DB1B-40DA2BA043D7}"/>
              </a:ext>
            </a:extLst>
          </p:cNvPr>
          <p:cNvSpPr/>
          <p:nvPr/>
        </p:nvSpPr>
        <p:spPr>
          <a:xfrm>
            <a:off x="2459894" y="4471470"/>
            <a:ext cx="1266979" cy="12669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28DA9AF-1EBA-AD75-6D40-CECCDD44A4CF}"/>
              </a:ext>
            </a:extLst>
          </p:cNvPr>
          <p:cNvSpPr/>
          <p:nvPr/>
        </p:nvSpPr>
        <p:spPr>
          <a:xfrm>
            <a:off x="10959349" y="4979542"/>
            <a:ext cx="1012602" cy="10126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4AFCF2-9F8C-8B0A-B762-B6E43FFA46E4}"/>
              </a:ext>
            </a:extLst>
          </p:cNvPr>
          <p:cNvSpPr txBox="1"/>
          <p:nvPr/>
        </p:nvSpPr>
        <p:spPr>
          <a:xfrm>
            <a:off x="2424547" y="8270319"/>
            <a:ext cx="70179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اَلْجُبْنُ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مَبْشورࣱ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CE37D410-244E-A86E-A6C3-39055AD2D0E1}"/>
                  </a:ext>
                </a:extLst>
              </p14:cNvPr>
              <p14:cNvContentPartPr/>
              <p14:nvPr/>
            </p14:nvContentPartPr>
            <p14:xfrm>
              <a:off x="9944648" y="5485843"/>
              <a:ext cx="1311458" cy="45719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CE37D410-244E-A86E-A6C3-39055AD2D0E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854650" y="5305847"/>
                <a:ext cx="1491095" cy="4053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92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01D-E13C-AB8F-E479-9DB8B525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16A2DE16-8CD4-3E93-C9D9-1588E2742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39668" r="51065" b="38314"/>
          <a:stretch>
            <a:fillRect/>
          </a:stretch>
        </p:blipFill>
        <p:spPr>
          <a:xfrm>
            <a:off x="6244371" y="2794000"/>
            <a:ext cx="6862029" cy="4699000"/>
          </a:xfrm>
          <a:prstGeom prst="rect">
            <a:avLst/>
          </a:prstGeom>
        </p:spPr>
      </p:pic>
      <p:pic>
        <p:nvPicPr>
          <p:cNvPr id="7" name="Image 6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B396AA0-4A2B-0AF7-821A-80D84E743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t="67912" r="50911" b="28721"/>
          <a:stretch>
            <a:fillRect/>
          </a:stretch>
        </p:blipFill>
        <p:spPr>
          <a:xfrm>
            <a:off x="410734" y="4939419"/>
            <a:ext cx="5490008" cy="718437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573962-601E-C7C7-AFC3-4DCF124698A6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الثالث.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3E36E9-3DEC-B3AD-207C-17811B48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14:cNvPr>
              <p14:cNvContentPartPr/>
              <p14:nvPr/>
            </p14:nvContentPartPr>
            <p14:xfrm>
              <a:off x="4534161" y="5383030"/>
              <a:ext cx="918360" cy="2844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44161" y="5203390"/>
                <a:ext cx="109800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14:cNvPr>
              <p14:cNvContentPartPr/>
              <p14:nvPr/>
            </p14:nvContentPartPr>
            <p14:xfrm rot="643734">
              <a:off x="9039097" y="5415938"/>
              <a:ext cx="1174600" cy="18081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643734">
                <a:off x="8949076" y="5235128"/>
                <a:ext cx="1354283" cy="542068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0C011107-050F-44FB-D218-09766FFD3CF9}"/>
              </a:ext>
            </a:extLst>
          </p:cNvPr>
          <p:cNvSpPr/>
          <p:nvPr/>
        </p:nvSpPr>
        <p:spPr>
          <a:xfrm>
            <a:off x="3579998" y="4905528"/>
            <a:ext cx="1011883" cy="101188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5A1C791-29D4-0C8F-1BDB-30B32C42E9D2}"/>
              </a:ext>
            </a:extLst>
          </p:cNvPr>
          <p:cNvSpPr/>
          <p:nvPr/>
        </p:nvSpPr>
        <p:spPr>
          <a:xfrm>
            <a:off x="11941416" y="4854454"/>
            <a:ext cx="1164984" cy="11649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7E2674-19EB-ECE4-7B37-9B0584F2386B}"/>
              </a:ext>
            </a:extLst>
          </p:cNvPr>
          <p:cNvSpPr txBox="1"/>
          <p:nvPr/>
        </p:nvSpPr>
        <p:spPr>
          <a:xfrm>
            <a:off x="1559314" y="7533709"/>
            <a:ext cx="950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بَنى </a:t>
            </a:r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ٱلطِّفْلُ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مَعَ أَصْدِقائِهِ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قَصْراً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94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F858866-3DF3-8E60-9101-DBB96037C9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9" t="39890" r="9696" b="38668"/>
          <a:stretch>
            <a:fillRect/>
          </a:stretch>
        </p:blipFill>
        <p:spPr>
          <a:xfrm>
            <a:off x="1674937" y="3188456"/>
            <a:ext cx="10366125" cy="69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4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2667BBC3-DF99-D611-24F6-9F605CCEF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1" y="2287837"/>
            <a:ext cx="6236762" cy="789927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3. ولنتمم إكمال باقي الجمل (الثلاثة الأخيرة).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100945" y="8326581"/>
            <a:ext cx="2729347" cy="13854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بالمثال الأول، عبر طرح سؤال مناسب له: ماذا استعملت الأم لإعداد البيتزا؟ ← صلصة الطماطم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80129B-24A6-ED75-75FE-C8ACEA7A2393}"/>
              </a:ext>
            </a:extLst>
          </p:cNvPr>
          <p:cNvSpPr/>
          <p:nvPr/>
        </p:nvSpPr>
        <p:spPr>
          <a:xfrm>
            <a:off x="595745" y="5423247"/>
            <a:ext cx="12773594" cy="202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F247F59D-B668-ED6A-E710-BE77C1CA13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45081"/>
            <a:ext cx="1706296" cy="1132255"/>
          </a:xfrm>
          <a:prstGeom prst="rect">
            <a:avLst/>
          </a:prstGeom>
        </p:spPr>
      </p:pic>
      <p:pic>
        <p:nvPicPr>
          <p:cNvPr id="2" name="Image 1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5F450C2-A3F5-38AC-F26F-FB95215D0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t="72939" r="8236" b="6365"/>
          <a:stretch>
            <a:fillRect/>
          </a:stretch>
        </p:blipFill>
        <p:spPr>
          <a:xfrm>
            <a:off x="281830" y="3393556"/>
            <a:ext cx="12900580" cy="40593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9699353-89F7-69D2-655F-E6498B191A93}"/>
              </a:ext>
            </a:extLst>
          </p:cNvPr>
          <p:cNvSpPr/>
          <p:nvPr/>
        </p:nvSpPr>
        <p:spPr>
          <a:xfrm>
            <a:off x="6732120" y="4142509"/>
            <a:ext cx="6303818" cy="11716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4136-E732-E8EE-C93E-8E45D23CF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D6342E2-4B8A-2588-27D6-D340BE13CCA1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في الجمل الثلاثة الأخيرة عبر ثنائيات، سأتنقل بين الصفوف.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لضمان انخراط التلاميذ ولتقديم الدعم للمتعثرين.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A82836-CB04-925D-759F-099828F0B333}"/>
              </a:ext>
            </a:extLst>
          </p:cNvPr>
          <p:cNvSpPr/>
          <p:nvPr/>
        </p:nvSpPr>
        <p:spPr>
          <a:xfrm>
            <a:off x="595745" y="5423247"/>
            <a:ext cx="12773594" cy="202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73DE18A-D6D5-B50F-D864-99C581AA8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2" name="Image 1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F5902AA3-B76F-77A0-B417-423E3903F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t="72939" r="8236" b="6365"/>
          <a:stretch>
            <a:fillRect/>
          </a:stretch>
        </p:blipFill>
        <p:spPr>
          <a:xfrm>
            <a:off x="281830" y="3393556"/>
            <a:ext cx="12900580" cy="40593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2D4333-60BD-C010-BD71-F0B863D85457}"/>
              </a:ext>
            </a:extLst>
          </p:cNvPr>
          <p:cNvSpPr/>
          <p:nvPr/>
        </p:nvSpPr>
        <p:spPr>
          <a:xfrm>
            <a:off x="281830" y="4253345"/>
            <a:ext cx="6303818" cy="31052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171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547922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أوظف أدواتي المدرسية؟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العطل والرحلات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C6402ED-418D-C591-7882-B6A65E848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0" t="77110" r="51448" b="7139"/>
          <a:stretch>
            <a:fillRect/>
          </a:stretch>
        </p:blipFill>
        <p:spPr>
          <a:xfrm>
            <a:off x="749106" y="3254440"/>
            <a:ext cx="11797410" cy="579257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0AA3AA-28C9-8F59-3882-D2349519EBC7}"/>
              </a:ext>
            </a:extLst>
          </p:cNvPr>
          <p:cNvSpPr/>
          <p:nvPr/>
        </p:nvSpPr>
        <p:spPr>
          <a:xfrm>
            <a:off x="7561250" y="3792398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ماءُ </a:t>
            </a:r>
            <a:r>
              <a:rPr lang="ar-MA" sz="96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ٱلْبَحْرِ</a:t>
            </a:r>
            <a:endParaRPr lang="fr-FR" sz="9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068D21-84D7-F6DD-317D-5ACD806B1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ACA226-E2F0-CAD6-E727-BF2DE4C80DCE}"/>
              </a:ext>
            </a:extLst>
          </p:cNvPr>
          <p:cNvSpPr/>
          <p:nvPr/>
        </p:nvSpPr>
        <p:spPr>
          <a:xfrm>
            <a:off x="6134233" y="5732034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بَنى</a:t>
            </a:r>
            <a:endParaRPr lang="fr-FR" sz="9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63149D-F4FA-F27B-3EEF-BA294C603E53}"/>
              </a:ext>
            </a:extLst>
          </p:cNvPr>
          <p:cNvSpPr/>
          <p:nvPr/>
        </p:nvSpPr>
        <p:spPr>
          <a:xfrm>
            <a:off x="7561249" y="7818543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تَلَقّى</a:t>
            </a:r>
            <a:endParaRPr lang="fr-FR" sz="9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588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بقراءة هامسة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للحرص على انخراط الجميع في العمل الثنائي.</a:t>
            </a:r>
          </a:p>
        </p:txBody>
      </p:sp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B8E317C-F9F1-35E0-78D9-3D6D4E725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CC07E7A-69C3-6369-AA35-C73E0A377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78" y="2890245"/>
            <a:ext cx="12217443" cy="65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56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B4C7A-A9B9-92D9-F525-542A5538D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CD5C7FC-2E46-ACCB-04B5-5D88507D89C5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سنقوم بقراءة الفقرة قراءة مشتركة، من يتقدم ليقود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لقيادة القراءة المشتركة، ويحرص على انخراط الجميع فيها.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13799D-DB14-50E1-C29B-DF7B824E6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7D0BE8-6E7F-9C0A-8E85-380BEEFC7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78" y="2890245"/>
            <a:ext cx="12217443" cy="65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041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6DF96A3-D933-7FD0-1966-16FBC7F54D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085" y="2570432"/>
            <a:ext cx="4800602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267079-E0A9-BD09-7EEE-4617F3A98C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98282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55AD05-0B53-5A04-5E26-1A3A4AD1D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" y="2330430"/>
            <a:ext cx="6278325" cy="795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17B562C0-9B54-7498-0E9D-2D4FF10C50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299989"/>
            <a:ext cx="6306035" cy="79870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40: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244516" y="5527570"/>
            <a:ext cx="2590800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8155F9-FC2E-7DDD-713F-E2B88949EC98}"/>
              </a:ext>
            </a:extLst>
          </p:cNvPr>
          <p:cNvSpPr/>
          <p:nvPr/>
        </p:nvSpPr>
        <p:spPr>
          <a:xfrm>
            <a:off x="3258018" y="3863504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895D4D-832E-2865-1E20-C5B96B4C38EA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الثاني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DD9759-25FA-C89A-3973-690DC09B857C}"/>
              </a:ext>
            </a:extLst>
          </p:cNvPr>
          <p:cNvSpPr/>
          <p:nvPr/>
        </p:nvSpPr>
        <p:spPr>
          <a:xfrm>
            <a:off x="603226" y="8488019"/>
            <a:ext cx="2635822" cy="12113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D79A43-4B37-7D71-7962-FEC58546D8F7}"/>
              </a:ext>
            </a:extLst>
          </p:cNvPr>
          <p:cNvSpPr txBox="1"/>
          <p:nvPr/>
        </p:nvSpPr>
        <p:spPr>
          <a:xfrm>
            <a:off x="6234545" y="852958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40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4" name="Image 3" descr="Une image contenant texte, capture d’écran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F727277E-8DEC-1B45-5C3E-C81650E5CC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299989"/>
            <a:ext cx="6306035" cy="798701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1F044AF-F5D9-E3DE-5D92-16941E55DC69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855860-2644-185B-AA23-F13713FD8813}"/>
              </a:ext>
            </a:extLst>
          </p:cNvPr>
          <p:cNvSpPr/>
          <p:nvPr/>
        </p:nvSpPr>
        <p:spPr>
          <a:xfrm>
            <a:off x="665021" y="5532806"/>
            <a:ext cx="2590800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80158F-BC0B-68BD-AA08-06C964671E54}"/>
              </a:ext>
            </a:extLst>
          </p:cNvPr>
          <p:cNvSpPr/>
          <p:nvPr/>
        </p:nvSpPr>
        <p:spPr>
          <a:xfrm>
            <a:off x="608694" y="3943171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A6F8F18-AC9B-4FFF-F508-E5C756E06A07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الثاني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98AFF6-CDBA-2571-BBD0-19EC3282398B}"/>
              </a:ext>
            </a:extLst>
          </p:cNvPr>
          <p:cNvSpPr/>
          <p:nvPr/>
        </p:nvSpPr>
        <p:spPr>
          <a:xfrm>
            <a:off x="3266217" y="8494969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1DE7878-F41B-1952-1A5E-37D06F1B0016}"/>
              </a:ext>
            </a:extLst>
          </p:cNvPr>
          <p:cNvSpPr txBox="1"/>
          <p:nvPr/>
        </p:nvSpPr>
        <p:spPr>
          <a:xfrm>
            <a:off x="6234545" y="852958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73121" y="937262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أوظف أدواتي المدرسية؟</a:t>
            </a: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3654</TotalTime>
  <Words>1578</Words>
  <Application>Microsoft Office PowerPoint</Application>
  <PresentationFormat>Personnalisé</PresentationFormat>
  <Paragraphs>276</Paragraphs>
  <Slides>69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69</vt:i4>
      </vt:variant>
    </vt:vector>
  </HeadingPairs>
  <TitlesOfParts>
    <vt:vector size="8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2256</cp:revision>
  <dcterms:created xsi:type="dcterms:W3CDTF">2014-10-09T07:32:24Z</dcterms:created>
  <dcterms:modified xsi:type="dcterms:W3CDTF">2025-09-29T22:44:07Z</dcterms:modified>
</cp:coreProperties>
</file>