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5"/>
  </p:notesMasterIdLst>
  <p:handoutMasterIdLst>
    <p:handoutMasterId r:id="rId76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2134808591" r:id="rId14"/>
    <p:sldId id="2134808653" r:id="rId15"/>
    <p:sldId id="2134808451" r:id="rId16"/>
    <p:sldId id="542" r:id="rId17"/>
    <p:sldId id="2134808656" r:id="rId18"/>
    <p:sldId id="2134808596" r:id="rId19"/>
    <p:sldId id="2134808597" r:id="rId20"/>
    <p:sldId id="2134808599" r:id="rId21"/>
    <p:sldId id="2134808598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470" r:id="rId38"/>
    <p:sldId id="2134808471" r:id="rId39"/>
    <p:sldId id="2134808472" r:id="rId40"/>
    <p:sldId id="2134808545" r:id="rId41"/>
    <p:sldId id="597" r:id="rId42"/>
    <p:sldId id="2134808661" r:id="rId43"/>
    <p:sldId id="2134808662" r:id="rId44"/>
    <p:sldId id="2134808663" r:id="rId45"/>
    <p:sldId id="2134808664" r:id="rId46"/>
    <p:sldId id="2134808491" r:id="rId47"/>
    <p:sldId id="2134808600" r:id="rId48"/>
    <p:sldId id="2134808601" r:id="rId49"/>
    <p:sldId id="2134808603" r:id="rId50"/>
    <p:sldId id="2134808602" r:id="rId51"/>
    <p:sldId id="2134808604" r:id="rId52"/>
    <p:sldId id="2134808605" r:id="rId53"/>
    <p:sldId id="2134808606" r:id="rId54"/>
    <p:sldId id="2134808641" r:id="rId55"/>
    <p:sldId id="2134808665" r:id="rId56"/>
    <p:sldId id="2134808667" r:id="rId57"/>
    <p:sldId id="2134808666" r:id="rId58"/>
    <p:sldId id="2134808668" r:id="rId59"/>
    <p:sldId id="2134808669" r:id="rId60"/>
    <p:sldId id="2134808571" r:id="rId61"/>
    <p:sldId id="2134808572" r:id="rId62"/>
    <p:sldId id="2134808647" r:id="rId63"/>
    <p:sldId id="2134808671" r:id="rId64"/>
    <p:sldId id="2134808670" r:id="rId65"/>
    <p:sldId id="2134808674" r:id="rId66"/>
    <p:sldId id="2134808675" r:id="rId67"/>
    <p:sldId id="2134808577" r:id="rId68"/>
    <p:sldId id="2134808578" r:id="rId69"/>
    <p:sldId id="2134808651" r:id="rId70"/>
    <p:sldId id="985" r:id="rId71"/>
    <p:sldId id="2134808546" r:id="rId72"/>
    <p:sldId id="2134808447" r:id="rId73"/>
    <p:sldId id="2134808513" r:id="rId7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653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596"/>
            <p14:sldId id="2134808597"/>
            <p14:sldId id="2134808599"/>
            <p14:sldId id="2134808598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662"/>
            <p14:sldId id="2134808663"/>
            <p14:sldId id="21348086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65"/>
            <p14:sldId id="2134808667"/>
            <p14:sldId id="2134808666"/>
            <p14:sldId id="2134808668"/>
            <p14:sldId id="2134808669"/>
            <p14:sldId id="2134808571"/>
            <p14:sldId id="2134808572"/>
            <p14:sldId id="2134808647"/>
            <p14:sldId id="2134808671"/>
            <p14:sldId id="2134808670"/>
            <p14:sldId id="2134808674"/>
            <p14:sldId id="2134808675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9D9D9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95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027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12:40:41.3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0,'1838'0'0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0:44.91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80,'327'-19,"-93"2,568 11,-462 8,-260-2,125-15,-68 0,237 6,-321 9,-11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15.0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1,'2237'0,"-2228"0,-2 0,-1 0,0 0,1 0,0 0,-2 5,2 0,-1 1,0-1,1 5,-1 2,0-2,7 22,-4 11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9T18:10:29.52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4646 119,'-13'-5,"-1"-1,0 2,0-1,0 2,-26-3,-76-1,81 6,-675-2,364 5,-445-2,740-3,0-2,0-2,-60-17,54 10,-113-11,-321 22,244 6,212-3,-398 15,132 9,267-19,0 2,1 1,0 1,-39 18,38-14,-1-1,0-1,-48 7,-22-10,62-7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56.7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5,'42'0,"583"23,-458 0,-81-9,152 4,649-20,-855 1,1-3,47-10,-42 7,45-4,87 9,-142 2,13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8:30.51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0 500,'209'-12,"-1"-6,210-50,-239 36,-13 1,-76 12,174-14,-188 26,0-4,0-4,-3-3,118-42,56-15,-180 62,99-8,33-4,-95 8,-1 4,185 2,-227 11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10" Type="http://schemas.openxmlformats.org/officeDocument/2006/relationships/image" Target="../media/image2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customXml" Target="../ink/ink1.xml"/><Relationship Id="rId7" Type="http://schemas.openxmlformats.org/officeDocument/2006/relationships/image" Target="../media/image3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3.png"/><Relationship Id="rId5" Type="http://schemas.openxmlformats.org/officeDocument/2006/relationships/customXml" Target="../ink/ink2.xml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2.png"/><Relationship Id="rId7" Type="http://schemas.openxmlformats.org/officeDocument/2006/relationships/customXml" Target="../ink/ink4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4.png"/><Relationship Id="rId5" Type="http://schemas.openxmlformats.org/officeDocument/2006/relationships/customXml" Target="../ink/ink3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2.png"/><Relationship Id="rId7" Type="http://schemas.openxmlformats.org/officeDocument/2006/relationships/customXml" Target="../ink/ink6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6.png"/><Relationship Id="rId5" Type="http://schemas.openxmlformats.org/officeDocument/2006/relationships/customXml" Target="../ink/ink5.xml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9.jpeg"/><Relationship Id="rId4" Type="http://schemas.openxmlformats.org/officeDocument/2006/relationships/image" Target="../media/image5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61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9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2.png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67.jpeg"/><Relationship Id="rId4" Type="http://schemas.microsoft.com/office/2007/relationships/hdphoto" Target="../media/hdphoto4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404059" y="232314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أَدَواتي كامِلَةً كُلَّ يَوْمٍ؛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أوظف أدواتي المدرسية؟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404059" y="423062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أَدَواتي مَتى طَلَبَ مِنّي ذَلِكَ أُسْتاذي؛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404059" y="753774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أَدَواتي الْمَدْرَسِيَّةِ؛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404059" y="588418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ٱلْمُناسِبَةَ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لِكُلِّ أَيْقونَةٍ؛</a:t>
            </a:r>
          </a:p>
        </p:txBody>
      </p:sp>
      <p:pic>
        <p:nvPicPr>
          <p:cNvPr id="10" name="Image 9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4F92E7E9-5948-632D-C98D-D1825E0F8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1997076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B14B6FC2-0ED7-AA9F-0D60-BFF863551B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706860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81D38F53-7F8E-C440-103B-889B40EEC7DD}"/>
              </a:ext>
            </a:extLst>
          </p:cNvPr>
          <p:cNvSpPr txBox="1"/>
          <p:nvPr/>
        </p:nvSpPr>
        <p:spPr>
          <a:xfrm>
            <a:off x="4404059" y="919131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أُعيرِ زَميلي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إِذا طَلَبَها مِنّي.</a:t>
            </a:r>
          </a:p>
        </p:txBody>
      </p:sp>
      <p:pic>
        <p:nvPicPr>
          <p:cNvPr id="27" name="Image 26" descr="Une image contenant dessin humoristique, animation japonaise, meubles, habits&#10;&#10;Le contenu généré par l’IA peut être incorrect.">
            <a:extLst>
              <a:ext uri="{FF2B5EF4-FFF2-40B4-BE49-F238E27FC236}">
                <a16:creationId xmlns:a16="http://schemas.microsoft.com/office/drawing/2014/main" id="{1B328F74-81F6-84D3-BD0D-E0D0D0AEAF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875911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 2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34B53F83-4BF8-D2C2-911C-AF814F19DB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537809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 28" descr="Une image contenant meubles, dessin humoristique, chaise, intérieur&#10;&#10;Le contenu généré par l’IA peut être incorrect.">
            <a:extLst>
              <a:ext uri="{FF2B5EF4-FFF2-40B4-BE49-F238E27FC236}">
                <a16:creationId xmlns:a16="http://schemas.microsoft.com/office/drawing/2014/main" id="{FAD96C57-65B9-4AC2-AED0-0E5888D1A4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3687585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016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227879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أَشْهي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صُنْعُها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مَوْجَةࣱ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 هوَ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خِلالَ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بَنَيْتُ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بِضْعُ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اَلْأَسْوَدُ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إِسْماعيلُ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044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185591-0EEF-23F6-7D5D-913CB29F52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09716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أَشْهي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صُنْعُها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مَوْجَةࣱ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 هوَ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خِلالَ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بَنَيْتُ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بِضْعُ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اَلْأَسْوَدُ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إِسْماعيلُ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7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BE3AA69-122B-6BCF-B9D0-FE3D644E6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09716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أَشْهي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صُنْعُها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مَوْجَةࣱ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 هوَ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خِلالَ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بَنَيْتُ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بِضْعُ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اَلْأَسْوَدُ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إِسْماعيلُ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5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141C50-3586-7D7D-66E2-19BCBF1F5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765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33008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498964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أَشْهي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صُنْعُها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مَوْجَةࣱ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 هوَ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خِلالَ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بَنَيْتُ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بِضْعُ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اَلْأَسْوَدُ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إِسْماعيلُ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47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كيف.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كَيْفَ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أَيْنَ.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أَيْنَ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جاءَتْ.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جاءَتْ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لَعِبَتْ.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بالعطل والرحلات؛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إتمام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026584" y="4170083"/>
            <a:ext cx="566283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لَعِبَتْ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7B1A839-2D07-2565-5DD9-774AB62694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18946" r="9775" b="12635"/>
          <a:stretch>
            <a:fillRect/>
          </a:stretch>
        </p:blipFill>
        <p:spPr>
          <a:xfrm>
            <a:off x="958439" y="1062725"/>
            <a:ext cx="6239080" cy="658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4B37810-F952-ED21-3112-CC163E37D6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18946" r="9775" b="12635"/>
          <a:stretch>
            <a:fillRect/>
          </a:stretch>
        </p:blipFill>
        <p:spPr>
          <a:xfrm>
            <a:off x="3183822" y="2367917"/>
            <a:ext cx="7348355" cy="77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جملة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0EF0D602-2E0E-5E88-AE2F-9DFFB5DEE6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762" y="1572630"/>
            <a:ext cx="4892757" cy="619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F07DB3B-74D6-BF62-62E9-238F260EC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094" y="3580786"/>
            <a:ext cx="9461812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930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D60BE0D-CFA3-E6CD-4228-40BF272E3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094" y="3580786"/>
            <a:ext cx="9461812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5836781-FC79-023D-577C-17F5E5E8B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094" y="3580786"/>
            <a:ext cx="9461812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12ADBE-721C-BD9D-31C6-E862762E8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094" y="3580786"/>
            <a:ext cx="9461812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65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52FFB33-6757-7779-C7B0-66BFC47501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37" y="2335084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40، النشاط الثاني. الفقرة الثانية.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4253342" y="5500255"/>
            <a:ext cx="2521527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6811173" y="5611091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0D2C6621-2EDC-CB02-6C72-9040F68A9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1050066" y="2332653"/>
            <a:ext cx="11615867" cy="795434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868278" y="808195"/>
            <a:ext cx="1197944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1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كيف سأحدد بسرعة (قراءة مسحية بالعين) كلمة "جاءت" في الفقرة الآتية: الكلمة الأولى في السطر الخامس.</a:t>
            </a:r>
          </a:p>
          <a:p>
            <a:pPr algn="r" rtl="1"/>
            <a:r>
              <a:rPr lang="ar-MA" sz="31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1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10543177" y="7275473"/>
            <a:ext cx="1761789" cy="13577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7CC68627-3F19-8D63-18B8-FA0310DC5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1050066" y="2332653"/>
            <a:ext cx="11615867" cy="795434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لَعِبْتُ – جاءتْ – مَوْجَة – وأَعدْنا - الطقس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10627911" y="5143499"/>
            <a:ext cx="1849493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10537207" y="7278364"/>
            <a:ext cx="1849493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8782083" y="7278364"/>
            <a:ext cx="1784868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B35BC-CEF6-3947-D566-ED5210D1C181}"/>
              </a:ext>
            </a:extLst>
          </p:cNvPr>
          <p:cNvSpPr/>
          <p:nvPr/>
        </p:nvSpPr>
        <p:spPr>
          <a:xfrm>
            <a:off x="8557250" y="8517893"/>
            <a:ext cx="1946384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DBBBDD-A56F-7F09-BD72-7BE8C4C31083}"/>
              </a:ext>
            </a:extLst>
          </p:cNvPr>
          <p:cNvSpPr/>
          <p:nvPr/>
        </p:nvSpPr>
        <p:spPr>
          <a:xfrm>
            <a:off x="10269400" y="2877120"/>
            <a:ext cx="2117300" cy="109774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  <p:bldP spid="12" grpId="0" animBg="1"/>
      <p:bldP spid="12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512FA748-934E-3E20-D16E-BB8CB851F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1050066" y="2332653"/>
            <a:ext cx="11615867" cy="795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CC02034-6915-8612-0833-F20DC3E87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1050066" y="2332653"/>
            <a:ext cx="11615867" cy="795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7D25B1B-43E1-B067-E0BD-64ED79161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1050066" y="2332653"/>
            <a:ext cx="11615867" cy="795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C8D9553-AA6B-3822-4DC5-D03B6D896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1050066" y="2332653"/>
            <a:ext cx="11615867" cy="795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22D76EA-08B4-5DBE-73BA-01097BCE38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1050066" y="2332653"/>
            <a:ext cx="11615867" cy="795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75631"/>
            <a:ext cx="101415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بالفقرة، وسنستخدم استراتيجية الكلمات المفتاح.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CE8D74-B85E-40B7-0247-39137AEE2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8F7D9A2-792D-693E-12C3-503238621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6244371" y="2794000"/>
            <a:ext cx="6862029" cy="4699000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FFDFDE82-5628-13D0-74E2-BE7DF916A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7" t="61156" r="51148" b="28401"/>
          <a:stretch>
            <a:fillRect/>
          </a:stretch>
        </p:blipFill>
        <p:spPr>
          <a:xfrm>
            <a:off x="609600" y="3853388"/>
            <a:ext cx="5244515" cy="222875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2021620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BA0F-D68F-97EA-BF4D-4F6DF833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4CE24F-D422-5947-150C-65E33311A6A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ثنائيات، قوموا بإنجاز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 للفئة المتعثرة.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6B0E8BD-4A21-D65E-E469-B1F3615A3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DC1512D1-9F25-27BE-F9F9-DA9D0A76D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6244371" y="2794000"/>
            <a:ext cx="6862029" cy="4699000"/>
          </a:xfrm>
          <a:prstGeom prst="rect">
            <a:avLst/>
          </a:prstGeom>
        </p:spPr>
      </p:pic>
      <p:pic>
        <p:nvPicPr>
          <p:cNvPr id="8" name="Image 7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1428417A-35C3-D2F0-B7DD-AF7E8BF67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7" t="61156" r="51148" b="28401"/>
          <a:stretch>
            <a:fillRect/>
          </a:stretch>
        </p:blipFill>
        <p:spPr>
          <a:xfrm>
            <a:off x="609600" y="3853388"/>
            <a:ext cx="5244515" cy="222875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037162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FE6D-B68C-1B05-58D4-3CCCF2AE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5BE76B39-6A60-55F1-8C8C-AE4995565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6244371" y="2794000"/>
            <a:ext cx="6862029" cy="4699000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32C9B69-78B1-89F7-CD8F-B0D036127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7" t="61156" r="51148" b="35404"/>
          <a:stretch>
            <a:fillRect/>
          </a:stretch>
        </p:blipFill>
        <p:spPr>
          <a:xfrm>
            <a:off x="464280" y="4728097"/>
            <a:ext cx="5244515" cy="733983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1821CD-CD59-8E9F-32D8-3D57188D3349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الأول.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58EEE1-F48B-775C-B9AB-0259B5FDF199}"/>
              </a:ext>
            </a:extLst>
          </p:cNvPr>
          <p:cNvSpPr/>
          <p:nvPr/>
        </p:nvSpPr>
        <p:spPr>
          <a:xfrm>
            <a:off x="2364588" y="4373139"/>
            <a:ext cx="1443898" cy="14438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BD7227-6AB7-CDF1-AF3D-8E5C7EC2D0B3}"/>
              </a:ext>
            </a:extLst>
          </p:cNvPr>
          <p:cNvSpPr/>
          <p:nvPr/>
        </p:nvSpPr>
        <p:spPr>
          <a:xfrm>
            <a:off x="11526983" y="2712467"/>
            <a:ext cx="1392174" cy="13921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14:cNvPr>
              <p14:cNvContentPartPr/>
              <p14:nvPr/>
            </p14:nvContentPartPr>
            <p14:xfrm>
              <a:off x="4197927" y="5070483"/>
              <a:ext cx="661754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07966" y="4890483"/>
                <a:ext cx="841316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14:cNvPr>
              <p14:cNvContentPartPr/>
              <p14:nvPr/>
            </p14:nvContentPartPr>
            <p14:xfrm>
              <a:off x="10872640" y="3353472"/>
              <a:ext cx="934200" cy="2880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782640" y="3173472"/>
                <a:ext cx="111384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E0C98CA-3C2B-6E72-1BC4-29788915A4E7}"/>
              </a:ext>
            </a:extLst>
          </p:cNvPr>
          <p:cNvSpPr txBox="1"/>
          <p:nvPr/>
        </p:nvSpPr>
        <p:spPr>
          <a:xfrm>
            <a:off x="3484418" y="8340479"/>
            <a:ext cx="6747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طَقْسُ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ٱلْيَوْمِ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حارࣱّ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50545F-597A-FACE-4612-0370C6FB8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946F-8A0B-0C7D-95B5-C07A93B6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1FC7BAE-9A5B-C000-1B5B-312EA4F09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6244371" y="2794000"/>
            <a:ext cx="6862029" cy="4699000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3711A934-09B8-D531-7BC7-C91964E86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1" t="64607" r="51334" b="31953"/>
          <a:stretch>
            <a:fillRect/>
          </a:stretch>
        </p:blipFill>
        <p:spPr>
          <a:xfrm>
            <a:off x="527354" y="4817094"/>
            <a:ext cx="5244515" cy="733983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977802-12CE-AA16-A798-48439DA5536E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الثاني.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109163-FCCD-0112-E5BD-AEAC6FDBE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14:cNvPr>
              <p14:cNvContentPartPr/>
              <p14:nvPr/>
            </p14:nvContentPartPr>
            <p14:xfrm>
              <a:off x="4050060" y="5191165"/>
              <a:ext cx="844060" cy="4786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60075" y="5005661"/>
                <a:ext cx="1023670" cy="418497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llipse 15">
            <a:extLst>
              <a:ext uri="{FF2B5EF4-FFF2-40B4-BE49-F238E27FC236}">
                <a16:creationId xmlns:a16="http://schemas.microsoft.com/office/drawing/2014/main" id="{B6243D24-B18C-AE51-DB1B-40DA2BA043D7}"/>
              </a:ext>
            </a:extLst>
          </p:cNvPr>
          <p:cNvSpPr/>
          <p:nvPr/>
        </p:nvSpPr>
        <p:spPr>
          <a:xfrm>
            <a:off x="2720985" y="4464390"/>
            <a:ext cx="1439390" cy="14393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28DA9AF-1EBA-AD75-6D40-CECCDD44A4CF}"/>
              </a:ext>
            </a:extLst>
          </p:cNvPr>
          <p:cNvSpPr/>
          <p:nvPr/>
        </p:nvSpPr>
        <p:spPr>
          <a:xfrm>
            <a:off x="11600302" y="3411862"/>
            <a:ext cx="1355322" cy="13553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4AFCF2-9F8C-8B0A-B762-B6E43FFA46E4}"/>
              </a:ext>
            </a:extLst>
          </p:cNvPr>
          <p:cNvSpPr txBox="1"/>
          <p:nvPr/>
        </p:nvSpPr>
        <p:spPr>
          <a:xfrm>
            <a:off x="2424547" y="8270319"/>
            <a:ext cx="70179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تَوَجَّهَ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ٱلطِّفْلُ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ٱلشّاطِئِ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CE37D410-244E-A86E-A6C3-39055AD2D0E1}"/>
                  </a:ext>
                </a:extLst>
              </p14:cNvPr>
              <p14:cNvContentPartPr/>
              <p14:nvPr/>
            </p14:nvContentPartPr>
            <p14:xfrm>
              <a:off x="9895767" y="4072004"/>
              <a:ext cx="1672920" cy="5832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CE37D410-244E-A86E-A6C3-39055AD2D0E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805767" y="3892004"/>
                <a:ext cx="1852560" cy="41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92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01D-E13C-AB8F-E479-9DB8B525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16A2DE16-8CD4-3E93-C9D9-1588E2742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6244371" y="2794000"/>
            <a:ext cx="6862029" cy="4699000"/>
          </a:xfrm>
          <a:prstGeom prst="rect">
            <a:avLst/>
          </a:prstGeom>
        </p:spPr>
      </p:pic>
      <p:pic>
        <p:nvPicPr>
          <p:cNvPr id="7" name="Image 6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B396AA0-4A2B-0AF7-821A-80D84E743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t="67912" r="50911" b="28721"/>
          <a:stretch>
            <a:fillRect/>
          </a:stretch>
        </p:blipFill>
        <p:spPr>
          <a:xfrm>
            <a:off x="410734" y="4939419"/>
            <a:ext cx="5490008" cy="718437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573962-601E-C7C7-AFC3-4DCF124698A6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الثالث.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3E36E9-3DEC-B3AD-207C-17811B48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14:cNvPr>
              <p14:cNvContentPartPr/>
              <p14:nvPr/>
            </p14:nvContentPartPr>
            <p14:xfrm>
              <a:off x="4534161" y="5383030"/>
              <a:ext cx="918360" cy="2844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44161" y="5203390"/>
                <a:ext cx="109800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14:cNvPr>
              <p14:cNvContentPartPr/>
              <p14:nvPr/>
            </p14:nvContentPartPr>
            <p14:xfrm rot="643734">
              <a:off x="9039097" y="5415938"/>
              <a:ext cx="1174600" cy="18081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643734">
                <a:off x="8949076" y="5235128"/>
                <a:ext cx="1354283" cy="542068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0C011107-050F-44FB-D218-09766FFD3CF9}"/>
              </a:ext>
            </a:extLst>
          </p:cNvPr>
          <p:cNvSpPr/>
          <p:nvPr/>
        </p:nvSpPr>
        <p:spPr>
          <a:xfrm>
            <a:off x="3579998" y="4905528"/>
            <a:ext cx="1011883" cy="10118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5A1C791-29D4-0C8F-1BDB-30B32C42E9D2}"/>
              </a:ext>
            </a:extLst>
          </p:cNvPr>
          <p:cNvSpPr/>
          <p:nvPr/>
        </p:nvSpPr>
        <p:spPr>
          <a:xfrm>
            <a:off x="11941416" y="4854454"/>
            <a:ext cx="1164984" cy="11649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7E2674-19EB-ECE4-7B37-9B0584F2386B}"/>
              </a:ext>
            </a:extLst>
          </p:cNvPr>
          <p:cNvSpPr txBox="1"/>
          <p:nvPr/>
        </p:nvSpPr>
        <p:spPr>
          <a:xfrm>
            <a:off x="1559314" y="7533709"/>
            <a:ext cx="950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بَنى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ٱلطِّفْلُ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مَعَ أَصْدِقائِهِ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قَصْراً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94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F858866-3DF3-8E60-9101-DBB96037C9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1674937" y="3188455"/>
            <a:ext cx="10366125" cy="709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7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2667BBC3-DF99-D611-24F6-9F605CCEF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1" y="2287837"/>
            <a:ext cx="6236762" cy="789927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3. المطلوب هو ترتيب إكمال الجمل بالكلمات المناسبة.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6761017" y="8354290"/>
            <a:ext cx="2729347" cy="13854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بالمثال الأول، عبر طرح سؤال مناسب له: ماذا استعملت الأم لإعداد البيتزا؟ ← صلصة الطماطم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80129B-24A6-ED75-75FE-C8ACEA7A2393}"/>
              </a:ext>
            </a:extLst>
          </p:cNvPr>
          <p:cNvSpPr/>
          <p:nvPr/>
        </p:nvSpPr>
        <p:spPr>
          <a:xfrm>
            <a:off x="595745" y="5423247"/>
            <a:ext cx="12773594" cy="202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F247F59D-B668-ED6A-E710-BE77C1CA13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45081"/>
            <a:ext cx="1706296" cy="1132255"/>
          </a:xfrm>
          <a:prstGeom prst="rect">
            <a:avLst/>
          </a:prstGeom>
        </p:spPr>
      </p:pic>
      <p:pic>
        <p:nvPicPr>
          <p:cNvPr id="2" name="Image 1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5F450C2-A3F5-38AC-F26F-FB95215D0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t="72939" r="8236" b="6365"/>
          <a:stretch>
            <a:fillRect/>
          </a:stretch>
        </p:blipFill>
        <p:spPr>
          <a:xfrm>
            <a:off x="281830" y="3393556"/>
            <a:ext cx="12900580" cy="40593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9699353-89F7-69D2-655F-E6498B191A93}"/>
              </a:ext>
            </a:extLst>
          </p:cNvPr>
          <p:cNvSpPr/>
          <p:nvPr/>
        </p:nvSpPr>
        <p:spPr>
          <a:xfrm>
            <a:off x="6732120" y="4142509"/>
            <a:ext cx="6303818" cy="11716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4136-E732-E8EE-C93E-8E45D23CF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D6342E2-4B8A-2588-27D6-D340BE13CCA1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في الجملتين الثانية والثالثة عبر ثنائيات، سأتنقل بين الصفوف.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لضمان انخراط التلاميذ ولتقديم الدعم للمتعثرين.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A82836-CB04-925D-759F-099828F0B333}"/>
              </a:ext>
            </a:extLst>
          </p:cNvPr>
          <p:cNvSpPr/>
          <p:nvPr/>
        </p:nvSpPr>
        <p:spPr>
          <a:xfrm>
            <a:off x="595745" y="5423247"/>
            <a:ext cx="12773594" cy="202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73DE18A-D6D5-B50F-D864-99C581AA8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2" name="Image 1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F5902AA3-B76F-77A0-B417-423E3903F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t="72939" r="8236" b="6365"/>
          <a:stretch>
            <a:fillRect/>
          </a:stretch>
        </p:blipFill>
        <p:spPr>
          <a:xfrm>
            <a:off x="281830" y="3393556"/>
            <a:ext cx="12900580" cy="40593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2D4333-60BD-C010-BD71-F0B863D85457}"/>
              </a:ext>
            </a:extLst>
          </p:cNvPr>
          <p:cNvSpPr/>
          <p:nvPr/>
        </p:nvSpPr>
        <p:spPr>
          <a:xfrm>
            <a:off x="6650183" y="5264727"/>
            <a:ext cx="6303818" cy="218128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171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941785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أوظف أدواتي المدرسية؟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العطل والرحلات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C6402ED-418D-C591-7882-B6A65E848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68" t="77111" r="9800" b="7138"/>
          <a:stretch>
            <a:fillRect/>
          </a:stretch>
        </p:blipFill>
        <p:spPr>
          <a:xfrm>
            <a:off x="749106" y="3254440"/>
            <a:ext cx="11797410" cy="579257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0AA3AA-28C9-8F59-3882-D2349519EBC7}"/>
              </a:ext>
            </a:extLst>
          </p:cNvPr>
          <p:cNvSpPr/>
          <p:nvPr/>
        </p:nvSpPr>
        <p:spPr>
          <a:xfrm>
            <a:off x="4526882" y="5732034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ٱلْمَوْجَةُ</a:t>
            </a:r>
            <a:endParaRPr lang="fr-FR" sz="9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068D21-84D7-F6DD-317D-5ACD806B1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ACA226-E2F0-CAD6-E727-BF2DE4C80DCE}"/>
              </a:ext>
            </a:extLst>
          </p:cNvPr>
          <p:cNvSpPr/>
          <p:nvPr/>
        </p:nvSpPr>
        <p:spPr>
          <a:xfrm>
            <a:off x="7561251" y="7790934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يَلْعَبُ</a:t>
            </a:r>
            <a:endParaRPr lang="fr-FR" sz="9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588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بقراءة هامسة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للحرص على انخراط الجميع في العمل الثنائي.</a:t>
            </a:r>
          </a:p>
        </p:txBody>
      </p:sp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B8E317C-F9F1-35E0-78D9-3D6D4E725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314CB84-85DF-A773-2AB3-359644279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78" y="2806515"/>
            <a:ext cx="12217443" cy="6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56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B4C7A-A9B9-92D9-F525-542A5538D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CD5C7FC-2E46-ACCB-04B5-5D88507D89C5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سنقوم بقراءة الفقرة قراءة مشتركة، من يتقدم ليقود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لقيادة القراءة المشتركة، ويحرص على انخراط الجميع فيها.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13799D-DB14-50E1-C29B-DF7B824E6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6F8198A-1EB7-E034-01B9-B97387830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78" y="2806515"/>
            <a:ext cx="12217443" cy="6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041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6DF96A3-D933-7FD0-1966-16FBC7F54D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085" y="2570432"/>
            <a:ext cx="4800602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267079-E0A9-BD09-7EEE-4617F3A98C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98282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55AD05-0B53-5A04-5E26-1A3A4AD1D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" y="2330430"/>
            <a:ext cx="6278325" cy="795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17B562C0-9B54-7498-0E9D-2D4FF10C50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299989"/>
            <a:ext cx="6306035" cy="79870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40: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65021" y="5532806"/>
            <a:ext cx="2590800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8155F9-FC2E-7DDD-713F-E2B88949EC98}"/>
              </a:ext>
            </a:extLst>
          </p:cNvPr>
          <p:cNvSpPr/>
          <p:nvPr/>
        </p:nvSpPr>
        <p:spPr>
          <a:xfrm>
            <a:off x="608694" y="3943171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895D4D-832E-2865-1E20-C5B96B4C38EA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الثاني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DD9759-25FA-C89A-3973-690DC09B857C}"/>
              </a:ext>
            </a:extLst>
          </p:cNvPr>
          <p:cNvSpPr/>
          <p:nvPr/>
        </p:nvSpPr>
        <p:spPr>
          <a:xfrm>
            <a:off x="3266217" y="8494969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D79A43-4B37-7D71-7962-FEC58546D8F7}"/>
              </a:ext>
            </a:extLst>
          </p:cNvPr>
          <p:cNvSpPr txBox="1"/>
          <p:nvPr/>
        </p:nvSpPr>
        <p:spPr>
          <a:xfrm>
            <a:off x="6234545" y="852958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39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F0A797F7-1840-A891-8C2C-19B9771F01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30503"/>
            <a:ext cx="6281943" cy="795649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979D346-8A46-50C7-5578-6E65B4D11AA2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53F415-EE1D-C44C-0E02-586C8D76DEA6}"/>
              </a:ext>
            </a:extLst>
          </p:cNvPr>
          <p:cNvSpPr/>
          <p:nvPr/>
        </p:nvSpPr>
        <p:spPr>
          <a:xfrm>
            <a:off x="665017" y="5532806"/>
            <a:ext cx="2590800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03DE91-8B77-0FA0-83EF-AC9FCDEDAFCE}"/>
              </a:ext>
            </a:extLst>
          </p:cNvPr>
          <p:cNvSpPr/>
          <p:nvPr/>
        </p:nvSpPr>
        <p:spPr>
          <a:xfrm>
            <a:off x="623455" y="3900903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7BECC03-04F0-407C-247A-4B5A633DF500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الثانية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5CE686-EF4A-4EA6-7F76-E5A44D9060BD}"/>
              </a:ext>
            </a:extLst>
          </p:cNvPr>
          <p:cNvSpPr/>
          <p:nvPr/>
        </p:nvSpPr>
        <p:spPr>
          <a:xfrm>
            <a:off x="651164" y="8080321"/>
            <a:ext cx="5195455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CDC3753-9256-83BB-E9CC-DE3CD0274CBD}"/>
              </a:ext>
            </a:extLst>
          </p:cNvPr>
          <p:cNvSpPr txBox="1"/>
          <p:nvPr/>
        </p:nvSpPr>
        <p:spPr>
          <a:xfrm>
            <a:off x="6234545" y="880658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73121" y="93726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أوظف أدواتي المدرسية؟</a:t>
            </a: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3608</TotalTime>
  <Words>1611</Words>
  <Application>Microsoft Office PowerPoint</Application>
  <PresentationFormat>Personnalisé</PresentationFormat>
  <Paragraphs>265</Paragraphs>
  <Slides>69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69</vt:i4>
      </vt:variant>
    </vt:vector>
  </HeadingPairs>
  <TitlesOfParts>
    <vt:vector size="8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2257</cp:revision>
  <dcterms:created xsi:type="dcterms:W3CDTF">2014-10-09T07:32:24Z</dcterms:created>
  <dcterms:modified xsi:type="dcterms:W3CDTF">2025-09-29T22:45:42Z</dcterms:modified>
</cp:coreProperties>
</file>