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73"/>
  </p:notesMasterIdLst>
  <p:handoutMasterIdLst>
    <p:handoutMasterId r:id="rId74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652" r:id="rId12"/>
    <p:sldId id="2134808560" r:id="rId13"/>
    <p:sldId id="2134808653" r:id="rId14"/>
    <p:sldId id="2134808660" r:id="rId15"/>
    <p:sldId id="2134808451" r:id="rId16"/>
    <p:sldId id="542" r:id="rId17"/>
    <p:sldId id="2134808656" r:id="rId18"/>
    <p:sldId id="2134808596" r:id="rId19"/>
    <p:sldId id="2134808597" r:id="rId20"/>
    <p:sldId id="2134808599" r:id="rId21"/>
    <p:sldId id="2134808598" r:id="rId22"/>
    <p:sldId id="2134808655" r:id="rId23"/>
    <p:sldId id="988" r:id="rId24"/>
    <p:sldId id="2134808585" r:id="rId25"/>
    <p:sldId id="2134808586" r:id="rId26"/>
    <p:sldId id="2134808587" r:id="rId27"/>
    <p:sldId id="2134808593" r:id="rId28"/>
    <p:sldId id="2134808594" r:id="rId29"/>
    <p:sldId id="2134808595" r:id="rId30"/>
    <p:sldId id="2134808554" r:id="rId31"/>
    <p:sldId id="2134808544" r:id="rId32"/>
    <p:sldId id="2134808553" r:id="rId33"/>
    <p:sldId id="2134808452" r:id="rId34"/>
    <p:sldId id="2134808555" r:id="rId35"/>
    <p:sldId id="2134808556" r:id="rId36"/>
    <p:sldId id="2134808448" r:id="rId37"/>
    <p:sldId id="2134808470" r:id="rId38"/>
    <p:sldId id="2134808471" r:id="rId39"/>
    <p:sldId id="2134808472" r:id="rId40"/>
    <p:sldId id="2134808545" r:id="rId41"/>
    <p:sldId id="597" r:id="rId42"/>
    <p:sldId id="2134808661" r:id="rId43"/>
    <p:sldId id="2134808662" r:id="rId44"/>
    <p:sldId id="2134808663" r:id="rId45"/>
    <p:sldId id="2134808664" r:id="rId46"/>
    <p:sldId id="2134808491" r:id="rId47"/>
    <p:sldId id="2134808600" r:id="rId48"/>
    <p:sldId id="2134808601" r:id="rId49"/>
    <p:sldId id="2134808603" r:id="rId50"/>
    <p:sldId id="2134808602" r:id="rId51"/>
    <p:sldId id="2134808604" r:id="rId52"/>
    <p:sldId id="2134808605" r:id="rId53"/>
    <p:sldId id="2134808606" r:id="rId54"/>
    <p:sldId id="2134808641" r:id="rId55"/>
    <p:sldId id="2134808665" r:id="rId56"/>
    <p:sldId id="2134808667" r:id="rId57"/>
    <p:sldId id="2134808666" r:id="rId58"/>
    <p:sldId id="2134808668" r:id="rId59"/>
    <p:sldId id="2134808669" r:id="rId60"/>
    <p:sldId id="2134808570" r:id="rId61"/>
    <p:sldId id="2134808571" r:id="rId62"/>
    <p:sldId id="2134808572" r:id="rId63"/>
    <p:sldId id="2134808647" r:id="rId64"/>
    <p:sldId id="2134808670" r:id="rId65"/>
    <p:sldId id="2134808577" r:id="rId66"/>
    <p:sldId id="2134808578" r:id="rId67"/>
    <p:sldId id="2134808651" r:id="rId68"/>
    <p:sldId id="985" r:id="rId69"/>
    <p:sldId id="2134808546" r:id="rId70"/>
    <p:sldId id="2134808447" r:id="rId71"/>
    <p:sldId id="2134808513" r:id="rId72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  <p14:sldId id="2134808652"/>
          </p14:sldIdLst>
        </p14:section>
        <p14:section name="افتتاح الحصة" id="{B4CCA7F9-F5CC-4171-9420-75CE68236B45}">
          <p14:sldIdLst>
            <p14:sldId id="2134808560"/>
            <p14:sldId id="2134808653"/>
            <p14:sldId id="2134808660"/>
            <p14:sldId id="2134808451"/>
          </p14:sldIdLst>
        </p14:section>
        <p14:section name="نشاط اعتيادي" id="{3822E05A-48B7-466A-9806-AC1514DAD3AF}">
          <p14:sldIdLst>
            <p14:sldId id="542"/>
            <p14:sldId id="2134808656"/>
            <p14:sldId id="2134808596"/>
            <p14:sldId id="2134808597"/>
            <p14:sldId id="2134808599"/>
            <p14:sldId id="2134808598"/>
            <p14:sldId id="2134808655"/>
            <p14:sldId id="988"/>
            <p14:sldId id="2134808585"/>
            <p14:sldId id="2134808586"/>
            <p14:sldId id="2134808587"/>
            <p14:sldId id="2134808593"/>
            <p14:sldId id="2134808594"/>
            <p14:sldId id="2134808595"/>
            <p14:sldId id="2134808554"/>
            <p14:sldId id="2134808544"/>
            <p14:sldId id="2134808553"/>
            <p14:sldId id="2134808452"/>
            <p14:sldId id="2134808555"/>
            <p14:sldId id="2134808556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661"/>
            <p14:sldId id="2134808662"/>
            <p14:sldId id="2134808663"/>
            <p14:sldId id="2134808664"/>
            <p14:sldId id="2134808491"/>
            <p14:sldId id="2134808600"/>
            <p14:sldId id="2134808601"/>
            <p14:sldId id="2134808603"/>
            <p14:sldId id="2134808602"/>
            <p14:sldId id="2134808604"/>
            <p14:sldId id="2134808605"/>
            <p14:sldId id="2134808606"/>
            <p14:sldId id="2134808641"/>
            <p14:sldId id="2134808665"/>
            <p14:sldId id="2134808667"/>
            <p14:sldId id="2134808666"/>
            <p14:sldId id="2134808668"/>
            <p14:sldId id="2134808669"/>
            <p14:sldId id="2134808570"/>
            <p14:sldId id="2134808571"/>
            <p14:sldId id="2134808572"/>
            <p14:sldId id="2134808647"/>
            <p14:sldId id="2134808670"/>
          </p14:sldIdLst>
        </p14:section>
        <p14:section name="ألعاب" id="{66953B43-0502-40BE-9D9D-49C14FC1791C}">
          <p14:sldIdLst>
            <p14:sldId id="2134808577"/>
            <p14:sldId id="2134808578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D9D9D9"/>
    <a:srgbClr val="CCCCCC"/>
    <a:srgbClr val="FFD992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6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349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handoutMaster" Target="handoutMasters/handoutMaster1.xml"/><Relationship Id="rId79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notesMaster" Target="notesMasters/notesMaster1.xml"/><Relationship Id="rId78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presProps" Target="presProp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8T12:40:41.35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0,'1838'0'0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0:44.91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80,'327'-19,"-93"2,568 11,-462 8,-260-2,125-15,-68 0,237 6,-321 9,-11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7:15.038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1,'2137'0,"-2128"0,-3 0,0 0,0 0,0 0,1 0,-2 5,2 0,-2 0,1 0,1 5,-2 1,1-1,7 20,-5 11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7:23.303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3,'149'-2,"163"5,-200 15,-76-11,54 4,416-7,-258-7,342 3,-566-1,0-2,0 0,28-9,-24 6,51-6,33 9,-79 4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7:56.721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1,'42'0,"583"23,-458 0,-81-9,152 4,649-20,-855 1,1-3,47-10,-42 7,45-4,87 9,-142 2,13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28T12:48:30.517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0 500,'209'-12,"-1"-6,210-50,-239 36,-13 1,-76 12,174-14,-188 26,0-4,0-4,-3-3,118-42,56-15,-180 62,99-8,33-4,-95 8,-1 4,185 2,-227 11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165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8CE02-2BE7-5FD6-A5D2-2BBA8AD85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E9B0ED3-77EF-FE46-A72A-4545B05B34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CE97A1C-1351-CB58-E526-4F98A1E507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90F7789-269F-1C6A-5A80-F80E507D6C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29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6661E-D784-75E7-852B-A68D3B2B2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E3A1804-6F31-3514-A454-1622372067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4D51CA8-BF3E-90DF-92DC-5DD1947930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4D70ED-EEFE-7BDB-E06C-B7C227F80A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3123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12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8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10" Type="http://schemas.openxmlformats.org/officeDocument/2006/relationships/image" Target="../media/image25.pn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3.xml"/></Relationships>
</file>

<file path=ppt/slides/_rels/slide5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customXml" Target="../ink/ink1.xml"/><Relationship Id="rId7" Type="http://schemas.openxmlformats.org/officeDocument/2006/relationships/image" Target="../media/image32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53.png"/><Relationship Id="rId5" Type="http://schemas.openxmlformats.org/officeDocument/2006/relationships/customXml" Target="../ink/ink2.xml"/><Relationship Id="rId4" Type="http://schemas.openxmlformats.org/officeDocument/2006/relationships/image" Target="../media/image52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32.png"/><Relationship Id="rId7" Type="http://schemas.openxmlformats.org/officeDocument/2006/relationships/customXml" Target="../ink/ink4.xml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54.png"/><Relationship Id="rId5" Type="http://schemas.openxmlformats.org/officeDocument/2006/relationships/customXml" Target="../ink/ink3.xml"/><Relationship Id="rId4" Type="http://schemas.microsoft.com/office/2007/relationships/hdphoto" Target="../media/hdphoto2.wdp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32.png"/><Relationship Id="rId7" Type="http://schemas.openxmlformats.org/officeDocument/2006/relationships/customXml" Target="../ink/ink6.xml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56.png"/><Relationship Id="rId5" Type="http://schemas.openxmlformats.org/officeDocument/2006/relationships/customXml" Target="../ink/ink5.xml"/><Relationship Id="rId4" Type="http://schemas.microsoft.com/office/2007/relationships/hdphoto" Target="../media/hdphoto2.wdp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2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9.jpeg"/><Relationship Id="rId4" Type="http://schemas.openxmlformats.org/officeDocument/2006/relationships/image" Target="../media/image59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2.wdp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9.xml"/></Relationships>
</file>

<file path=ppt/slides/_rels/slide6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61.png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6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5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66.jpeg"/><Relationship Id="rId4" Type="http://schemas.microsoft.com/office/2007/relationships/hdphoto" Target="../media/hdphoto4.wdp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03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283110" y="2404510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أَجْلِسُ بِشَكْلٍ صَحيحٍ في مَكاني كَما يُوَضِّحُهُ أُسْتاذي؛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أنتبه وأركز في الفصل؟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283110" y="4450313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بِإِمْعانٍ لِتَعْليماتِ أُسْتاذي وَشَرْحِهِ؛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4283110" y="8711197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 صَديقي الَّذي لا يَلْتَزِمُ بِهَذِهِ الشُّروطِ، لِكَيْ يَلْتَزِمُ بِها.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4283110" y="6242200"/>
            <a:ext cx="821223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أَطْلُبُ الْإِذْنَ مِنْ أُسْتاذي قَبْلَ تَقْديمِ الْجَوابِ، وَعِنْدَ طَرْحِ السُّؤالِ، وَعِنْدَ الْخُروجِ إِلى الْمِرْحاضِ؛</a:t>
            </a:r>
          </a:p>
        </p:txBody>
      </p:sp>
      <p:pic>
        <p:nvPicPr>
          <p:cNvPr id="6" name="Image 5" descr="Une image contenant habits, intérieur, Enseignement, salle de classe&#10;&#10;Le contenu généré par l’IA peut être incorrect.">
            <a:extLst>
              <a:ext uri="{FF2B5EF4-FFF2-40B4-BE49-F238E27FC236}">
                <a16:creationId xmlns:a16="http://schemas.microsoft.com/office/drawing/2014/main" id="{A6799838-573D-0A46-813E-D72B386549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05" y="2001758"/>
            <a:ext cx="2143223" cy="19674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1F53BB4F-EF5B-2419-3E27-F4A7DB18D9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2887" y="3884968"/>
            <a:ext cx="2452259" cy="20526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 6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5034B4A6-60D3-58CB-3FFD-C7843768B56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7482" y="5853464"/>
            <a:ext cx="2843068" cy="21520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47A6838A-6FF3-AFC3-A6DE-D009CB30DF93}"/>
              </a:ext>
            </a:extLst>
          </p:cNvPr>
          <p:cNvGrpSpPr/>
          <p:nvPr/>
        </p:nvGrpSpPr>
        <p:grpSpPr>
          <a:xfrm>
            <a:off x="236602" y="7921282"/>
            <a:ext cx="3164828" cy="2349272"/>
            <a:chOff x="2804158" y="2638591"/>
            <a:chExt cx="6973503" cy="5176476"/>
          </a:xfrm>
        </p:grpSpPr>
        <p:pic>
          <p:nvPicPr>
            <p:cNvPr id="9" name="Image 8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E6A46503-E492-F674-D89B-A661DBEEFB8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32357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0" name="Image 9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A779A5EF-F756-CA4C-CD4F-10FEC79CF2A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2804158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163327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57651" y="882928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بسيطة وفهمها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417626" y="2823448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كلمات بصرية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AC9FA80-999D-3182-C918-6C6D8F0AB60A}"/>
              </a:ext>
            </a:extLst>
          </p:cNvPr>
          <p:cNvSpPr/>
          <p:nvPr/>
        </p:nvSpPr>
        <p:spPr>
          <a:xfrm>
            <a:off x="1417625" y="5469666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 كلمات بصرية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94109-5363-931A-9F16-535756A1C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7B23A367-1A54-A03D-4360-7746D46717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6CE6DC13-604D-4E65-7550-D8C2E10862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كلمات بصرية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01AA939-80BA-EC84-3D76-62DB102A3C5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4938AEA4-1197-558D-7228-60293010B23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FE355502-BC67-E1A5-E248-A4502701343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1C4EE9E2-B615-F96B-B37C-0D7EC5BDFBC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01D6E86-8450-025E-CE37-EA3E2EE52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27" y="1824638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506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2A5271AC-7A62-41A8-292F-5EEC28949C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0830830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أُمَّهُ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فَتاةࣱ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مِنْ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فيلاً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عادَتْ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اَلتِّمْساحُ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حَديقَةِ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اَلْحَيَواناتِ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اُسْرَتِهِ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يَسْتَيْقِظُ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9044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F2887BD-90C3-8E55-1242-5DA468DC94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895328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أُمَّهُ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فَتاةࣱ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مِنْ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فيلاً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عادَتْ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اَلتِّمْساحُ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حَديقَةِ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اَلْحَيَواناتِ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اُسْرَتِهِ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يَسْتَيْقِظُ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56725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الكلمات قراءة مشتركة: اقرأوا معي عند الإشارة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52F70AB-7EFA-2B20-32BE-D9AFFC8FC1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895328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أُمَّهُ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فَتاةࣱ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مِنْ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فيلاً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عادَتْ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اَلتِّمْساحُ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حَديقَةِ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اَلْحَيَواناتِ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اُسْرَتِهِ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يَسْتَيْقِظُ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12564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0053862-26DB-8340-DBA7-F85DA43061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895328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أُمَّهُ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فَتاةࣱ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مِنْ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فيلاً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عادَتْ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اَلتِّمْساحُ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حَديقَةِ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اَلْحَيَواناتِ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اُسْرَتِهِ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يَسْتَيْقِظُ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24475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0FB12-8DB5-146B-928B-55B587D7C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8398FB47-94F9-92DC-1B2F-F77D29B0E9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058284A5-15C9-2AC1-4BB8-399AEC2FCA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 كلمات بصرية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4C1A3804-3EE4-BEC7-53C4-03D4AF2AA8A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C0F3BC68-EB01-8730-FF32-2FC95CD9BF0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0E66A71D-BD51-7748-3CB9-4334CA36524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52A2D1FA-729D-685F-A531-1346C252658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Image 3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83CA09E0-532E-EFF0-E22D-9F99989E3C5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29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مَعَها.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مَعَها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4A179-0070-C82A-F123-D536E225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F570AF-2D28-7B13-5EEE-8D9C8CB44AEC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عِنْدَما.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9DBA28-E04F-CDB3-4E07-E2B6346DB6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9468774-8091-9364-7ECC-723CF67D0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0DE5-B05A-C018-EC38-391BBF6D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9BB4280-3D77-A15D-E0FB-5E563B44F811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7C27AAD-859F-F3B4-B375-D37D548D2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6BF495-D4FC-BA2C-CBB1-5A21AB0BB7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152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CA9B-E37F-18C1-F0EF-306F64151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BA99D6-D48D-B6AE-46F4-F7C15532D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7315B0-91A2-8BB2-8450-5CE6379DA1B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BA9CEC-F68F-4D19-93CF-CC8A8CA14AA5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7A87433-023F-4BC2-095B-DCBA0F19881A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عِنْدَما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16028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يَسْتَيْقِظُ.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يَسْتَيْقِظُ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اَلتِّمْساحَ.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مرتبط بالعطل والرحلات؛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بسيطة وفهمها.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953F0A-5A5A-A50B-080F-305B5AB19029}"/>
              </a:ext>
            </a:extLst>
          </p:cNvPr>
          <p:cNvSpPr txBox="1"/>
          <p:nvPr/>
        </p:nvSpPr>
        <p:spPr>
          <a:xfrm>
            <a:off x="2191897" y="7557693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ترتيب كلمات لتركيب 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A4118B4-A239-05E5-5904-4B116015FA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7647665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026584" y="4170083"/>
            <a:ext cx="5662832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اَلتِّمْساحَ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المدرسة"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Image 3" descr="Une image contenant texte, natation, piscin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7B1A839-2D07-2565-5DD9-774AB62694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2" t="18946" r="9775" b="12635"/>
          <a:stretch>
            <a:fillRect/>
          </a:stretch>
        </p:blipFill>
        <p:spPr>
          <a:xfrm>
            <a:off x="958439" y="1062725"/>
            <a:ext cx="6239080" cy="6588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FE0CB53-4FEC-3EFB-2C37-638197633F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natation, piscin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4B37810-F952-ED21-3112-CC163E37D6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2" t="18946" r="9775" b="12635"/>
          <a:stretch>
            <a:fillRect/>
          </a:stretch>
        </p:blipFill>
        <p:spPr>
          <a:xfrm>
            <a:off x="3183822" y="2367917"/>
            <a:ext cx="7348355" cy="775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(جملة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جملة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كلمة كلمة).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F55834F9-98BD-079C-AA2A-5E822EB0E1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763" y="1909311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A0202ED-AB80-6CDC-9750-E307C8D587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1658" y="2511823"/>
            <a:ext cx="8632684" cy="700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4930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FDC75-FBC4-5840-0207-9DCD9ABCC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B7E0A59-199C-DCA7-C1E5-42280BFF62AF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A4AC225-DE3A-CFF3-D951-2A28F4EF51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0BF3B6E-2A69-EB2B-CD11-9F83693BB6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1658" y="2511823"/>
            <a:ext cx="8632684" cy="700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9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C5FF4-D0E5-73D3-4957-59DC5CD12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5C7CC6-87D0-4DC6-7A81-551FC6B6D96A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443EBE7-82F7-FD2E-2184-6BFA3CCED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59E6C08-9A4E-8252-C0C3-0BD2ED8FD0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1658" y="2511823"/>
            <a:ext cx="8632684" cy="700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877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جميع التلاميذ الكلمات، لكل تلميذ سطر واحد.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9B04524-2E3D-B9EB-CB53-E12AD2BA0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1658" y="2511823"/>
            <a:ext cx="8632684" cy="700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4657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70721271-C570-B069-C2AF-FAEEBDC608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078" y="2302764"/>
            <a:ext cx="6303844" cy="798423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على الصفحة 39، النشاط الثاني. الفقرة الأولى.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سنبحث فيها عن الكلمات التي قرأناها سابقا.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B4D66A-97E8-FABB-306D-C7F1BA3F9BB9}"/>
              </a:ext>
            </a:extLst>
          </p:cNvPr>
          <p:cNvSpPr/>
          <p:nvPr/>
        </p:nvSpPr>
        <p:spPr>
          <a:xfrm>
            <a:off x="6858000" y="5500255"/>
            <a:ext cx="2521527" cy="169025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A284DC19-3DC9-AE81-B25F-8219619B5727}"/>
              </a:ext>
            </a:extLst>
          </p:cNvPr>
          <p:cNvSpPr/>
          <p:nvPr/>
        </p:nvSpPr>
        <p:spPr>
          <a:xfrm>
            <a:off x="9540518" y="5611091"/>
            <a:ext cx="775854" cy="87283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7B89DBA-CDA9-67EA-7900-4D2336F839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98B11-7E49-E02B-F02F-1E02B8A9B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88945242-2190-769E-13BC-1890EDFC64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1" t="40035" r="10044" b="38547"/>
          <a:stretch>
            <a:fillRect/>
          </a:stretch>
        </p:blipFill>
        <p:spPr>
          <a:xfrm>
            <a:off x="1082934" y="2487757"/>
            <a:ext cx="11550132" cy="779924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E680E61-CA5F-7C49-6E23-63F83856CABA}"/>
              </a:ext>
            </a:extLst>
          </p:cNvPr>
          <p:cNvSpPr txBox="1"/>
          <p:nvPr/>
        </p:nvSpPr>
        <p:spPr>
          <a:xfrm>
            <a:off x="868278" y="808195"/>
            <a:ext cx="1197944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1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كيف سأحدد بسرعة (قراءة مسحية بالعين) كلمة "الغميضَةَ" في الفقرة الآتية: الكلمة الرابعة في السطر الخامس.</a:t>
            </a:r>
          </a:p>
          <a:p>
            <a:pPr algn="r" rtl="1"/>
            <a:r>
              <a:rPr lang="ar-MA" sz="31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1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القراءة المسحية بالعين، ومستخدما يده إن لزم الأمر لتبيان المرور السريع على الكلمات في الفقرة.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103B012-9DD0-0738-140C-0381564808DD}"/>
              </a:ext>
            </a:extLst>
          </p:cNvPr>
          <p:cNvSpPr/>
          <p:nvPr/>
        </p:nvSpPr>
        <p:spPr>
          <a:xfrm>
            <a:off x="5264727" y="7412179"/>
            <a:ext cx="2673927" cy="135774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ED7291-ED7B-E370-C5DB-82073E7826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B9750-6E6C-6BAF-C8DE-EE02818EF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725566A0-D09C-B40C-B855-BACA0686F9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1" t="40035" r="10044" b="38547"/>
          <a:stretch>
            <a:fillRect/>
          </a:stretch>
        </p:blipFill>
        <p:spPr>
          <a:xfrm>
            <a:off x="1082934" y="2487757"/>
            <a:ext cx="11550132" cy="779924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8AAF3FB-264F-1255-DE26-702C0DC6BAAF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سأنطق الكلمة وأنتم تحددون مكانها بسرعة عن طريق قراءة مسحية بأعينكم: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أمه – يستيقظ – فطوره – مسلية - معها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31D06B-C431-8AF9-1757-4269609BE427}"/>
              </a:ext>
            </a:extLst>
          </p:cNvPr>
          <p:cNvSpPr/>
          <p:nvPr/>
        </p:nvSpPr>
        <p:spPr>
          <a:xfrm>
            <a:off x="9148738" y="6266982"/>
            <a:ext cx="1228317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67C8129-DEAB-B0EE-9A07-B1965D570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14071AC-BB67-ADDD-3A75-20496584C50B}"/>
              </a:ext>
            </a:extLst>
          </p:cNvPr>
          <p:cNvSpPr/>
          <p:nvPr/>
        </p:nvSpPr>
        <p:spPr>
          <a:xfrm>
            <a:off x="9762896" y="2651881"/>
            <a:ext cx="2470668" cy="123952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2FEAFA-4DBF-8F7F-FDE1-0C066F9F2416}"/>
              </a:ext>
            </a:extLst>
          </p:cNvPr>
          <p:cNvSpPr/>
          <p:nvPr/>
        </p:nvSpPr>
        <p:spPr>
          <a:xfrm>
            <a:off x="8592187" y="5200892"/>
            <a:ext cx="1784868" cy="101138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1B35BC-CEF6-3947-D566-ED5210D1C181}"/>
              </a:ext>
            </a:extLst>
          </p:cNvPr>
          <p:cNvSpPr/>
          <p:nvPr/>
        </p:nvSpPr>
        <p:spPr>
          <a:xfrm>
            <a:off x="6463325" y="8619499"/>
            <a:ext cx="1946384" cy="125879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DBBBDD-A56F-7F09-BD72-7BE8C4C31083}"/>
              </a:ext>
            </a:extLst>
          </p:cNvPr>
          <p:cNvSpPr/>
          <p:nvPr/>
        </p:nvSpPr>
        <p:spPr>
          <a:xfrm>
            <a:off x="9148738" y="7521756"/>
            <a:ext cx="1366862" cy="109774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30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animBg="1"/>
      <p:bldP spid="7" grpId="1" animBg="1"/>
      <p:bldP spid="9" grpId="0" animBg="1"/>
      <p:bldP spid="9" grpId="1" animBg="1"/>
      <p:bldP spid="8" grpId="0" animBg="1"/>
      <p:bldP spid="8" grpId="1" animBg="1"/>
      <p:bldP spid="12" grpId="0" animBg="1"/>
      <p:bldP spid="12" grpId="1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C7CB8-E57D-3132-2EA9-30AB43CA3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6AB59E8-D740-39D7-D4FB-BA3BC3F89EE3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خذوا كراساتكم: سأقرأ الفقرة. تابعوا ولا ترددوا بعدي، ضعوا أصبعكم تحت كل كلمة أقرأها.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بقراءة الفقرة قراءة نموذجية، مراعيا مخارج الحروف الصحيحة وعلامات الترقيم.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FC0D854-EE63-A5EE-7DF1-D779C3857E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70CFDAAA-F150-69BD-2100-001733410E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1" t="40035" r="10044" b="38547"/>
          <a:stretch>
            <a:fillRect/>
          </a:stretch>
        </p:blipFill>
        <p:spPr>
          <a:xfrm>
            <a:off x="1082934" y="2487757"/>
            <a:ext cx="11550132" cy="779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795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B3C6E-6181-6353-0129-C0347BF6C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38C5D-0386-BF91-E0E3-F37FD2103397}"/>
              </a:ext>
            </a:extLst>
          </p:cNvPr>
          <p:cNvSpPr txBox="1"/>
          <p:nvPr/>
        </p:nvSpPr>
        <p:spPr>
          <a:xfrm>
            <a:off x="1634837" y="1046530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خلال تتبعكم، ما رأيكم في قراءتي؟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1C3CDF7-ACD8-C192-D19C-2286062C50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AB13578-C19E-B5E8-E8B0-B614FCA0DD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793435"/>
              </p:ext>
            </p:extLst>
          </p:nvPr>
        </p:nvGraphicFramePr>
        <p:xfrm>
          <a:off x="649674" y="3156155"/>
          <a:ext cx="12416651" cy="63093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كانَتِ قِراءَتي مُسْتَرْسَلَةً؟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8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3136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6182D-4E14-001C-DDDB-8E3D057E8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E961B7-2528-88AF-8C5E-EEBFB4C94ABB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كل واحد منكم يقرأ النص قراءة هامسة.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القراءة الهامسة.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C2CC24F-F2AE-CE9F-9AAA-A2046F311B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A3AC1624-644C-03EC-CBD5-741F0FDDBC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1" t="40035" r="10044" b="38547"/>
          <a:stretch>
            <a:fillRect/>
          </a:stretch>
        </p:blipFill>
        <p:spPr>
          <a:xfrm>
            <a:off x="1082934" y="2487757"/>
            <a:ext cx="11550132" cy="779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2233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55147-A648-EB49-9C4D-D2DB56559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A71AB5F-78A0-A743-714D-A29632319347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عند إشارتي، كل متعلم يقرأ لزميله قراءة هامسة. أصحح لزميلي.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كل ثنائي في القراءة الهامسة، وفي التصحيح.</a:t>
            </a:r>
          </a:p>
        </p:txBody>
      </p:sp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9D5FD806-0BD1-F330-F8D6-8C345C4F48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D938AF21-10A3-7BAD-FC32-88BD66F1CC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1" t="40035" r="10044" b="38547"/>
          <a:stretch>
            <a:fillRect/>
          </a:stretch>
        </p:blipFill>
        <p:spPr>
          <a:xfrm>
            <a:off x="1082934" y="2487757"/>
            <a:ext cx="11550132" cy="779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92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CBE96-3108-B08E-FC50-D49FAA797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DE8576-5C0E-7032-2F61-1A7C2ECA30D8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لنقرأ الفقرة قراءة مشتركة؛ نبدأ عند إشارتي.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جميع التلاميذ في القراءة المشتركة.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7B199AB-B135-5682-A026-362875C133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B8B26346-6FEC-899D-3842-AE8C6460DE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1" t="40035" r="10044" b="38547"/>
          <a:stretch>
            <a:fillRect/>
          </a:stretch>
        </p:blipFill>
        <p:spPr>
          <a:xfrm>
            <a:off x="1082934" y="2487757"/>
            <a:ext cx="11550132" cy="779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615573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القارئ.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للقراءة الجهرية.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E6A91C6E-8612-B8C9-E3DD-416A29711B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1" t="40035" r="10044" b="38547"/>
          <a:stretch>
            <a:fillRect/>
          </a:stretch>
        </p:blipFill>
        <p:spPr>
          <a:xfrm>
            <a:off x="1082934" y="2487757"/>
            <a:ext cx="11550132" cy="779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424547" y="1083449"/>
            <a:ext cx="101415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سنجيب عن أسئلة الفهم الخاصة بالفقرة، وسنستخدم استراتيجية الكلمات المفتاح.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CCE8D74-B85E-40B7-0247-39137AEE2B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8031B88A-C72F-832A-C5A6-18BF8D8998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1" t="40035" r="10044" b="38547"/>
          <a:stretch>
            <a:fillRect/>
          </a:stretch>
        </p:blipFill>
        <p:spPr>
          <a:xfrm>
            <a:off x="6429461" y="2867891"/>
            <a:ext cx="6740035" cy="4551218"/>
          </a:xfrm>
          <a:prstGeom prst="rect">
            <a:avLst/>
          </a:prstGeom>
        </p:spPr>
      </p:pic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DD7344D1-4837-91EE-AC25-7287024C39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94" t="60995" r="9825" b="28529"/>
          <a:stretch>
            <a:fillRect/>
          </a:stretch>
        </p:blipFill>
        <p:spPr>
          <a:xfrm>
            <a:off x="728663" y="4030374"/>
            <a:ext cx="5096972" cy="2226252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32021620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4BA0F-D68F-97EA-BF4D-4F6DF8333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94CE24F-D422-5947-150C-65E33311A6A4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ثنائيات، قوموا بإنجاز العمل.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لمراقبة العمل ولتقديم الدعم للفئة المتعثرة.</a:t>
            </a: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D6B0E8BD-4A21-D65E-E469-B1F3615A3D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D3B65E55-FA10-0D27-B991-AB9AB62BF9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1" t="40035" r="10044" b="38547"/>
          <a:stretch>
            <a:fillRect/>
          </a:stretch>
        </p:blipFill>
        <p:spPr>
          <a:xfrm>
            <a:off x="6429461" y="2867891"/>
            <a:ext cx="6740035" cy="4551218"/>
          </a:xfrm>
          <a:prstGeom prst="rect">
            <a:avLst/>
          </a:prstGeom>
        </p:spPr>
      </p:pic>
      <p:pic>
        <p:nvPicPr>
          <p:cNvPr id="4" name="Image 3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57608196-0624-1541-9AE2-1DFF532DE0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94" t="60995" r="9825" b="28529"/>
          <a:stretch>
            <a:fillRect/>
          </a:stretch>
        </p:blipFill>
        <p:spPr>
          <a:xfrm>
            <a:off x="728663" y="4030374"/>
            <a:ext cx="5096972" cy="2226252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22037162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5FE6D-B68C-1B05-58D4-3CCCF2AE2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CD910E97-269B-377C-9ED4-930598E2E3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1" t="40035" r="10044" b="38547"/>
          <a:stretch>
            <a:fillRect/>
          </a:stretch>
        </p:blipFill>
        <p:spPr>
          <a:xfrm>
            <a:off x="6429461" y="2867891"/>
            <a:ext cx="6740035" cy="4551218"/>
          </a:xfrm>
          <a:prstGeom prst="rect">
            <a:avLst/>
          </a:prstGeom>
        </p:spPr>
      </p:pic>
      <p:pic>
        <p:nvPicPr>
          <p:cNvPr id="7" name="Image 6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D12972E6-465D-DF39-A3A1-319210AB77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94" t="60995" r="9825" b="35063"/>
          <a:stretch>
            <a:fillRect/>
          </a:stretch>
        </p:blipFill>
        <p:spPr>
          <a:xfrm>
            <a:off x="746384" y="4627641"/>
            <a:ext cx="5096972" cy="837745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C1821CD-CD59-8E9F-32D8-3D57188D3349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لنقم بتصحيح العمل في السؤال الأول.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تفاعلي، وتعطى الفرصة للتلاميذ قبل عرض الأجوبة الصحيحة، مع تبرير الإجابات.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B558EEE1-F48B-775C-B9AB-0259B5FDF199}"/>
              </a:ext>
            </a:extLst>
          </p:cNvPr>
          <p:cNvSpPr/>
          <p:nvPr/>
        </p:nvSpPr>
        <p:spPr>
          <a:xfrm>
            <a:off x="3086538" y="4313811"/>
            <a:ext cx="1443898" cy="144389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C2BD7227-6AB7-CDF1-AF3D-8E5C7EC2D0B3}"/>
              </a:ext>
            </a:extLst>
          </p:cNvPr>
          <p:cNvSpPr/>
          <p:nvPr/>
        </p:nvSpPr>
        <p:spPr>
          <a:xfrm>
            <a:off x="11526983" y="2712467"/>
            <a:ext cx="1392174" cy="139217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855602AC-13AB-DEB4-1E5A-CBD9C0AC8768}"/>
                  </a:ext>
                </a:extLst>
              </p14:cNvPr>
              <p14:cNvContentPartPr/>
              <p14:nvPr/>
            </p14:nvContentPartPr>
            <p14:xfrm>
              <a:off x="4530436" y="5118889"/>
              <a:ext cx="661754" cy="36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855602AC-13AB-DEB4-1E5A-CBD9C0AC876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40475" y="4938889"/>
                <a:ext cx="841316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6" name="Encre 15">
                <a:extLst>
                  <a:ext uri="{FF2B5EF4-FFF2-40B4-BE49-F238E27FC236}">
                    <a16:creationId xmlns:a16="http://schemas.microsoft.com/office/drawing/2014/main" id="{2EE5BD81-AD79-A557-BAAF-D4C5783C6460}"/>
                  </a:ext>
                </a:extLst>
              </p14:cNvPr>
              <p14:cNvContentPartPr/>
              <p14:nvPr/>
            </p14:nvContentPartPr>
            <p14:xfrm>
              <a:off x="9764482" y="3379754"/>
              <a:ext cx="934200" cy="28800"/>
            </p14:xfrm>
          </p:contentPart>
        </mc:Choice>
        <mc:Fallback xmlns="">
          <p:pic>
            <p:nvPicPr>
              <p:cNvPr id="16" name="Encre 15">
                <a:extLst>
                  <a:ext uri="{FF2B5EF4-FFF2-40B4-BE49-F238E27FC236}">
                    <a16:creationId xmlns:a16="http://schemas.microsoft.com/office/drawing/2014/main" id="{2EE5BD81-AD79-A557-BAAF-D4C5783C646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674482" y="3199754"/>
                <a:ext cx="1113840" cy="388440"/>
              </a:xfrm>
              <a:prstGeom prst="rect">
                <a:avLst/>
              </a:prstGeom>
            </p:spPr>
          </p:pic>
        </mc:Fallback>
      </mc:AlternateContent>
      <p:sp>
        <p:nvSpPr>
          <p:cNvPr id="17" name="ZoneTexte 16">
            <a:extLst>
              <a:ext uri="{FF2B5EF4-FFF2-40B4-BE49-F238E27FC236}">
                <a16:creationId xmlns:a16="http://schemas.microsoft.com/office/drawing/2014/main" id="{2E0C98CA-3C2B-6E72-1BC4-29788915A4E7}"/>
              </a:ext>
            </a:extLst>
          </p:cNvPr>
          <p:cNvSpPr txBox="1"/>
          <p:nvPr/>
        </p:nvSpPr>
        <p:spPr>
          <a:xfrm>
            <a:off x="3484418" y="8340479"/>
            <a:ext cx="67471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أ. يَسْتَيْقِظُ خالِدُ </a:t>
            </a:r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باكِراً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A50545F-597A-FACE-4612-0370C6FB8A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4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7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3946F-8A0B-0C7D-95B5-C07A93B66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08401B7C-1F98-CA0B-A328-A1B6BD5B74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1" t="40035" r="10044" b="38547"/>
          <a:stretch>
            <a:fillRect/>
          </a:stretch>
        </p:blipFill>
        <p:spPr>
          <a:xfrm>
            <a:off x="6429461" y="2867891"/>
            <a:ext cx="6740035" cy="4551218"/>
          </a:xfrm>
          <a:prstGeom prst="rect">
            <a:avLst/>
          </a:prstGeom>
        </p:spPr>
      </p:pic>
      <p:pic>
        <p:nvPicPr>
          <p:cNvPr id="8" name="Image 7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25145B8B-72A8-5224-8B38-00BF8688C1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72" t="64155" r="9847" b="31903"/>
          <a:stretch>
            <a:fillRect/>
          </a:stretch>
        </p:blipFill>
        <p:spPr>
          <a:xfrm>
            <a:off x="746384" y="4627641"/>
            <a:ext cx="5096972" cy="837745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9977802-12CE-AA16-A798-48439DA5536E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لنقم بتصحيح العمل في السؤال الثاني.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تفاعلي، وتعطى الفرصة للتلاميذ قبل عرض الأجوبة الصحيحة، مع تبرير الإجابات.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8109163-FCCD-0112-E5BD-AEAC6FDBE8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2D8E52C9-5519-A291-737C-1B2E58463AA1}"/>
                  </a:ext>
                </a:extLst>
              </p14:cNvPr>
              <p14:cNvContentPartPr/>
              <p14:nvPr/>
            </p14:nvContentPartPr>
            <p14:xfrm>
              <a:off x="4264454" y="5129106"/>
              <a:ext cx="806309" cy="45719"/>
            </p14:xfrm>
          </p:contentPart>
        </mc:Choice>
        <mc:Fallback xmlns=""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2D8E52C9-5519-A291-737C-1B2E58463AA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74464" y="4943256"/>
                <a:ext cx="985929" cy="4170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DB06B480-A149-EF4F-4BEA-24986F0C4C89}"/>
                  </a:ext>
                </a:extLst>
              </p14:cNvPr>
              <p14:cNvContentPartPr/>
              <p14:nvPr/>
            </p14:nvContentPartPr>
            <p14:xfrm>
              <a:off x="9518422" y="4751344"/>
              <a:ext cx="871200" cy="15840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DB06B480-A149-EF4F-4BEA-24986F0C4C8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428422" y="4571344"/>
                <a:ext cx="1050840" cy="375480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Ellipse 15">
            <a:extLst>
              <a:ext uri="{FF2B5EF4-FFF2-40B4-BE49-F238E27FC236}">
                <a16:creationId xmlns:a16="http://schemas.microsoft.com/office/drawing/2014/main" id="{B6243D24-B18C-AE51-DB1B-40DA2BA043D7}"/>
              </a:ext>
            </a:extLst>
          </p:cNvPr>
          <p:cNvSpPr/>
          <p:nvPr/>
        </p:nvSpPr>
        <p:spPr>
          <a:xfrm>
            <a:off x="2825064" y="4483329"/>
            <a:ext cx="1439390" cy="14393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F28DA9AF-1EBA-AD75-6D40-CECCDD44A4CF}"/>
              </a:ext>
            </a:extLst>
          </p:cNvPr>
          <p:cNvSpPr/>
          <p:nvPr/>
        </p:nvSpPr>
        <p:spPr>
          <a:xfrm>
            <a:off x="11683429" y="4053052"/>
            <a:ext cx="1355322" cy="135532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74AFCF2-9F8C-8B0A-B762-B6E43FFA46E4}"/>
              </a:ext>
            </a:extLst>
          </p:cNvPr>
          <p:cNvSpPr txBox="1"/>
          <p:nvPr/>
        </p:nvSpPr>
        <p:spPr>
          <a:xfrm>
            <a:off x="2424547" y="8270319"/>
            <a:ext cx="70179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ب. يَتَناوَلُ خالِدُ فَطورَهُ </a:t>
            </a:r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مَعَ أُسْرَتِهِ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19262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0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2501D-E13C-AB8F-E479-9DB8B5259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6CE3C2BE-3A13-2432-8621-74674026B2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1" t="40035" r="10044" b="38547"/>
          <a:stretch>
            <a:fillRect/>
          </a:stretch>
        </p:blipFill>
        <p:spPr>
          <a:xfrm>
            <a:off x="6429461" y="2867891"/>
            <a:ext cx="6740035" cy="4551218"/>
          </a:xfrm>
          <a:prstGeom prst="rect">
            <a:avLst/>
          </a:prstGeom>
        </p:spPr>
      </p:pic>
      <p:pic>
        <p:nvPicPr>
          <p:cNvPr id="6" name="Image 5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C4D6D4DC-7693-9976-60CF-401C82FF95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82" t="67836" r="9037" b="28222"/>
          <a:stretch>
            <a:fillRect/>
          </a:stretch>
        </p:blipFill>
        <p:spPr>
          <a:xfrm>
            <a:off x="746384" y="4627641"/>
            <a:ext cx="5096972" cy="837745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B573962-601E-C7C7-AFC3-4DCF124698A6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لنقم بتصحيح العمل في السؤال الثالث.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تفاعلي، وتعطى الفرصة للتلاميذ قبل عرض الأجوبة الصحيحة، مع تبرير الإجابات.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33E36E9-3DEC-B3AD-207C-17811B48CD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DBC62CC-B4A8-F45C-F2BC-2A914AAC47B2}"/>
                  </a:ext>
                </a:extLst>
              </p14:cNvPr>
              <p14:cNvContentPartPr/>
              <p14:nvPr/>
            </p14:nvContentPartPr>
            <p14:xfrm>
              <a:off x="3994387" y="5090360"/>
              <a:ext cx="918360" cy="2844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DBC62CC-B4A8-F45C-F2BC-2A914AAC47B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904387" y="4910360"/>
                <a:ext cx="1098000" cy="38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5" name="Encre 14">
                <a:extLst>
                  <a:ext uri="{FF2B5EF4-FFF2-40B4-BE49-F238E27FC236}">
                    <a16:creationId xmlns:a16="http://schemas.microsoft.com/office/drawing/2014/main" id="{B1C3B758-0E71-C6D5-901F-D7F3FAF1141D}"/>
                  </a:ext>
                </a:extLst>
              </p14:cNvPr>
              <p14:cNvContentPartPr/>
              <p14:nvPr/>
            </p14:nvContentPartPr>
            <p14:xfrm rot="643734">
              <a:off x="9879904" y="5417058"/>
              <a:ext cx="1174600" cy="180810"/>
            </p14:xfrm>
          </p:contentPart>
        </mc:Choice>
        <mc:Fallback xmlns="">
          <p:pic>
            <p:nvPicPr>
              <p:cNvPr id="15" name="Encre 14">
                <a:extLst>
                  <a:ext uri="{FF2B5EF4-FFF2-40B4-BE49-F238E27FC236}">
                    <a16:creationId xmlns:a16="http://schemas.microsoft.com/office/drawing/2014/main" id="{B1C3B758-0E71-C6D5-901F-D7F3FAF1141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 rot="643734">
                <a:off x="9789883" y="5236248"/>
                <a:ext cx="1354283" cy="542068"/>
              </a:xfrm>
              <a:prstGeom prst="rect">
                <a:avLst/>
              </a:prstGeom>
            </p:spPr>
          </p:pic>
        </mc:Fallback>
      </mc:AlternateContent>
      <p:sp>
        <p:nvSpPr>
          <p:cNvPr id="18" name="Ellipse 17">
            <a:extLst>
              <a:ext uri="{FF2B5EF4-FFF2-40B4-BE49-F238E27FC236}">
                <a16:creationId xmlns:a16="http://schemas.microsoft.com/office/drawing/2014/main" id="{0C011107-050F-44FB-D218-09766FFD3CF9}"/>
              </a:ext>
            </a:extLst>
          </p:cNvPr>
          <p:cNvSpPr/>
          <p:nvPr/>
        </p:nvSpPr>
        <p:spPr>
          <a:xfrm>
            <a:off x="2597147" y="4387405"/>
            <a:ext cx="1318215" cy="131821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75A1C791-29D4-0C8F-1BDB-30B32C42E9D2}"/>
              </a:ext>
            </a:extLst>
          </p:cNvPr>
          <p:cNvSpPr/>
          <p:nvPr/>
        </p:nvSpPr>
        <p:spPr>
          <a:xfrm>
            <a:off x="11804632" y="4882894"/>
            <a:ext cx="1164984" cy="116498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47E2674-19EB-ECE4-7B37-9B0584F2386B}"/>
              </a:ext>
            </a:extLst>
          </p:cNvPr>
          <p:cNvSpPr txBox="1"/>
          <p:nvPr/>
        </p:nvSpPr>
        <p:spPr>
          <a:xfrm>
            <a:off x="1559314" y="7533709"/>
            <a:ext cx="95017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ج. يُساعِدُ خالِدُ أُمَّهُ </a:t>
            </a:r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</a:t>
            </a:r>
            <a:r>
              <a:rPr lang="ar-MA" sz="66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ٱلْعِنايَةِ</a:t>
            </a:r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بِأُخْتِهِ </a:t>
            </a:r>
            <a:r>
              <a:rPr lang="ar-MA" sz="66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ٱلصَّغيرَةِ</a:t>
            </a:r>
            <a:r>
              <a:rPr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59408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35070-36AA-5A34-A916-741065409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B0151A-2766-3375-7D2B-D89B861CF620}"/>
              </a:ext>
            </a:extLst>
          </p:cNvPr>
          <p:cNvSpPr txBox="1"/>
          <p:nvPr/>
        </p:nvSpPr>
        <p:spPr>
          <a:xfrm>
            <a:off x="1953490" y="808194"/>
            <a:ext cx="105801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تذكروا جيدا، هذا شريط الوقت، عندما يمتلئ الشريط باللون الأزرق تختفي الكلمات، وما عليكم إلا الانتهاء من القراءة قبل اكتمال ملئه.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01901E4-415A-68D9-BDEC-60664388158C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A40EBF2-4B1A-7037-C561-277D95616C6B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7" name="Organigramme : Alternative 6">
              <a:extLst>
                <a:ext uri="{FF2B5EF4-FFF2-40B4-BE49-F238E27FC236}">
                  <a16:creationId xmlns:a16="http://schemas.microsoft.com/office/drawing/2014/main" id="{24B16712-B1E5-7B53-11DC-787DADFBBEC4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ABC1A4F4-007C-9473-08A9-53A20918215B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7329E270-4664-F6B8-E325-3AB6588E3BE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22" name="Graphique 21" descr="Chronomètre avec un remplissage uni">
                <a:extLst>
                  <a:ext uri="{FF2B5EF4-FFF2-40B4-BE49-F238E27FC236}">
                    <a16:creationId xmlns:a16="http://schemas.microsoft.com/office/drawing/2014/main" id="{AAAD982A-F63A-63C9-CC1C-B9A8E2F55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907445E7-14F2-A652-1731-AA7A08C545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50337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861864"/>
            <a:ext cx="1081723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يتقدم إلى السبورة ويقرأ الفقرة بدقة وبسرعة قبل انتهاء الوقت؟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ثلاثة تلاميذ للقراءة، (يتم تغيير التلاميذ في كل حصة ويسجل الفائزون في كل حصة)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2493806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1876489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838BE138-CDB3-F3D4-E96A-AFDA9D09FE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1" t="40035" r="10044" b="38547"/>
          <a:stretch>
            <a:fillRect/>
          </a:stretch>
        </p:blipFill>
        <p:spPr>
          <a:xfrm>
            <a:off x="1774521" y="3360511"/>
            <a:ext cx="10166957" cy="686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9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9000"/>
                            </p:stCondLst>
                            <p:childTnLst>
                              <p:par>
                                <p:cTn id="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4274A0C0-CB29-DABE-3716-282ACD4385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764" y="2352632"/>
            <a:ext cx="6264471" cy="793436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1046532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3. المطلوب هو ترتيب الكلمات لتركيب جمل.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1F58BD-8F02-2333-96A5-4A1B1D314B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6289E8E-9830-029A-B7CD-8B8E8B23A3E8}"/>
              </a:ext>
            </a:extLst>
          </p:cNvPr>
          <p:cNvSpPr/>
          <p:nvPr/>
        </p:nvSpPr>
        <p:spPr>
          <a:xfrm>
            <a:off x="4170219" y="8077200"/>
            <a:ext cx="5320146" cy="166254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8DC94-2380-48AC-821C-5895D2FF9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35B610A5-7C7F-C5E6-C9E5-BD6EFAE6C2B0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قوموا بإنجاز المطلوب في ثنائيات، سأتنقل بين الصفوف.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لضمان انخراط التلاميذ ولتقديم الدعم للمتعثرين.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80129B-24A6-ED75-75FE-C8ACEA7A2393}"/>
              </a:ext>
            </a:extLst>
          </p:cNvPr>
          <p:cNvSpPr/>
          <p:nvPr/>
        </p:nvSpPr>
        <p:spPr>
          <a:xfrm>
            <a:off x="595745" y="5423247"/>
            <a:ext cx="12773594" cy="20227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F247F59D-B668-ED6A-E710-BE77C1CA13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9" name="Image 8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4665FBE0-D0BD-2D98-2F8D-78EC990C13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3" t="73022" r="8651" b="6448"/>
          <a:stretch>
            <a:fillRect/>
          </a:stretch>
        </p:blipFill>
        <p:spPr>
          <a:xfrm>
            <a:off x="415785" y="3132918"/>
            <a:ext cx="12884430" cy="402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920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51118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أنتبه وأركز في الفصل؟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بصرية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العطل والرحلات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بسرعة ودقة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وفهمها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ترتيب كلمات لتركيب جمل.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دقيقتين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13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8C217-E297-A091-968B-A1AB49239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2DD2C43B-3F05-D661-47C5-D0A4E54D09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3" t="73022" r="8651" b="6448"/>
          <a:stretch>
            <a:fillRect/>
          </a:stretch>
        </p:blipFill>
        <p:spPr>
          <a:xfrm>
            <a:off x="415785" y="3132918"/>
            <a:ext cx="12884430" cy="402116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2025206-E6DC-4ED1-E699-D861E0599680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لنصحح، انتبهوا جيدا.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الفرصة للمتعلمين قبل عرض التصحيح.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60AA3AA-28C9-8F59-3882-D2349519EBC7}"/>
              </a:ext>
            </a:extLst>
          </p:cNvPr>
          <p:cNvSpPr/>
          <p:nvPr/>
        </p:nvSpPr>
        <p:spPr>
          <a:xfrm>
            <a:off x="1452357" y="3867910"/>
            <a:ext cx="5405643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يَلْعَبُ خالِدُ مَعَ أُخْتِهِ.</a:t>
            </a:r>
            <a:endParaRPr lang="fr-FR" sz="4800" b="1" dirty="0">
              <a:solidFill>
                <a:srgbClr val="19199B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CD6987-5C59-A6F0-597D-6F5773D5A3F2}"/>
              </a:ext>
            </a:extLst>
          </p:cNvPr>
          <p:cNvSpPr/>
          <p:nvPr/>
        </p:nvSpPr>
        <p:spPr>
          <a:xfrm>
            <a:off x="1452357" y="4846709"/>
            <a:ext cx="5195454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أَهْدَيْتُ أُمّي وَرْدَةً حَمْراءَ.</a:t>
            </a:r>
            <a:endParaRPr lang="fr-FR" sz="4800" b="1" dirty="0">
              <a:solidFill>
                <a:srgbClr val="19199B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1999347-3486-8BBE-86A3-025B92A37017}"/>
              </a:ext>
            </a:extLst>
          </p:cNvPr>
          <p:cNvSpPr/>
          <p:nvPr/>
        </p:nvSpPr>
        <p:spPr>
          <a:xfrm>
            <a:off x="2507672" y="5880928"/>
            <a:ext cx="3612993" cy="837389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يَسْتَيْقِظُ خالِدُ باكِراً.</a:t>
            </a:r>
            <a:endParaRPr lang="fr-FR" sz="4800" b="1" dirty="0">
              <a:solidFill>
                <a:srgbClr val="19199B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2068D21-84D7-F6DD-317D-5ACD806B15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887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بعد؟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1005536"/>
            <a:ext cx="1148892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ماذا بعد، قوموا بتشكيل حلقة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1113537" y="759314"/>
            <a:ext cx="1185601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سأقدم لكم جملة هي بداية لقصة، وكل واحد منكم سيقدم جملة متممة لما قبلها.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اللعبة مع أحد المتفوقين، أو يعيد إنتاج الجملة الموالية، قبل اللعب جماعة.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00F53E-7C06-0853-5E53-3C744B3A9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DB203656-BD5D-AADF-4EF0-151EA8D0E4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130" y="2351596"/>
            <a:ext cx="4800601" cy="60802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2" name="Image 11" descr="Une image contenant texte, natation, piscin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A267079-E0A9-BD09-7EEE-4617F3A98C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72" y="1598282"/>
            <a:ext cx="4800601" cy="6080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37: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328611" y="4165563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المدرسة وأعبر عنها بكلمتين ثم جملتين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37CD6D6-07FF-CB27-818E-CF7927B2B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727" b="78516" l="13763" r="85376">
                        <a14:foregroundMark x1="48602" y1="19727" x2="48602" y2="19727"/>
                        <a14:foregroundMark x1="84516" y1="38086" x2="84516" y2="38086"/>
                        <a14:foregroundMark x1="85591" y1="40820" x2="85591" y2="40820"/>
                        <a14:foregroundMark x1="13763" y1="57031" x2="13763" y2="57031"/>
                        <a14:foregroundMark x1="21935" y1="61914" x2="21935" y2="61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855" r="8699" b="14165"/>
          <a:stretch>
            <a:fillRect/>
          </a:stretch>
        </p:blipFill>
        <p:spPr>
          <a:xfrm>
            <a:off x="8207878" y="7265136"/>
            <a:ext cx="2444016" cy="2537363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19C8F53-D60F-C6BB-B363-7A1807185207}"/>
              </a:ext>
            </a:extLst>
          </p:cNvPr>
          <p:cNvCxnSpPr>
            <a:cxnSpLocks/>
          </p:cNvCxnSpPr>
          <p:nvPr/>
        </p:nvCxnSpPr>
        <p:spPr>
          <a:xfrm>
            <a:off x="9429886" y="5801505"/>
            <a:ext cx="0" cy="99694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 descr="Une image contenant texte, natation, piscin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055AD05-0B53-5A04-5E26-1A3A4AD1D1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89" y="2330430"/>
            <a:ext cx="6278325" cy="795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3AE0DD53-D88E-A244-9F40-5475C39FAB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30502"/>
            <a:ext cx="6281943" cy="795649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39: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234545" y="6501452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3255819" y="5532806"/>
            <a:ext cx="2590800" cy="16149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98155F9-FC2E-7DDD-713F-E2B88949EC98}"/>
              </a:ext>
            </a:extLst>
          </p:cNvPr>
          <p:cNvSpPr/>
          <p:nvPr/>
        </p:nvSpPr>
        <p:spPr>
          <a:xfrm>
            <a:off x="3255819" y="3900903"/>
            <a:ext cx="2635822" cy="12003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5895D4D-832E-2865-1E20-C5B96B4C38EA}"/>
              </a:ext>
            </a:extLst>
          </p:cNvPr>
          <p:cNvSpPr txBox="1"/>
          <p:nvPr/>
        </p:nvSpPr>
        <p:spPr>
          <a:xfrm>
            <a:off x="6328611" y="322149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وبدقة، وأبحث عنها في الفقرة الأولى وأضع سطرا تحتها.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FDD9759-25FA-C89A-3973-690DC09B857C}"/>
              </a:ext>
            </a:extLst>
          </p:cNvPr>
          <p:cNvSpPr/>
          <p:nvPr/>
        </p:nvSpPr>
        <p:spPr>
          <a:xfrm>
            <a:off x="651164" y="8080321"/>
            <a:ext cx="5195455" cy="16149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ED79A43-4B37-7D71-7962-FEC58546D8F7}"/>
              </a:ext>
            </a:extLst>
          </p:cNvPr>
          <p:cNvSpPr txBox="1"/>
          <p:nvPr/>
        </p:nvSpPr>
        <p:spPr>
          <a:xfrm>
            <a:off x="6234545" y="852958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الجمل بسرعة وبدقة، وأنقلها على دفتري.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F79FD-631B-1852-43ED-E4291AD0B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CA3679-88E6-58EC-1839-AA82CAD4D7B7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سأراقب الآن العمل الذي كلفتكم بإنجازه في منازلكم في الصفحتين 38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7FCCCC-E148-E5F2-3E2D-733CE754A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232" y="756072"/>
            <a:ext cx="1572068" cy="1202470"/>
          </a:xfrm>
          <a:prstGeom prst="rect">
            <a:avLst/>
          </a:prstGeom>
        </p:spPr>
      </p:pic>
      <p:pic>
        <p:nvPicPr>
          <p:cNvPr id="4" name="Image 3" descr="Une image contenant texte, capture d’écran, Police, lettre&#10;&#10;Le contenu généré par l’IA peut être incorrect.">
            <a:extLst>
              <a:ext uri="{FF2B5EF4-FFF2-40B4-BE49-F238E27FC236}">
                <a16:creationId xmlns:a16="http://schemas.microsoft.com/office/drawing/2014/main" id="{9C8CA947-1365-BECA-8778-66DC7F5228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66" y="2372037"/>
            <a:ext cx="6249150" cy="791496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932BEB9-7E44-97B0-701B-191728254244}"/>
              </a:ext>
            </a:extLst>
          </p:cNvPr>
          <p:cNvSpPr txBox="1"/>
          <p:nvPr/>
        </p:nvSpPr>
        <p:spPr>
          <a:xfrm>
            <a:off x="6234545" y="6501452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5BF237-040F-C930-F71C-38F038C71089}"/>
              </a:ext>
            </a:extLst>
          </p:cNvPr>
          <p:cNvSpPr/>
          <p:nvPr/>
        </p:nvSpPr>
        <p:spPr>
          <a:xfrm>
            <a:off x="606142" y="5292436"/>
            <a:ext cx="2608113" cy="14408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C53855-8996-40A2-BA2A-2875C1ED2AED}"/>
              </a:ext>
            </a:extLst>
          </p:cNvPr>
          <p:cNvSpPr/>
          <p:nvPr/>
        </p:nvSpPr>
        <p:spPr>
          <a:xfrm>
            <a:off x="651164" y="3553691"/>
            <a:ext cx="2563091" cy="14408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B7AE81B-0E39-82D6-5B5D-6DF765912BDA}"/>
              </a:ext>
            </a:extLst>
          </p:cNvPr>
          <p:cNvSpPr txBox="1"/>
          <p:nvPr/>
        </p:nvSpPr>
        <p:spPr>
          <a:xfrm>
            <a:off x="6328611" y="322149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وبدقة، وأبحث عنها في الفقرة الثانية وأضع سطرا تحتها.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8541115-07CE-848A-7228-EF1A5226207B}"/>
              </a:ext>
            </a:extLst>
          </p:cNvPr>
          <p:cNvSpPr/>
          <p:nvPr/>
        </p:nvSpPr>
        <p:spPr>
          <a:xfrm>
            <a:off x="651163" y="8672945"/>
            <a:ext cx="5240477" cy="11546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416A14D-47C4-FBD4-4CD6-D58E2C3A2A75}"/>
              </a:ext>
            </a:extLst>
          </p:cNvPr>
          <p:cNvSpPr txBox="1"/>
          <p:nvPr/>
        </p:nvSpPr>
        <p:spPr>
          <a:xfrm>
            <a:off x="6109129" y="8904247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17417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751016"/>
            <a:ext cx="635267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أنتبه وأركز في الفصل؟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630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3193</TotalTime>
  <Words>1595</Words>
  <Application>Microsoft Office PowerPoint</Application>
  <PresentationFormat>Personnalisé</PresentationFormat>
  <Paragraphs>261</Paragraphs>
  <Slides>67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67</vt:i4>
      </vt:variant>
    </vt:vector>
  </HeadingPairs>
  <TitlesOfParts>
    <vt:vector size="85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2253</cp:revision>
  <dcterms:created xsi:type="dcterms:W3CDTF">2014-10-09T07:32:24Z</dcterms:created>
  <dcterms:modified xsi:type="dcterms:W3CDTF">2025-09-29T22:48:48Z</dcterms:modified>
</cp:coreProperties>
</file>