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73"/>
  </p:notesMasterIdLst>
  <p:handoutMasterIdLst>
    <p:handoutMasterId r:id="rId74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652" r:id="rId12"/>
    <p:sldId id="2134808560" r:id="rId13"/>
    <p:sldId id="2134808653" r:id="rId14"/>
    <p:sldId id="2134808660" r:id="rId15"/>
    <p:sldId id="2134808451" r:id="rId16"/>
    <p:sldId id="542" r:id="rId17"/>
    <p:sldId id="2134808656" r:id="rId18"/>
    <p:sldId id="2134808596" r:id="rId19"/>
    <p:sldId id="2134808597" r:id="rId20"/>
    <p:sldId id="2134808599" r:id="rId21"/>
    <p:sldId id="2134808598" r:id="rId22"/>
    <p:sldId id="2134808655" r:id="rId23"/>
    <p:sldId id="988" r:id="rId24"/>
    <p:sldId id="2134808585" r:id="rId25"/>
    <p:sldId id="2134808586" r:id="rId26"/>
    <p:sldId id="2134808587" r:id="rId27"/>
    <p:sldId id="2134808593" r:id="rId28"/>
    <p:sldId id="2134808594" r:id="rId29"/>
    <p:sldId id="2134808595" r:id="rId30"/>
    <p:sldId id="2134808554" r:id="rId31"/>
    <p:sldId id="2134808544" r:id="rId32"/>
    <p:sldId id="2134808553" r:id="rId33"/>
    <p:sldId id="2134808452" r:id="rId34"/>
    <p:sldId id="2134808555" r:id="rId35"/>
    <p:sldId id="2134808556" r:id="rId36"/>
    <p:sldId id="2134808448" r:id="rId37"/>
    <p:sldId id="2134808470" r:id="rId38"/>
    <p:sldId id="2134808471" r:id="rId39"/>
    <p:sldId id="2134808472" r:id="rId40"/>
    <p:sldId id="2134808671" r:id="rId41"/>
    <p:sldId id="597" r:id="rId42"/>
    <p:sldId id="2134808661" r:id="rId43"/>
    <p:sldId id="2134808662" r:id="rId44"/>
    <p:sldId id="2134808663" r:id="rId45"/>
    <p:sldId id="2134808664" r:id="rId46"/>
    <p:sldId id="2134808491" r:id="rId47"/>
    <p:sldId id="2134808600" r:id="rId48"/>
    <p:sldId id="2134808601" r:id="rId49"/>
    <p:sldId id="2134808603" r:id="rId50"/>
    <p:sldId id="2134808602" r:id="rId51"/>
    <p:sldId id="2134808604" r:id="rId52"/>
    <p:sldId id="2134808605" r:id="rId53"/>
    <p:sldId id="2134808606" r:id="rId54"/>
    <p:sldId id="2134808641" r:id="rId55"/>
    <p:sldId id="2134808665" r:id="rId56"/>
    <p:sldId id="2134808666" r:id="rId57"/>
    <p:sldId id="2134808667" r:id="rId58"/>
    <p:sldId id="2134808668" r:id="rId59"/>
    <p:sldId id="2134808669" r:id="rId60"/>
    <p:sldId id="2134808570" r:id="rId61"/>
    <p:sldId id="2134808571" r:id="rId62"/>
    <p:sldId id="2134808572" r:id="rId63"/>
    <p:sldId id="2134808670" r:id="rId64"/>
    <p:sldId id="2134808672" r:id="rId65"/>
    <p:sldId id="2134808577" r:id="rId66"/>
    <p:sldId id="2134808578" r:id="rId67"/>
    <p:sldId id="2134808651" r:id="rId68"/>
    <p:sldId id="985" r:id="rId69"/>
    <p:sldId id="2134808546" r:id="rId70"/>
    <p:sldId id="2134808447" r:id="rId71"/>
    <p:sldId id="2134808513" r:id="rId72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  <p14:sldId id="2134808652"/>
          </p14:sldIdLst>
        </p14:section>
        <p14:section name="افتتاح الحصة" id="{B4CCA7F9-F5CC-4171-9420-75CE68236B45}">
          <p14:sldIdLst>
            <p14:sldId id="2134808560"/>
            <p14:sldId id="2134808653"/>
            <p14:sldId id="2134808660"/>
            <p14:sldId id="2134808451"/>
          </p14:sldIdLst>
        </p14:section>
        <p14:section name="نشاط اعتيادي" id="{3822E05A-48B7-466A-9806-AC1514DAD3AF}">
          <p14:sldIdLst>
            <p14:sldId id="542"/>
            <p14:sldId id="2134808656"/>
            <p14:sldId id="2134808596"/>
            <p14:sldId id="2134808597"/>
            <p14:sldId id="2134808599"/>
            <p14:sldId id="2134808598"/>
            <p14:sldId id="2134808655"/>
            <p14:sldId id="988"/>
            <p14:sldId id="2134808585"/>
            <p14:sldId id="2134808586"/>
            <p14:sldId id="2134808587"/>
            <p14:sldId id="2134808593"/>
            <p14:sldId id="2134808594"/>
            <p14:sldId id="2134808595"/>
            <p14:sldId id="2134808554"/>
            <p14:sldId id="2134808544"/>
            <p14:sldId id="2134808553"/>
            <p14:sldId id="2134808452"/>
            <p14:sldId id="2134808555"/>
            <p14:sldId id="2134808556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671"/>
          </p14:sldIdLst>
        </p14:section>
        <p14:section name="أنشطة القراءةوالكتابة" id="{A25CF4A3-DA66-4B51-A640-2EC4C5A8918F}">
          <p14:sldIdLst>
            <p14:sldId id="597"/>
            <p14:sldId id="2134808661"/>
            <p14:sldId id="2134808662"/>
            <p14:sldId id="2134808663"/>
            <p14:sldId id="2134808664"/>
            <p14:sldId id="2134808491"/>
            <p14:sldId id="2134808600"/>
            <p14:sldId id="2134808601"/>
            <p14:sldId id="2134808603"/>
            <p14:sldId id="2134808602"/>
            <p14:sldId id="2134808604"/>
            <p14:sldId id="2134808605"/>
            <p14:sldId id="2134808606"/>
            <p14:sldId id="2134808641"/>
            <p14:sldId id="2134808665"/>
            <p14:sldId id="2134808666"/>
            <p14:sldId id="2134808667"/>
            <p14:sldId id="2134808668"/>
            <p14:sldId id="2134808669"/>
            <p14:sldId id="2134808570"/>
            <p14:sldId id="2134808571"/>
            <p14:sldId id="2134808572"/>
            <p14:sldId id="2134808670"/>
            <p14:sldId id="2134808672"/>
          </p14:sldIdLst>
        </p14:section>
        <p14:section name="ألعاب" id="{66953B43-0502-40BE-9D9D-49C14FC1791C}">
          <p14:sldIdLst>
            <p14:sldId id="2134808577"/>
            <p14:sldId id="2134808578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100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52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handoutMaster" Target="handoutMasters/handoutMaster1.xml"/><Relationship Id="rId79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notesMaster" Target="notesMasters/notesMaster1.xml"/><Relationship Id="rId78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presProps" Target="presProp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8T12:40:41.35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0,'1771'0'0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0:44.91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80,'327'-19,"-93"2,568 11,-462 8,-260-2,125-15,-68 0,237 6,-321 9,-11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7:15.038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1,'1928'0,"-1920"0,-2 0,-1 0,1 0,-1 0,1 0,-1 1,1 0,-1 0,0 0,1 1,-1 0,0 0,7 4,-5 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7:23.303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9,'585'-8,"642"20,-787 59,-299-44,213 16,1634-27,-1013-28,1343 12,-2224-4,1-8,-1 1,110-36,-94 23,201-23,129 35,-310 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7:56.72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1,'42'0,"583"23,-458 0,-81-9,152 4,649-20,-855 1,1-3,47-10,-42 7,45-4,87 9,-142 2,13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8:30.517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0 271,'113'-6,"0"-4,113-27,-129 20,-7 0,-41 7,94-8,-102 14,0-2,0-2,-1-2,63-22,31-9,-98 34,54-4,18-3,-52 5,0 2,100 1,-123 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165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8CE02-2BE7-5FD6-A5D2-2BBA8AD85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E9B0ED3-77EF-FE46-A72A-4545B05B34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CE97A1C-1351-CB58-E526-4F98A1E507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90F7789-269F-1C6A-5A80-F80E507D6C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29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6661E-D784-75E7-852B-A68D3B2B2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E3A1804-6F31-3514-A454-1622372067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4D51CA8-BF3E-90DF-92DC-5DD1947930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4D70ED-EEFE-7BDB-E06C-B7C227F80A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3123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12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3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3.xml"/><Relationship Id="rId6" Type="http://schemas.openxmlformats.org/officeDocument/2006/relationships/customXml" Target="../ink/ink2.xml"/><Relationship Id="rId5" Type="http://schemas.openxmlformats.org/officeDocument/2006/relationships/image" Target="../media/image52.png"/><Relationship Id="rId4" Type="http://schemas.openxmlformats.org/officeDocument/2006/relationships/customXml" Target="../ink/ink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3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2.png"/><Relationship Id="rId7" Type="http://schemas.openxmlformats.org/officeDocument/2006/relationships/customXml" Target="../ink/ink4.xm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44.png"/><Relationship Id="rId5" Type="http://schemas.openxmlformats.org/officeDocument/2006/relationships/customXml" Target="../ink/ink3.xml"/><Relationship Id="rId4" Type="http://schemas.microsoft.com/office/2007/relationships/hdphoto" Target="../media/hdphoto2.wdp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32.png"/><Relationship Id="rId7" Type="http://schemas.openxmlformats.org/officeDocument/2006/relationships/customXml" Target="../ink/ink6.xm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46.png"/><Relationship Id="rId5" Type="http://schemas.openxmlformats.org/officeDocument/2006/relationships/customXml" Target="../ink/ink5.xml"/><Relationship Id="rId4" Type="http://schemas.microsoft.com/office/2007/relationships/hdphoto" Target="../media/hdphoto2.wdp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2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0.jpeg"/><Relationship Id="rId4" Type="http://schemas.openxmlformats.org/officeDocument/2006/relationships/image" Target="../media/image49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50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9.xml"/></Relationships>
</file>

<file path=ppt/slides/_rels/slide6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1.png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5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57.jpeg"/><Relationship Id="rId4" Type="http://schemas.microsoft.com/office/2007/relationships/hdphoto" Target="../media/hdphoto4.wdp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02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283110" y="2404510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أَجْلِسُ بِشَكْلٍ صَحيحٍ في مَكاني كَما يُوَضِّحُهُ أُسْتاذي؛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أنتبه وأركز في الفصل؟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283110" y="4450313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بِإِمْعانٍ لِتَعْليماتِ أُسْتاذي وَشَرْحِهِ؛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4283110" y="8711197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 صَديقي الَّذي لا يَلْتَزِمُ بِهَذِهِ الشُّروطِ، لِكَيْ يَلْتَزِمُ بِها.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4283110" y="6242200"/>
            <a:ext cx="821223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أَطْلُبُ الْإِذْنَ مِنْ أُسْتاذي قَبْلَ تَقْديمِ الْجَوابِ، وَعِنْدَ طَرْحِ السُّؤالِ، وَعِنْدَ الْخُروجِ إِلى الْمِرْحاضِ؛</a:t>
            </a:r>
          </a:p>
        </p:txBody>
      </p:sp>
      <p:pic>
        <p:nvPicPr>
          <p:cNvPr id="6" name="Image 5" descr="Une image contenant habits, intérieur, Enseignement, salle de classe&#10;&#10;Le contenu généré par l’IA peut être incorrect.">
            <a:extLst>
              <a:ext uri="{FF2B5EF4-FFF2-40B4-BE49-F238E27FC236}">
                <a16:creationId xmlns:a16="http://schemas.microsoft.com/office/drawing/2014/main" id="{A6799838-573D-0A46-813E-D72B386549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05" y="2001758"/>
            <a:ext cx="2143223" cy="19674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1F53BB4F-EF5B-2419-3E27-F4A7DB18D9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2887" y="3884968"/>
            <a:ext cx="2452259" cy="20526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 6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5034B4A6-60D3-58CB-3FFD-C7843768B56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7482" y="5853464"/>
            <a:ext cx="2843068" cy="21520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47A6838A-6FF3-AFC3-A6DE-D009CB30DF93}"/>
              </a:ext>
            </a:extLst>
          </p:cNvPr>
          <p:cNvGrpSpPr/>
          <p:nvPr/>
        </p:nvGrpSpPr>
        <p:grpSpPr>
          <a:xfrm>
            <a:off x="236602" y="7921282"/>
            <a:ext cx="3164828" cy="2349272"/>
            <a:chOff x="2804158" y="2638591"/>
            <a:chExt cx="6973503" cy="5176476"/>
          </a:xfrm>
        </p:grpSpPr>
        <p:pic>
          <p:nvPicPr>
            <p:cNvPr id="9" name="Image 8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E6A46503-E492-F674-D89B-A661DBEEFB8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32357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0" name="Image 9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A779A5EF-F756-CA4C-CD4F-10FEC79CF2A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2804158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163327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57651" y="882928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بسيطة وفهمها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417626" y="2823448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كلمات بصرية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AC9FA80-999D-3182-C918-6C6D8F0AB60A}"/>
              </a:ext>
            </a:extLst>
          </p:cNvPr>
          <p:cNvSpPr/>
          <p:nvPr/>
        </p:nvSpPr>
        <p:spPr>
          <a:xfrm>
            <a:off x="1417625" y="5469666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 كلمات بصرية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94109-5363-931A-9F16-535756A1C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7B23A367-1A54-A03D-4360-7746D46717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6CE6DC13-604D-4E65-7550-D8C2E10862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كلمات بصرية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01AA939-80BA-EC84-3D76-62DB102A3C5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4938AEA4-1197-558D-7228-60293010B23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FE355502-BC67-E1A5-E248-A4502701343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1C4EE9E2-B615-F96B-B37C-0D7EC5BDFBC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01D6E86-8450-025E-CE37-EA3E2EE52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27" y="1824638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506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2A5271AC-7A62-41A8-292F-5EEC28949C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2893470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أَخْضَرُ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طُيورࣱ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أَحْلامࣱ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أَنْتَ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بِماذا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هَذِهِ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أَرْوَعَ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مُغَرِّدَةࣱ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9044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0BCB8F0-F7B6-ED1E-E63D-4263DD0E7C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7892381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أَخْضَرُ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طُيورࣱ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أَحْلامࣱ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أَنْتَ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بِماذا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هَذِهِ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أَرْوَعَ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مُغَرِّدَةࣱ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56725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الكلمات قراءة مشتركة: اقرأوا معي عند الإشارة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66BC52C-65AE-0FB4-B586-BD7F9692EA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7892381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أَخْضَرُ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طُيورࣱ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أَحْلامࣱ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أَنْتَ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بِماذا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هَذِهِ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أَرْوَعَ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مُغَرِّدَةࣱ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12564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124F48D-0820-D5B3-9959-E25AAD64D9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7892381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أَخْضَرُ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طُيورࣱ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أَحْلامࣱ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أَنْتَ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بِماذا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هَذِهِ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أَرْوَعَ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مُغَرِّدَةࣱ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24475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0FB12-8DB5-146B-928B-55B587D7C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8398FB47-94F9-92DC-1B2F-F77D29B0E9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058284A5-15C9-2AC1-4BB8-399AEC2FCA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 كلمات بصرية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4C1A3804-3EE4-BEC7-53C4-03D4AF2AA8A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C0F3BC68-EB01-8730-FF32-2FC95CD9BF0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0E66A71D-BD51-7748-3CB9-4334CA36524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52A2D1FA-729D-685F-A531-1346C252658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Image 3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83CA09E0-532E-EFF0-E22D-9F99989E3C5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29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طيور.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طيور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4A179-0070-C82A-F123-D536E225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F570AF-2D28-7B13-5EEE-8D9C8CB44AEC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أَنْتَ.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9DBA28-E04F-CDB3-4E07-E2B6346DB6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9468774-8091-9364-7ECC-723CF67D0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0DE5-B05A-C018-EC38-391BBF6D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9BB4280-3D77-A15D-E0FB-5E563B44F811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7C27AAD-859F-F3B4-B375-D37D548D2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6BF495-D4FC-BA2C-CBB1-5A21AB0BB7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152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CA9B-E37F-18C1-F0EF-306F64151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BA99D6-D48D-B6AE-46F4-F7C15532D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7315B0-91A2-8BB2-8450-5CE6379DA1B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BA9CEC-F68F-4D19-93CF-CC8A8CA14AA5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7A87433-023F-4BC2-095B-DCBA0F19881A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أَحْلامࣱ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16028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عندي.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عِنْدي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هَذِهِ.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مرتبط بالعطل والرحلات؛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بسيطة وفهمها.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953F0A-5A5A-A50B-080F-305B5AB19029}"/>
              </a:ext>
            </a:extLst>
          </p:cNvPr>
          <p:cNvSpPr txBox="1"/>
          <p:nvPr/>
        </p:nvSpPr>
        <p:spPr>
          <a:xfrm>
            <a:off x="2191897" y="7557693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إكمال فقرة ونقلها.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A4118B4-A239-05E5-5904-4B116015FA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7647665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هَذِهِ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خريطة الكلمة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905A19C-195E-3A3D-E8B1-F168A60C54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5713" y="2079194"/>
            <a:ext cx="5608806" cy="609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2105891" y="577262"/>
            <a:ext cx="1052726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سأحدد كلمة اليوم وأنشئ خريطتها  الذهنية.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العملية مصرحا بجميع الخطوات المتبعة: اختيار الكلمة (رحلة)، التفكير بصوت مسموع بالكلمات ذات الارتباط به: إلى أين سأذهب: الشاطئ.../ ماذا سأفعل: أسبح.....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FE0CB53-4FEC-3EFB-2C37-638197633F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4177E2B8-2255-2C01-61B1-922FF00B6CEF}"/>
              </a:ext>
            </a:extLst>
          </p:cNvPr>
          <p:cNvSpPr/>
          <p:nvPr/>
        </p:nvSpPr>
        <p:spPr>
          <a:xfrm>
            <a:off x="5899716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marL="0" lvl="0" indent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65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رِحْلَةࣱ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756A02C5-7E59-C585-043B-BA39C6CF3E08}"/>
              </a:ext>
            </a:extLst>
          </p:cNvPr>
          <p:cNvSpPr/>
          <p:nvPr/>
        </p:nvSpPr>
        <p:spPr>
          <a:xfrm rot="16200000">
            <a:off x="6569376" y="4750156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1" tIns="10529" rIns="286893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F975647E-7A80-17CA-6850-4B5C7E789670}"/>
              </a:ext>
            </a:extLst>
          </p:cNvPr>
          <p:cNvSpPr/>
          <p:nvPr/>
        </p:nvSpPr>
        <p:spPr>
          <a:xfrm>
            <a:off x="5899716" y="2569928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marL="0" lvl="0" indent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65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شاطِئࣱ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4EFC91D-5C84-9C66-25F4-E720DDAF4A69}"/>
              </a:ext>
            </a:extLst>
          </p:cNvPr>
          <p:cNvSpPr/>
          <p:nvPr/>
        </p:nvSpPr>
        <p:spPr>
          <a:xfrm>
            <a:off x="5322469" y="5997062"/>
            <a:ext cx="577247" cy="49922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577246" y="24961"/>
                </a:moveTo>
                <a:lnTo>
                  <a:pt x="0" y="24961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3" tIns="10530" rIns="286892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50F8F03C-6B85-BE48-C617-7F1FEB01605D}"/>
              </a:ext>
            </a:extLst>
          </p:cNvPr>
          <p:cNvSpPr/>
          <p:nvPr/>
        </p:nvSpPr>
        <p:spPr>
          <a:xfrm>
            <a:off x="3405903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3266964"/>
              <a:satOff val="-13592"/>
              <a:lumOff val="3203"/>
              <a:alphaOff val="0"/>
            </a:schemeClr>
          </a:fillRef>
          <a:effectRef idx="1">
            <a:schemeClr val="accent4">
              <a:hueOff val="3266964"/>
              <a:satOff val="-13592"/>
              <a:lumOff val="3203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marL="0" lvl="0" indent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65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رِمالࣱ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936EBD7B-1334-ECD9-BDD0-15798288F599}"/>
              </a:ext>
            </a:extLst>
          </p:cNvPr>
          <p:cNvSpPr/>
          <p:nvPr/>
        </p:nvSpPr>
        <p:spPr>
          <a:xfrm rot="5400000">
            <a:off x="6569376" y="7243969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3" tIns="10529" rIns="286891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A95D8CB4-C457-3CD1-00BA-D1136A08314D}"/>
              </a:ext>
            </a:extLst>
          </p:cNvPr>
          <p:cNvSpPr/>
          <p:nvPr/>
        </p:nvSpPr>
        <p:spPr>
          <a:xfrm>
            <a:off x="5899716" y="7557553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6533927"/>
              <a:satOff val="-27185"/>
              <a:lumOff val="6405"/>
              <a:alphaOff val="0"/>
            </a:schemeClr>
          </a:fillRef>
          <a:effectRef idx="1">
            <a:schemeClr val="accent4">
              <a:hueOff val="6533927"/>
              <a:satOff val="-27185"/>
              <a:lumOff val="6405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marL="0" lvl="0" indent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65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أَلْعَبُ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86916923-F454-C286-9423-D0711CC677EA}"/>
              </a:ext>
            </a:extLst>
          </p:cNvPr>
          <p:cNvSpPr/>
          <p:nvPr/>
        </p:nvSpPr>
        <p:spPr>
          <a:xfrm>
            <a:off x="7816282" y="5997063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2" tIns="10529" rIns="286892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459957DB-6613-D21E-2FA5-5E446F54DCD1}"/>
              </a:ext>
            </a:extLst>
          </p:cNvPr>
          <p:cNvSpPr/>
          <p:nvPr/>
        </p:nvSpPr>
        <p:spPr>
          <a:xfrm>
            <a:off x="8393529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9800891"/>
              <a:satOff val="-40777"/>
              <a:lumOff val="9608"/>
              <a:alphaOff val="0"/>
            </a:schemeClr>
          </a:fillRef>
          <a:effectRef idx="1">
            <a:schemeClr val="accent4">
              <a:hueOff val="9800891"/>
              <a:satOff val="-40777"/>
              <a:lumOff val="9608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marL="0" lvl="0" indent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65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أَسْبَحُ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قوموا في ثنائيات بإنشاء الخريطة الذهنية لكلمة "بحر" على دفاتركم.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ويقدم الدعم اللازم.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73A772D0-CD86-13A0-DBE6-5F02759E6A86}"/>
              </a:ext>
            </a:extLst>
          </p:cNvPr>
          <p:cNvSpPr/>
          <p:nvPr/>
        </p:nvSpPr>
        <p:spPr>
          <a:xfrm>
            <a:off x="8476661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marL="0" lvl="0" indent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65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بَحْرࣱ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2CEC22EE-1B1F-04B6-6A81-CC04BBC742CE}"/>
              </a:ext>
            </a:extLst>
          </p:cNvPr>
          <p:cNvSpPr/>
          <p:nvPr/>
        </p:nvSpPr>
        <p:spPr>
          <a:xfrm rot="16200000">
            <a:off x="9146321" y="4750156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1" tIns="10529" rIns="286893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8A53A79E-C714-084D-3E6B-1E2270E177AB}"/>
              </a:ext>
            </a:extLst>
          </p:cNvPr>
          <p:cNvSpPr/>
          <p:nvPr/>
        </p:nvSpPr>
        <p:spPr>
          <a:xfrm>
            <a:off x="8476661" y="2569928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marL="0" lvl="0" indent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65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5E26F652-E725-CDD9-EC36-DA2F58520750}"/>
              </a:ext>
            </a:extLst>
          </p:cNvPr>
          <p:cNvSpPr/>
          <p:nvPr/>
        </p:nvSpPr>
        <p:spPr>
          <a:xfrm>
            <a:off x="7899414" y="5997062"/>
            <a:ext cx="577247" cy="49922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577246" y="24961"/>
                </a:moveTo>
                <a:lnTo>
                  <a:pt x="0" y="24961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3" tIns="10530" rIns="286892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B0689808-B90B-EAA4-7008-D06630A0D4C8}"/>
              </a:ext>
            </a:extLst>
          </p:cNvPr>
          <p:cNvSpPr/>
          <p:nvPr/>
        </p:nvSpPr>
        <p:spPr>
          <a:xfrm>
            <a:off x="5982848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3266964"/>
              <a:satOff val="-13592"/>
              <a:lumOff val="3203"/>
              <a:alphaOff val="0"/>
            </a:schemeClr>
          </a:fillRef>
          <a:effectRef idx="1">
            <a:schemeClr val="accent4">
              <a:hueOff val="3266964"/>
              <a:satOff val="-13592"/>
              <a:lumOff val="3203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5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35062040-8472-7ED3-1C12-A6073BDF865A}"/>
              </a:ext>
            </a:extLst>
          </p:cNvPr>
          <p:cNvSpPr/>
          <p:nvPr/>
        </p:nvSpPr>
        <p:spPr>
          <a:xfrm rot="5400000">
            <a:off x="9146321" y="7243969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3" tIns="10529" rIns="286891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351093F0-7CB1-BDA2-49B8-30A6B528C13E}"/>
              </a:ext>
            </a:extLst>
          </p:cNvPr>
          <p:cNvSpPr/>
          <p:nvPr/>
        </p:nvSpPr>
        <p:spPr>
          <a:xfrm>
            <a:off x="8476661" y="7557553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6533927"/>
              <a:satOff val="-27185"/>
              <a:lumOff val="6405"/>
              <a:alphaOff val="0"/>
            </a:schemeClr>
          </a:fillRef>
          <a:effectRef idx="1">
            <a:schemeClr val="accent4">
              <a:hueOff val="6533927"/>
              <a:satOff val="-27185"/>
              <a:lumOff val="6405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5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13FC1CC-8AC1-1B39-B7EA-3401B6328F5C}"/>
              </a:ext>
            </a:extLst>
          </p:cNvPr>
          <p:cNvSpPr/>
          <p:nvPr/>
        </p:nvSpPr>
        <p:spPr>
          <a:xfrm>
            <a:off x="10393227" y="5997063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2" tIns="10529" rIns="286892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D6470AF9-4F94-6D3E-2A1B-B47E289D70DF}"/>
              </a:ext>
            </a:extLst>
          </p:cNvPr>
          <p:cNvSpPr/>
          <p:nvPr/>
        </p:nvSpPr>
        <p:spPr>
          <a:xfrm>
            <a:off x="10970474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9800891"/>
              <a:satOff val="-40777"/>
              <a:lumOff val="9608"/>
              <a:alphaOff val="0"/>
            </a:schemeClr>
          </a:fillRef>
          <a:effectRef idx="1">
            <a:schemeClr val="accent4">
              <a:hueOff val="9800891"/>
              <a:satOff val="-40777"/>
              <a:lumOff val="9608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5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C5B0499-64DE-833A-BC7D-FF882F0010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2" t="15535" r="9147" b="16330"/>
          <a:stretch>
            <a:fillRect/>
          </a:stretch>
        </p:blipFill>
        <p:spPr>
          <a:xfrm>
            <a:off x="209134" y="4334516"/>
            <a:ext cx="3345619" cy="3325091"/>
          </a:xfrm>
          <a:prstGeom prst="rect">
            <a:avLst/>
          </a:prstGeom>
        </p:spPr>
      </p:pic>
      <p:sp>
        <p:nvSpPr>
          <p:cNvPr id="17" name="Flèche : gauche 16">
            <a:extLst>
              <a:ext uri="{FF2B5EF4-FFF2-40B4-BE49-F238E27FC236}">
                <a16:creationId xmlns:a16="http://schemas.microsoft.com/office/drawing/2014/main" id="{856827AC-E0C7-088E-B5CB-98D9942F76EE}"/>
              </a:ext>
            </a:extLst>
          </p:cNvPr>
          <p:cNvSpPr/>
          <p:nvPr/>
        </p:nvSpPr>
        <p:spPr>
          <a:xfrm>
            <a:off x="4132001" y="5458453"/>
            <a:ext cx="1205345" cy="1077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A12BD-1049-AC49-345D-E83A95F91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DCC9BCA-E365-BE33-4B95-F7D958A09C32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ستقدمون إنجازاتكم، ونسجل بعضها على السبورة، ثم ننقلها على دفاترنا.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الكلمات، وينقل بعضها على الخريطة الذهنية، قبل نقلها على الدفاتر.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753E02C-0C3C-A5FF-9493-29D52BF18F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987EA57C-0766-143E-9567-5EB218530D7D}"/>
              </a:ext>
            </a:extLst>
          </p:cNvPr>
          <p:cNvSpPr/>
          <p:nvPr/>
        </p:nvSpPr>
        <p:spPr>
          <a:xfrm>
            <a:off x="8476661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marL="0" lvl="0" indent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65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بَحْرࣱ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053A3252-B55B-FFB7-4979-559E89B0A6E0}"/>
              </a:ext>
            </a:extLst>
          </p:cNvPr>
          <p:cNvSpPr/>
          <p:nvPr/>
        </p:nvSpPr>
        <p:spPr>
          <a:xfrm rot="16200000">
            <a:off x="9146321" y="4750156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1" tIns="10529" rIns="286893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F4AE488-1F6B-50F6-19CF-049045D9F798}"/>
              </a:ext>
            </a:extLst>
          </p:cNvPr>
          <p:cNvSpPr/>
          <p:nvPr/>
        </p:nvSpPr>
        <p:spPr>
          <a:xfrm>
            <a:off x="8476661" y="2569928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marL="0" lvl="0" indent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65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28F1C29A-E969-42CE-5F45-B5E01735C664}"/>
              </a:ext>
            </a:extLst>
          </p:cNvPr>
          <p:cNvSpPr/>
          <p:nvPr/>
        </p:nvSpPr>
        <p:spPr>
          <a:xfrm>
            <a:off x="7899414" y="5997062"/>
            <a:ext cx="577247" cy="49922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577246" y="24961"/>
                </a:moveTo>
                <a:lnTo>
                  <a:pt x="0" y="24961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3" tIns="10530" rIns="286892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A6B6FA58-080E-71E9-4C2C-C5942C600450}"/>
              </a:ext>
            </a:extLst>
          </p:cNvPr>
          <p:cNvSpPr/>
          <p:nvPr/>
        </p:nvSpPr>
        <p:spPr>
          <a:xfrm>
            <a:off x="5982848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3266964"/>
              <a:satOff val="-13592"/>
              <a:lumOff val="3203"/>
              <a:alphaOff val="0"/>
            </a:schemeClr>
          </a:fillRef>
          <a:effectRef idx="1">
            <a:schemeClr val="accent4">
              <a:hueOff val="3266964"/>
              <a:satOff val="-13592"/>
              <a:lumOff val="3203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5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E29C1F0A-EC2A-3CC6-477E-C565CD3591D8}"/>
              </a:ext>
            </a:extLst>
          </p:cNvPr>
          <p:cNvSpPr/>
          <p:nvPr/>
        </p:nvSpPr>
        <p:spPr>
          <a:xfrm rot="5400000">
            <a:off x="9146321" y="7243969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3" tIns="10529" rIns="286891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BD84301C-4106-3B1A-5D65-B8E459C5D5ED}"/>
              </a:ext>
            </a:extLst>
          </p:cNvPr>
          <p:cNvSpPr/>
          <p:nvPr/>
        </p:nvSpPr>
        <p:spPr>
          <a:xfrm>
            <a:off x="8476661" y="7557553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6533927"/>
              <a:satOff val="-27185"/>
              <a:lumOff val="6405"/>
              <a:alphaOff val="0"/>
            </a:schemeClr>
          </a:fillRef>
          <a:effectRef idx="1">
            <a:schemeClr val="accent4">
              <a:hueOff val="6533927"/>
              <a:satOff val="-27185"/>
              <a:lumOff val="6405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5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DF3962DB-EEAC-BB06-B733-6744A3F2A593}"/>
              </a:ext>
            </a:extLst>
          </p:cNvPr>
          <p:cNvSpPr/>
          <p:nvPr/>
        </p:nvSpPr>
        <p:spPr>
          <a:xfrm>
            <a:off x="10393227" y="5997063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2" tIns="10529" rIns="286892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26733CFE-F0D2-4366-B5BD-A0F3774228F3}"/>
              </a:ext>
            </a:extLst>
          </p:cNvPr>
          <p:cNvSpPr/>
          <p:nvPr/>
        </p:nvSpPr>
        <p:spPr>
          <a:xfrm>
            <a:off x="10970474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9800891"/>
              <a:satOff val="-40777"/>
              <a:lumOff val="9608"/>
              <a:alphaOff val="0"/>
            </a:schemeClr>
          </a:fillRef>
          <a:effectRef idx="1">
            <a:schemeClr val="accent4">
              <a:hueOff val="9800891"/>
              <a:satOff val="-40777"/>
              <a:lumOff val="9608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5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95D7E3D-CF7E-BA4E-51F9-F13ADFACCA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2" t="15535" r="9147" b="16330"/>
          <a:stretch>
            <a:fillRect/>
          </a:stretch>
        </p:blipFill>
        <p:spPr>
          <a:xfrm>
            <a:off x="209134" y="4334516"/>
            <a:ext cx="3345619" cy="3325091"/>
          </a:xfrm>
          <a:prstGeom prst="rect">
            <a:avLst/>
          </a:prstGeom>
        </p:spPr>
      </p:pic>
      <p:sp>
        <p:nvSpPr>
          <p:cNvPr id="17" name="Flèche : gauche 16">
            <a:extLst>
              <a:ext uri="{FF2B5EF4-FFF2-40B4-BE49-F238E27FC236}">
                <a16:creationId xmlns:a16="http://schemas.microsoft.com/office/drawing/2014/main" id="{1EA9EC6C-945B-1A5B-4B01-5FE52B222CAB}"/>
              </a:ext>
            </a:extLst>
          </p:cNvPr>
          <p:cNvSpPr/>
          <p:nvPr/>
        </p:nvSpPr>
        <p:spPr>
          <a:xfrm>
            <a:off x="4132001" y="5458453"/>
            <a:ext cx="1205345" cy="1077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847846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F55834F9-98BD-079C-AA2A-5E822EB0E1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763" y="1909311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51C11D8-AEB2-A7F7-189C-E028D6BDBA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8372" y="2661543"/>
            <a:ext cx="9679255" cy="700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4930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FDC75-FBC4-5840-0207-9DCD9ABCC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B7E0A59-199C-DCA7-C1E5-42280BFF62AF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A4AC225-DE3A-CFF3-D951-2A28F4EF51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560064E-1870-142E-56D2-4D0A281145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8372" y="2661543"/>
            <a:ext cx="9679255" cy="700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9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C5FF4-D0E5-73D3-4957-59DC5CD12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5C7CC6-87D0-4DC6-7A81-551FC6B6D96A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443EBE7-82F7-FD2E-2184-6BFA3CCED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FB40F43-7AC7-CFF2-6171-937C5A52E5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8372" y="2661543"/>
            <a:ext cx="9679255" cy="700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877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جميع التلاميذ الكلمات، لكل تلميذ سطر واحد.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7BDCEFA-36DD-F428-1569-AA0728AD58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8372" y="2661543"/>
            <a:ext cx="9679255" cy="700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4657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1CE214F1-1B14-19E8-BDAE-65596FE16A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910" y="2317537"/>
            <a:ext cx="6292180" cy="796946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على الصفحة 38، النشاط الثاني. الفقرة الثانية.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سنبحث فيها عن الكلمات التي قرأناها سابقا.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B4D66A-97E8-FABB-306D-C7F1BA3F9BB9}"/>
              </a:ext>
            </a:extLst>
          </p:cNvPr>
          <p:cNvSpPr/>
          <p:nvPr/>
        </p:nvSpPr>
        <p:spPr>
          <a:xfrm>
            <a:off x="4253334" y="5306292"/>
            <a:ext cx="2521527" cy="141316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A284DC19-3DC9-AE81-B25F-8219619B5727}"/>
              </a:ext>
            </a:extLst>
          </p:cNvPr>
          <p:cNvSpPr/>
          <p:nvPr/>
        </p:nvSpPr>
        <p:spPr>
          <a:xfrm>
            <a:off x="6935852" y="5611091"/>
            <a:ext cx="775854" cy="87283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7B89DBA-CDA9-67EA-7900-4D2336F839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98B11-7E49-E02B-F02F-1E02B8A9B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38AB96B0-F1F2-3BF1-B486-83A6D714A9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4" t="37476" r="51269" b="45138"/>
          <a:stretch>
            <a:fillRect/>
          </a:stretch>
        </p:blipFill>
        <p:spPr>
          <a:xfrm>
            <a:off x="408858" y="2386228"/>
            <a:ext cx="12898283" cy="709257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E680E61-CA5F-7C49-6E23-63F83856CABA}"/>
              </a:ext>
            </a:extLst>
          </p:cNvPr>
          <p:cNvSpPr txBox="1"/>
          <p:nvPr/>
        </p:nvSpPr>
        <p:spPr>
          <a:xfrm>
            <a:off x="868278" y="808195"/>
            <a:ext cx="1197944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لاحظوا كيف سأحدد بسرعة (قراءة مسحية بالعين) كلمة « عندي" في الفقرة الآتية: الكلمة الأولى في السطر الثاني.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القراءة المسحية بالعين، ومستخدما يده إن لزم الأمر لتبيان المرور السريع على الكلمات في الفقرة.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103B012-9DD0-0738-140C-0381564808DD}"/>
              </a:ext>
            </a:extLst>
          </p:cNvPr>
          <p:cNvSpPr/>
          <p:nvPr/>
        </p:nvSpPr>
        <p:spPr>
          <a:xfrm>
            <a:off x="10806544" y="4574769"/>
            <a:ext cx="1884219" cy="135774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ED7291-ED7B-E370-C5DB-82073E7826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B9750-6E6C-6BAF-C8DE-EE02818EF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617D8498-18B3-6F30-0043-EFBB9E8C3B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4" t="37476" r="51269" b="45138"/>
          <a:stretch>
            <a:fillRect/>
          </a:stretch>
        </p:blipFill>
        <p:spPr>
          <a:xfrm>
            <a:off x="408858" y="2386228"/>
            <a:ext cx="12898283" cy="709257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8AAF3FB-264F-1255-DE26-702C0DC6BAAF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سأنطق الكلمة وأنتم تحددون مكانها بسرعة عن طريق قراءة مسحية بأعينكم: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وأنت – أحلام – بماذا – الفضاء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31D06B-C431-8AF9-1757-4269609BE427}"/>
              </a:ext>
            </a:extLst>
          </p:cNvPr>
          <p:cNvSpPr/>
          <p:nvPr/>
        </p:nvSpPr>
        <p:spPr>
          <a:xfrm>
            <a:off x="10792691" y="7533861"/>
            <a:ext cx="1979010" cy="123952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67C8129-DEAB-B0EE-9A07-B1965D570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14071AC-BB67-ADDD-3A75-20496584C50B}"/>
              </a:ext>
            </a:extLst>
          </p:cNvPr>
          <p:cNvSpPr/>
          <p:nvPr/>
        </p:nvSpPr>
        <p:spPr>
          <a:xfrm>
            <a:off x="8843758" y="4607336"/>
            <a:ext cx="2170605" cy="123952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2FEAFA-4DBF-8F7F-FDE1-0C066F9F2416}"/>
              </a:ext>
            </a:extLst>
          </p:cNvPr>
          <p:cNvSpPr/>
          <p:nvPr/>
        </p:nvSpPr>
        <p:spPr>
          <a:xfrm>
            <a:off x="9185563" y="7604357"/>
            <a:ext cx="1510145" cy="125879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1B35BC-CEF6-3947-D566-ED5210D1C181}"/>
              </a:ext>
            </a:extLst>
          </p:cNvPr>
          <p:cNvSpPr/>
          <p:nvPr/>
        </p:nvSpPr>
        <p:spPr>
          <a:xfrm>
            <a:off x="5292437" y="5932516"/>
            <a:ext cx="2128862" cy="125879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30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animBg="1"/>
      <p:bldP spid="7" grpId="1" animBg="1"/>
      <p:bldP spid="9" grpId="0" animBg="1"/>
      <p:bldP spid="9" grpId="1" animBg="1"/>
      <p:bldP spid="8" grpId="0" animBg="1"/>
      <p:bldP spid="8" grpId="1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C7CB8-E57D-3132-2EA9-30AB43CA3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6AB59E8-D740-39D7-D4FB-BA3BC3F89EE3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خذوا كراساتكم: سأقرأ الفقرة. تابعوا ولا ترددوا بعدي، ضعوا أصبعكم تحت كل كلمة أقرأها.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بقراءة الفقرة قراءة نموذجية، مراعيا مخارج الحروف الصحيحة وعلامات الترقيم.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FC0D854-EE63-A5EE-7DF1-D779C3857E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A7E19348-C198-3095-B0BC-499EE96AAE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4" t="37476" r="51269" b="45138"/>
          <a:stretch>
            <a:fillRect/>
          </a:stretch>
        </p:blipFill>
        <p:spPr>
          <a:xfrm>
            <a:off x="408858" y="2386228"/>
            <a:ext cx="12898283" cy="709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795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B3C6E-6181-6353-0129-C0347BF6C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38C5D-0386-BF91-E0E3-F37FD2103397}"/>
              </a:ext>
            </a:extLst>
          </p:cNvPr>
          <p:cNvSpPr txBox="1"/>
          <p:nvPr/>
        </p:nvSpPr>
        <p:spPr>
          <a:xfrm>
            <a:off x="1634837" y="1046530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خلال تتبعكم، ما رأيكم في قراءتي؟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1C3CDF7-ACD8-C192-D19C-2286062C50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AB13578-C19E-B5E8-E8B0-B614FCA0DD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793435"/>
              </p:ext>
            </p:extLst>
          </p:nvPr>
        </p:nvGraphicFramePr>
        <p:xfrm>
          <a:off x="649674" y="3156155"/>
          <a:ext cx="12416651" cy="63093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كانَتِ قِراءَتي مُسْتَرْسَلَةً؟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8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3136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6182D-4E14-001C-DDDB-8E3D057E8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E961B7-2528-88AF-8C5E-EEBFB4C94ABB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كل واحد منكم يقرأ النص قراءة هامسة.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القراءة الهامسة.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C2CC24F-F2AE-CE9F-9AAA-A2046F311B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29674225-6300-E574-88F4-D3A14B5E60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4" t="37476" r="51269" b="45138"/>
          <a:stretch>
            <a:fillRect/>
          </a:stretch>
        </p:blipFill>
        <p:spPr>
          <a:xfrm>
            <a:off x="408858" y="2386228"/>
            <a:ext cx="12898283" cy="709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2233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55147-A648-EB49-9C4D-D2DB56559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A71AB5F-78A0-A743-714D-A29632319347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عند إشارتي، كل متعلم يقرأ لزميله قراءة هامسة. أصحح لزميلي.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كل ثنائي في القراءة الهامسة، وفي التصحيح.</a:t>
            </a:r>
          </a:p>
        </p:txBody>
      </p:sp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9D5FD806-0BD1-F330-F8D6-8C345C4F48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5" name="Image 4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D103732F-67E8-9659-6D76-ED0320030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4" t="37476" r="51269" b="45138"/>
          <a:stretch>
            <a:fillRect/>
          </a:stretch>
        </p:blipFill>
        <p:spPr>
          <a:xfrm>
            <a:off x="408858" y="2386228"/>
            <a:ext cx="12898283" cy="709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92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CBE96-3108-B08E-FC50-D49FAA797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DE8576-5C0E-7032-2F61-1A7C2ECA30D8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لنقرأ الفقرة قراءة مشتركة؛ نبدأ عند إشارتي.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جميع التلاميذ في القراءة المشتركة.</a:t>
            </a:r>
          </a:p>
        </p:txBody>
      </p:sp>
      <p:pic>
        <p:nvPicPr>
          <p:cNvPr id="5" name="Image 4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C4B348C1-FA92-6C17-CD54-356CC3AB27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4" t="37476" r="51269" b="45138"/>
          <a:stretch>
            <a:fillRect/>
          </a:stretch>
        </p:blipFill>
        <p:spPr>
          <a:xfrm>
            <a:off x="408858" y="2386228"/>
            <a:ext cx="12898283" cy="709257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B23611D-7CCF-6629-4690-28C9A6BEDE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615573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القارئ.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للقراءة الجهرية.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EEFB49BE-583B-C4C5-C6AB-39D61E2461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4" t="37476" r="51269" b="45138"/>
          <a:stretch>
            <a:fillRect/>
          </a:stretch>
        </p:blipFill>
        <p:spPr>
          <a:xfrm>
            <a:off x="408858" y="2386228"/>
            <a:ext cx="12898283" cy="709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424547" y="1083449"/>
            <a:ext cx="101415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سنجيب عن أسئلة الفهم الخاصة بالفقرة، وسنستخدم استراتيجية الكلمات المفتاح.</a:t>
            </a:r>
          </a:p>
        </p:txBody>
      </p:sp>
      <p:pic>
        <p:nvPicPr>
          <p:cNvPr id="4" name="Image 3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85E325F6-8742-E14B-4CCF-3F6B7B1108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7" t="37548" r="51646" b="45261"/>
          <a:stretch>
            <a:fillRect/>
          </a:stretch>
        </p:blipFill>
        <p:spPr>
          <a:xfrm>
            <a:off x="6575180" y="3813245"/>
            <a:ext cx="6858990" cy="3729408"/>
          </a:xfrm>
          <a:prstGeom prst="rect">
            <a:avLst/>
          </a:prstGeom>
        </p:spPr>
      </p:pic>
      <p:pic>
        <p:nvPicPr>
          <p:cNvPr id="6" name="Image 5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4AEC459D-1269-BCA4-F5C9-0034FBA07F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35" t="55415" r="51199" b="32948"/>
          <a:stretch>
            <a:fillRect/>
          </a:stretch>
        </p:blipFill>
        <p:spPr>
          <a:xfrm>
            <a:off x="281830" y="4304320"/>
            <a:ext cx="6069924" cy="2747258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CCE8D74-B85E-40B7-0247-39137AEE2B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1620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5FE6D-B68C-1B05-58D4-3CCCF2AE2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C1821CD-CD59-8E9F-32D8-3D57188D3349}"/>
              </a:ext>
            </a:extLst>
          </p:cNvPr>
          <p:cNvSpPr txBox="1"/>
          <p:nvPr/>
        </p:nvSpPr>
        <p:spPr>
          <a:xfrm>
            <a:off x="2424547" y="591007"/>
            <a:ext cx="10141528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سأنجز المطلوب في السؤال الأول، انتبهوا جيدا.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الكلمة المفتاح هي "كيف"، والكلمة المرتبطة بها في السؤال هي" الطفل"، إذن سنبحث في النص عن وصف للطفل.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DAAD93DE-F1A0-2554-9413-1D1098E123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5" t="37984" r="50998" b="44825"/>
          <a:stretch>
            <a:fillRect/>
          </a:stretch>
        </p:blipFill>
        <p:spPr>
          <a:xfrm>
            <a:off x="6575180" y="3813245"/>
            <a:ext cx="6858990" cy="3729408"/>
          </a:xfrm>
          <a:prstGeom prst="rect">
            <a:avLst/>
          </a:prstGeom>
        </p:spPr>
      </p:pic>
      <p:pic>
        <p:nvPicPr>
          <p:cNvPr id="6" name="Image 5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274B37DA-78A2-C873-968A-A88B932EAE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26" t="55459" r="51739" b="40825"/>
          <a:stretch>
            <a:fillRect/>
          </a:stretch>
        </p:blipFill>
        <p:spPr>
          <a:xfrm>
            <a:off x="1003051" y="5329563"/>
            <a:ext cx="4442571" cy="877274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B558EEE1-F48B-775C-B9AB-0259B5FDF199}"/>
              </a:ext>
            </a:extLst>
          </p:cNvPr>
          <p:cNvSpPr/>
          <p:nvPr/>
        </p:nvSpPr>
        <p:spPr>
          <a:xfrm>
            <a:off x="1819016" y="5152596"/>
            <a:ext cx="1443898" cy="144389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C2BD7227-6AB7-CDF1-AF3D-8E5C7EC2D0B3}"/>
              </a:ext>
            </a:extLst>
          </p:cNvPr>
          <p:cNvSpPr/>
          <p:nvPr/>
        </p:nvSpPr>
        <p:spPr>
          <a:xfrm>
            <a:off x="11679382" y="3813245"/>
            <a:ext cx="1153391" cy="115339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039348-55C1-54C7-8420-D7DED52709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855602AC-13AB-DEB4-1E5A-CBD9C0AC8768}"/>
                  </a:ext>
                </a:extLst>
              </p14:cNvPr>
              <p14:cNvContentPartPr/>
              <p14:nvPr/>
            </p14:nvContentPartPr>
            <p14:xfrm>
              <a:off x="3906993" y="5874545"/>
              <a:ext cx="637560" cy="36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855602AC-13AB-DEB4-1E5A-CBD9C0AC876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16993" y="5694545"/>
                <a:ext cx="8172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6" name="Encre 15">
                <a:extLst>
                  <a:ext uri="{FF2B5EF4-FFF2-40B4-BE49-F238E27FC236}">
                    <a16:creationId xmlns:a16="http://schemas.microsoft.com/office/drawing/2014/main" id="{2EE5BD81-AD79-A557-BAAF-D4C5783C6460}"/>
                  </a:ext>
                </a:extLst>
              </p14:cNvPr>
              <p14:cNvContentPartPr/>
              <p14:nvPr/>
            </p14:nvContentPartPr>
            <p14:xfrm>
              <a:off x="10745182" y="4488196"/>
              <a:ext cx="934200" cy="28800"/>
            </p14:xfrm>
          </p:contentPart>
        </mc:Choice>
        <mc:Fallback xmlns="">
          <p:pic>
            <p:nvPicPr>
              <p:cNvPr id="16" name="Encre 15">
                <a:extLst>
                  <a:ext uri="{FF2B5EF4-FFF2-40B4-BE49-F238E27FC236}">
                    <a16:creationId xmlns:a16="http://schemas.microsoft.com/office/drawing/2014/main" id="{2EE5BD81-AD79-A557-BAAF-D4C5783C646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655182" y="4308196"/>
                <a:ext cx="1113840" cy="388440"/>
              </a:xfrm>
              <a:prstGeom prst="rect">
                <a:avLst/>
              </a:prstGeom>
            </p:spPr>
          </p:pic>
        </mc:Fallback>
      </mc:AlternateContent>
      <p:sp>
        <p:nvSpPr>
          <p:cNvPr id="17" name="ZoneTexte 16">
            <a:extLst>
              <a:ext uri="{FF2B5EF4-FFF2-40B4-BE49-F238E27FC236}">
                <a16:creationId xmlns:a16="http://schemas.microsoft.com/office/drawing/2014/main" id="{2E0C98CA-3C2B-6E72-1BC4-29788915A4E7}"/>
              </a:ext>
            </a:extLst>
          </p:cNvPr>
          <p:cNvSpPr txBox="1"/>
          <p:nvPr/>
        </p:nvSpPr>
        <p:spPr>
          <a:xfrm>
            <a:off x="3484418" y="8340479"/>
            <a:ext cx="67471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أ. اَلطِّفْلُ </a:t>
            </a:r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صَغيرࣱ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144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7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4BA0F-D68F-97EA-BF4D-4F6DF8333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94CE24F-D422-5947-150C-65E33311A6A4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في ثنائيات، قوموا بإنجاز العمل في السؤالين المتبقيين.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لمراقبة العمل ولتقديم الدعم للفئة المتعثرة.</a:t>
            </a: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D6B0E8BD-4A21-D65E-E469-B1F3615A3D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4" name="Image 3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53BCB0E7-5DCE-4033-2A7B-1493FDFA90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7" t="37776" r="51646" b="45033"/>
          <a:stretch>
            <a:fillRect/>
          </a:stretch>
        </p:blipFill>
        <p:spPr>
          <a:xfrm>
            <a:off x="6575180" y="3813245"/>
            <a:ext cx="6858990" cy="3729408"/>
          </a:xfrm>
          <a:prstGeom prst="rect">
            <a:avLst/>
          </a:prstGeom>
        </p:spPr>
      </p:pic>
      <p:pic>
        <p:nvPicPr>
          <p:cNvPr id="6" name="Image 5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AD141FAC-3C1C-D9F3-4357-D469A7100F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35" t="59218" r="51199" b="32699"/>
          <a:stretch>
            <a:fillRect/>
          </a:stretch>
        </p:blipFill>
        <p:spPr>
          <a:xfrm>
            <a:off x="281830" y="5143500"/>
            <a:ext cx="6069924" cy="1908078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220371625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3946F-8A0B-0C7D-95B5-C07A93B66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9977802-12CE-AA16-A798-48439DA5536E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لنقم بتصحيح العمل في السؤال الثاني.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تفاعلي، وتعطى الفرصة للتلاميذ قبل عرض الأجوبة الصحيحة، مع تبرير الإجابات.</a:t>
            </a:r>
          </a:p>
        </p:txBody>
      </p:sp>
      <p:pic>
        <p:nvPicPr>
          <p:cNvPr id="4" name="Image 3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54F6D932-D3C2-0511-51F1-81F8FEA7D6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0" t="37658" r="51583" b="45151"/>
          <a:stretch>
            <a:fillRect/>
          </a:stretch>
        </p:blipFill>
        <p:spPr>
          <a:xfrm>
            <a:off x="6511021" y="3356044"/>
            <a:ext cx="6858990" cy="3729408"/>
          </a:xfrm>
          <a:prstGeom prst="rect">
            <a:avLst/>
          </a:prstGeom>
        </p:spPr>
      </p:pic>
      <p:pic>
        <p:nvPicPr>
          <p:cNvPr id="6" name="Image 5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2CD35CFA-2130-1BE0-D4A9-9643FB4DAB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23" t="59430" r="52495" b="36887"/>
          <a:stretch>
            <a:fillRect/>
          </a:stretch>
        </p:blipFill>
        <p:spPr>
          <a:xfrm>
            <a:off x="1551708" y="4741715"/>
            <a:ext cx="4730771" cy="869376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8109163-FCCD-0112-E5BD-AEAC6FDBE8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2D8E52C9-5519-A291-737C-1B2E58463AA1}"/>
                  </a:ext>
                </a:extLst>
              </p14:cNvPr>
              <p14:cNvContentPartPr/>
              <p14:nvPr/>
            </p14:nvContentPartPr>
            <p14:xfrm>
              <a:off x="3672865" y="5250538"/>
              <a:ext cx="727560" cy="9000"/>
            </p14:xfrm>
          </p:contentPart>
        </mc:Choice>
        <mc:Fallback xmlns=""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2D8E52C9-5519-A291-737C-1B2E58463AA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82865" y="5070538"/>
                <a:ext cx="907200" cy="36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DB06B480-A149-EF4F-4BEA-24986F0C4C89}"/>
                  </a:ext>
                </a:extLst>
              </p14:cNvPr>
              <p14:cNvContentPartPr/>
              <p14:nvPr/>
            </p14:nvContentPartPr>
            <p14:xfrm>
              <a:off x="9393379" y="5564687"/>
              <a:ext cx="3423398" cy="62244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DB06B480-A149-EF4F-4BEA-24986F0C4C8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303356" y="5381616"/>
                <a:ext cx="3603084" cy="428019"/>
              </a:xfrm>
              <a:prstGeom prst="rect">
                <a:avLst/>
              </a:prstGeom>
            </p:spPr>
          </p:pic>
        </mc:Fallback>
      </mc:AlternateContent>
      <p:sp>
        <p:nvSpPr>
          <p:cNvPr id="20" name="ZoneTexte 19">
            <a:extLst>
              <a:ext uri="{FF2B5EF4-FFF2-40B4-BE49-F238E27FC236}">
                <a16:creationId xmlns:a16="http://schemas.microsoft.com/office/drawing/2014/main" id="{274AFCF2-9F8C-8B0A-B762-B6E43FFA46E4}"/>
              </a:ext>
            </a:extLst>
          </p:cNvPr>
          <p:cNvSpPr txBox="1"/>
          <p:nvPr/>
        </p:nvSpPr>
        <p:spPr>
          <a:xfrm>
            <a:off x="1385455" y="8341776"/>
            <a:ext cx="865279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ب. يَحْلُمُ </a:t>
            </a:r>
            <a:r>
              <a:rPr lang="ar-MA" sz="66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ٱلطِّفْلُ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بٱلسَّفَرِ</a:t>
            </a:r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إِلى </a:t>
            </a:r>
            <a:r>
              <a:rPr lang="ar-MA" sz="66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ٱلْفَضاءِ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19262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2501D-E13C-AB8F-E479-9DB8B5259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FAE336FA-722D-0207-AE8A-8AE5A5EED4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57" t="63256" r="51075" b="32730"/>
          <a:stretch>
            <a:fillRect/>
          </a:stretch>
        </p:blipFill>
        <p:spPr>
          <a:xfrm>
            <a:off x="524226" y="4318573"/>
            <a:ext cx="5585629" cy="947442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B573962-601E-C7C7-AFC3-4DCF124698A6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لنقم بتصحيح العمل في السؤال الثالث.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تفاعلي، وتعطى الفرصة للتلاميذ قبل عرض الأجوبة الصحيحة، مع تبرير الإجابات.</a:t>
            </a:r>
          </a:p>
        </p:txBody>
      </p:sp>
      <p:pic>
        <p:nvPicPr>
          <p:cNvPr id="4" name="Image 3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070AF852-D061-3BA9-8380-4A8778B6CD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8" t="37770" r="51535" b="45039"/>
          <a:stretch>
            <a:fillRect/>
          </a:stretch>
        </p:blipFill>
        <p:spPr>
          <a:xfrm>
            <a:off x="6594150" y="2732585"/>
            <a:ext cx="6858990" cy="372940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33E36E9-3DEC-B3AD-207C-17811B48CD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DBC62CC-B4A8-F45C-F2BC-2A914AAC47B2}"/>
                  </a:ext>
                </a:extLst>
              </p14:cNvPr>
              <p14:cNvContentPartPr/>
              <p14:nvPr/>
            </p14:nvContentPartPr>
            <p14:xfrm>
              <a:off x="4158309" y="4737947"/>
              <a:ext cx="918360" cy="2844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DBC62CC-B4A8-F45C-F2BC-2A914AAC47B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68309" y="4557947"/>
                <a:ext cx="1098000" cy="38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5" name="Encre 14">
                <a:extLst>
                  <a:ext uri="{FF2B5EF4-FFF2-40B4-BE49-F238E27FC236}">
                    <a16:creationId xmlns:a16="http://schemas.microsoft.com/office/drawing/2014/main" id="{B1C3B758-0E71-C6D5-901F-D7F3FAF1141D}"/>
                  </a:ext>
                </a:extLst>
              </p14:cNvPr>
              <p14:cNvContentPartPr/>
              <p14:nvPr/>
            </p14:nvContentPartPr>
            <p14:xfrm>
              <a:off x="10424947" y="4084226"/>
              <a:ext cx="636120" cy="97920"/>
            </p14:xfrm>
          </p:contentPart>
        </mc:Choice>
        <mc:Fallback xmlns="">
          <p:pic>
            <p:nvPicPr>
              <p:cNvPr id="15" name="Encre 14">
                <a:extLst>
                  <a:ext uri="{FF2B5EF4-FFF2-40B4-BE49-F238E27FC236}">
                    <a16:creationId xmlns:a16="http://schemas.microsoft.com/office/drawing/2014/main" id="{B1C3B758-0E71-C6D5-901F-D7F3FAF1141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334947" y="3903562"/>
                <a:ext cx="815760" cy="458887"/>
              </a:xfrm>
              <a:prstGeom prst="rect">
                <a:avLst/>
              </a:prstGeom>
            </p:spPr>
          </p:pic>
        </mc:Fallback>
      </mc:AlternateContent>
      <p:sp>
        <p:nvSpPr>
          <p:cNvPr id="18" name="Ellipse 17">
            <a:extLst>
              <a:ext uri="{FF2B5EF4-FFF2-40B4-BE49-F238E27FC236}">
                <a16:creationId xmlns:a16="http://schemas.microsoft.com/office/drawing/2014/main" id="{0C011107-050F-44FB-D218-09766FFD3CF9}"/>
              </a:ext>
            </a:extLst>
          </p:cNvPr>
          <p:cNvSpPr/>
          <p:nvPr/>
        </p:nvSpPr>
        <p:spPr>
          <a:xfrm>
            <a:off x="2240973" y="4133186"/>
            <a:ext cx="1318215" cy="131821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75A1C791-29D4-0C8F-1BDB-30B32C42E9D2}"/>
              </a:ext>
            </a:extLst>
          </p:cNvPr>
          <p:cNvSpPr/>
          <p:nvPr/>
        </p:nvSpPr>
        <p:spPr>
          <a:xfrm>
            <a:off x="11061067" y="3550694"/>
            <a:ext cx="1164984" cy="116498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47E2674-19EB-ECE4-7B37-9B0584F2386B}"/>
              </a:ext>
            </a:extLst>
          </p:cNvPr>
          <p:cNvSpPr txBox="1"/>
          <p:nvPr/>
        </p:nvSpPr>
        <p:spPr>
          <a:xfrm>
            <a:off x="1559313" y="7308284"/>
            <a:ext cx="95017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ج. أَحْلامُ </a:t>
            </a:r>
            <a:r>
              <a:rPr lang="ar-MA" sz="66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ٱلطِّفْلِ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كَبيرَةࣱ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59408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35070-36AA-5A34-A916-741065409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B0151A-2766-3375-7D2B-D89B861CF620}"/>
              </a:ext>
            </a:extLst>
          </p:cNvPr>
          <p:cNvSpPr txBox="1"/>
          <p:nvPr/>
        </p:nvSpPr>
        <p:spPr>
          <a:xfrm>
            <a:off x="1953490" y="808194"/>
            <a:ext cx="105801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تذكروا، هذا شريط الوقت، عندما يمتلئ الشريط باللون الأزرق تختفي الكلمات، وما عليكم إلا الانتهاء من القراءة قبل اكتمال ملئه.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01901E4-415A-68D9-BDEC-60664388158C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A40EBF2-4B1A-7037-C561-277D95616C6B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7" name="Organigramme : Alternative 6">
              <a:extLst>
                <a:ext uri="{FF2B5EF4-FFF2-40B4-BE49-F238E27FC236}">
                  <a16:creationId xmlns:a16="http://schemas.microsoft.com/office/drawing/2014/main" id="{24B16712-B1E5-7B53-11DC-787DADFBBEC4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ABC1A4F4-007C-9473-08A9-53A20918215B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7329E270-4664-F6B8-E325-3AB6588E3BE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22" name="Graphique 21" descr="Chronomètre avec un remplissage uni">
                <a:extLst>
                  <a:ext uri="{FF2B5EF4-FFF2-40B4-BE49-F238E27FC236}">
                    <a16:creationId xmlns:a16="http://schemas.microsoft.com/office/drawing/2014/main" id="{AAAD982A-F63A-63C9-CC1C-B9A8E2F55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907445E7-14F2-A652-1731-AA7A08C545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50337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861864"/>
            <a:ext cx="1081723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يتقدم إلى السبورة ويقرأ الفقرة بدقة وبسرعة قبل انتهاء الوقت؟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ثلاثة تلاميذ للقراءة، (يتم تغيير التلاميذ في كل حصة ويسجل الفائزون في كل حصة)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2493806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1876489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3" name="Image 2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50448369-EDDC-B580-44CA-127156D153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4" t="37476" r="51269" b="45138"/>
          <a:stretch>
            <a:fillRect/>
          </a:stretch>
        </p:blipFill>
        <p:spPr>
          <a:xfrm>
            <a:off x="1292011" y="3476861"/>
            <a:ext cx="11131977" cy="612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0"/>
                            </p:stCondLst>
                            <p:childTnLst>
                              <p:par>
                                <p:cTn id="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50613B18-9E7B-7ADF-706B-4B8F7E7841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691" y="2370179"/>
            <a:ext cx="6250617" cy="791682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3732690" y="1046532"/>
            <a:ext cx="906417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الفقرة في النشاط رقم 3 الذي أنجزناه في الحصة السابقة.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1F58BD-8F02-2333-96A5-4A1B1D314B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6289E8E-9830-029A-B7CD-8B8E8B23A3E8}"/>
              </a:ext>
            </a:extLst>
          </p:cNvPr>
          <p:cNvSpPr/>
          <p:nvPr/>
        </p:nvSpPr>
        <p:spPr>
          <a:xfrm>
            <a:off x="4170219" y="7800109"/>
            <a:ext cx="5320146" cy="202276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8C217-E297-A091-968B-A1AB49239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A2025206-E6DC-4ED1-E699-D861E0599680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قوموا بقراءة هامسة في ثنائيات.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للحرص على انخراط الجميع في العمل الثنائي.</a:t>
            </a:r>
          </a:p>
        </p:txBody>
      </p:sp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BB8E317C-F9F1-35E0-78D9-3D6D4E725F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DD07173-989A-5AD2-0163-AEFA43C678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929" t="42352" b="5205"/>
          <a:stretch>
            <a:fillRect/>
          </a:stretch>
        </p:blipFill>
        <p:spPr>
          <a:xfrm>
            <a:off x="316523" y="3645273"/>
            <a:ext cx="13082953" cy="2608472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775887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0938761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أنتبه وأركز في الفصل؟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بصرية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الخريطة الذهنية للكلمة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بسرعة ودقة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وفهمها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إتمام فقرة.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B4C7A-A9B9-92D9-F525-542A5538D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6CD5C7FC-2E46-ACCB-04B5-5D88507D89C5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سنقوم بقراءة الفقرة قراءة مشتركة، من يتقدم ليقود القراءة؟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الفرصة للتلاميذ لقيادة القراءة المشتركة، ويحرص على انخراط الجميع فيها.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D13799D-DB14-50E1-C29B-DF7B824E6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C19DB08-4CED-92F8-025C-1F27A523CA0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29" t="42352" b="5205"/>
          <a:stretch>
            <a:fillRect/>
          </a:stretch>
        </p:blipFill>
        <p:spPr>
          <a:xfrm>
            <a:off x="316523" y="3645273"/>
            <a:ext cx="13082953" cy="2608472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369770413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بعد؟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1005536"/>
            <a:ext cx="114889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ماذا بعد، قوموا بتشكيل حلقة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1113537" y="759314"/>
            <a:ext cx="1185601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سأقدم لكم جملة هي بداية لقصة، وكل واحد منكم سيقدم جملة متممة لما قبلها.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اللعبة مع أحد المتفوقين، أو يعيد إنتاج الجملة الموالية، قبل اللعب جماعة.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00F53E-7C06-0853-5E53-3C744B3A9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412523B9-1F39-508F-2528-7D2C8DB4D0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223" y="2790646"/>
            <a:ext cx="4800601" cy="6080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3" name="Image 12" descr="Une image contenant texte, natation, piscin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5E7ABEA-D33F-060B-E203-855D331354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72" y="1598282"/>
            <a:ext cx="4800601" cy="6080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37: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328611" y="4165563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المدرسة وأعبر عنها بكلمتين ثم جملتين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37CD6D6-07FF-CB27-818E-CF7927B2B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727" b="78516" l="13763" r="85376">
                        <a14:foregroundMark x1="48602" y1="19727" x2="48602" y2="19727"/>
                        <a14:foregroundMark x1="84516" y1="38086" x2="84516" y2="38086"/>
                        <a14:foregroundMark x1="85591" y1="40820" x2="85591" y2="40820"/>
                        <a14:foregroundMark x1="13763" y1="57031" x2="13763" y2="57031"/>
                        <a14:foregroundMark x1="21935" y1="61914" x2="21935" y2="61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855" r="8699" b="14165"/>
          <a:stretch>
            <a:fillRect/>
          </a:stretch>
        </p:blipFill>
        <p:spPr>
          <a:xfrm>
            <a:off x="8207878" y="7265136"/>
            <a:ext cx="2444016" cy="2537363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19C8F53-D60F-C6BB-B363-7A1807185207}"/>
              </a:ext>
            </a:extLst>
          </p:cNvPr>
          <p:cNvCxnSpPr>
            <a:cxnSpLocks/>
          </p:cNvCxnSpPr>
          <p:nvPr/>
        </p:nvCxnSpPr>
        <p:spPr>
          <a:xfrm>
            <a:off x="9429886" y="5801505"/>
            <a:ext cx="0" cy="99694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 descr="Une image contenant texte, natation, piscin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055AD05-0B53-5A04-5E26-1A3A4AD1D1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89" y="2330430"/>
            <a:ext cx="6278325" cy="795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2FA42F76-4048-ACAF-C46A-AC93771E7C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66" y="2372037"/>
            <a:ext cx="6249150" cy="791496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38: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234545" y="6501452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606142" y="5292436"/>
            <a:ext cx="2663531" cy="14408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98155F9-FC2E-7DDD-713F-E2B88949EC98}"/>
              </a:ext>
            </a:extLst>
          </p:cNvPr>
          <p:cNvSpPr/>
          <p:nvPr/>
        </p:nvSpPr>
        <p:spPr>
          <a:xfrm>
            <a:off x="651164" y="3553691"/>
            <a:ext cx="2618509" cy="14408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5895D4D-832E-2865-1E20-C5B96B4C38EA}"/>
              </a:ext>
            </a:extLst>
          </p:cNvPr>
          <p:cNvSpPr txBox="1"/>
          <p:nvPr/>
        </p:nvSpPr>
        <p:spPr>
          <a:xfrm>
            <a:off x="6328611" y="322149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وبدقة، وأبحث عنها في الفقرة الثانية وأضع سطرا تحتها.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457501-F7D7-9BAD-D9D7-47C9A0CB1725}"/>
              </a:ext>
            </a:extLst>
          </p:cNvPr>
          <p:cNvSpPr/>
          <p:nvPr/>
        </p:nvSpPr>
        <p:spPr>
          <a:xfrm>
            <a:off x="651163" y="8672945"/>
            <a:ext cx="5240477" cy="11546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46AA4E1-3EFA-20F9-73B7-F5D6858C14D1}"/>
              </a:ext>
            </a:extLst>
          </p:cNvPr>
          <p:cNvSpPr txBox="1"/>
          <p:nvPr/>
        </p:nvSpPr>
        <p:spPr>
          <a:xfrm>
            <a:off x="6109129" y="8904247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F79FD-631B-1852-43ED-E4291AD0B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CA3679-88E6-58EC-1839-AA82CAD4D7B7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سأراقب الآن العمل الذي كلفتكم بإنجازه في منازلكم في الصفحتين 38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7FCCCC-E148-E5F2-3E2D-733CE754A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232" y="756072"/>
            <a:ext cx="1572068" cy="1202470"/>
          </a:xfrm>
          <a:prstGeom prst="rect">
            <a:avLst/>
          </a:prstGeom>
        </p:spPr>
      </p:pic>
      <p:pic>
        <p:nvPicPr>
          <p:cNvPr id="4" name="Image 3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F503C17F-BDBF-497B-FFB7-7A16979A3C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66" y="2372037"/>
            <a:ext cx="6249150" cy="791496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1F86808-C481-D186-FA87-FF8C1F7FE188}"/>
              </a:ext>
            </a:extLst>
          </p:cNvPr>
          <p:cNvSpPr/>
          <p:nvPr/>
        </p:nvSpPr>
        <p:spPr>
          <a:xfrm>
            <a:off x="3255819" y="5292436"/>
            <a:ext cx="2590800" cy="14408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310D5A3-9D94-BC0D-3B84-2A5FC46428E1}"/>
              </a:ext>
            </a:extLst>
          </p:cNvPr>
          <p:cNvSpPr/>
          <p:nvPr/>
        </p:nvSpPr>
        <p:spPr>
          <a:xfrm>
            <a:off x="3255819" y="3553691"/>
            <a:ext cx="2635822" cy="14408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D76E76D-3E9F-CFF0-FAEF-64A8F74DF40E}"/>
              </a:ext>
            </a:extLst>
          </p:cNvPr>
          <p:cNvSpPr txBox="1"/>
          <p:nvPr/>
        </p:nvSpPr>
        <p:spPr>
          <a:xfrm>
            <a:off x="6234545" y="6501452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5807317-E568-DBE7-A372-84BC60341A19}"/>
              </a:ext>
            </a:extLst>
          </p:cNvPr>
          <p:cNvSpPr txBox="1"/>
          <p:nvPr/>
        </p:nvSpPr>
        <p:spPr>
          <a:xfrm>
            <a:off x="6328611" y="322149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وبدقة، وأبحث عنها في الفقرة الأولى وأضع سطرا تحتها.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12CEC95-DEC2-4F07-3CD6-4A4CD234EF65}"/>
              </a:ext>
            </a:extLst>
          </p:cNvPr>
          <p:cNvSpPr txBox="1"/>
          <p:nvPr/>
        </p:nvSpPr>
        <p:spPr>
          <a:xfrm>
            <a:off x="6234545" y="852958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الجمل بسرعة وبدقة، وأنقلها على دفتري.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1802C92-489A-92E2-CDBD-9BA8B5A6E5CA}"/>
              </a:ext>
            </a:extLst>
          </p:cNvPr>
          <p:cNvSpPr/>
          <p:nvPr/>
        </p:nvSpPr>
        <p:spPr>
          <a:xfrm>
            <a:off x="720436" y="8645235"/>
            <a:ext cx="5126183" cy="10846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7417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751016"/>
            <a:ext cx="635267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أنتبه وأركز في الفصل؟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630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3454</TotalTime>
  <Words>1616</Words>
  <Application>Microsoft Office PowerPoint</Application>
  <PresentationFormat>Personnalisé</PresentationFormat>
  <Paragraphs>268</Paragraphs>
  <Slides>67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67</vt:i4>
      </vt:variant>
    </vt:vector>
  </HeadingPairs>
  <TitlesOfParts>
    <vt:vector size="85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2253</cp:revision>
  <dcterms:created xsi:type="dcterms:W3CDTF">2014-10-09T07:32:24Z</dcterms:created>
  <dcterms:modified xsi:type="dcterms:W3CDTF">2025-09-29T22:49:36Z</dcterms:modified>
</cp:coreProperties>
</file>