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</p:sldMasterIdLst>
  <p:notesMasterIdLst>
    <p:notesMasterId r:id="rId74"/>
  </p:notesMasterIdLst>
  <p:handoutMasterIdLst>
    <p:handoutMasterId r:id="rId75"/>
  </p:handoutMasterIdLst>
  <p:sldIdLst>
    <p:sldId id="257" r:id="rId6"/>
    <p:sldId id="2134804867" r:id="rId7"/>
    <p:sldId id="2134805101" r:id="rId8"/>
    <p:sldId id="2134808443" r:id="rId9"/>
    <p:sldId id="2134805392" r:id="rId10"/>
    <p:sldId id="2134805155" r:id="rId11"/>
    <p:sldId id="2134808560" r:id="rId12"/>
    <p:sldId id="2134808653" r:id="rId13"/>
    <p:sldId id="2134808660" r:id="rId14"/>
    <p:sldId id="2134808451" r:id="rId15"/>
    <p:sldId id="542" r:id="rId16"/>
    <p:sldId id="2134808656" r:id="rId17"/>
    <p:sldId id="2134808596" r:id="rId18"/>
    <p:sldId id="2134808597" r:id="rId19"/>
    <p:sldId id="2134808599" r:id="rId20"/>
    <p:sldId id="2134808598" r:id="rId21"/>
    <p:sldId id="2134808655" r:id="rId22"/>
    <p:sldId id="988" r:id="rId23"/>
    <p:sldId id="2134808585" r:id="rId24"/>
    <p:sldId id="2134808586" r:id="rId25"/>
    <p:sldId id="2134808587" r:id="rId26"/>
    <p:sldId id="2134808593" r:id="rId27"/>
    <p:sldId id="2134808594" r:id="rId28"/>
    <p:sldId id="2134808595" r:id="rId29"/>
    <p:sldId id="2134808554" r:id="rId30"/>
    <p:sldId id="2134808544" r:id="rId31"/>
    <p:sldId id="2134808553" r:id="rId32"/>
    <p:sldId id="2134808452" r:id="rId33"/>
    <p:sldId id="2134808555" r:id="rId34"/>
    <p:sldId id="2134808556" r:id="rId35"/>
    <p:sldId id="2134808448" r:id="rId36"/>
    <p:sldId id="2134808470" r:id="rId37"/>
    <p:sldId id="2134808471" r:id="rId38"/>
    <p:sldId id="2134808472" r:id="rId39"/>
    <p:sldId id="2134808545" r:id="rId40"/>
    <p:sldId id="597" r:id="rId41"/>
    <p:sldId id="2134808661" r:id="rId42"/>
    <p:sldId id="2134808662" r:id="rId43"/>
    <p:sldId id="2134808663" r:id="rId44"/>
    <p:sldId id="2134808664" r:id="rId45"/>
    <p:sldId id="2134808491" r:id="rId46"/>
    <p:sldId id="2134808600" r:id="rId47"/>
    <p:sldId id="2134808601" r:id="rId48"/>
    <p:sldId id="2134808603" r:id="rId49"/>
    <p:sldId id="2134808602" r:id="rId50"/>
    <p:sldId id="2134808604" r:id="rId51"/>
    <p:sldId id="2134808605" r:id="rId52"/>
    <p:sldId id="2134808606" r:id="rId53"/>
    <p:sldId id="2134808641" r:id="rId54"/>
    <p:sldId id="2134808665" r:id="rId55"/>
    <p:sldId id="2134808666" r:id="rId56"/>
    <p:sldId id="2134808667" r:id="rId57"/>
    <p:sldId id="2134808668" r:id="rId58"/>
    <p:sldId id="2134808669" r:id="rId59"/>
    <p:sldId id="2134808570" r:id="rId60"/>
    <p:sldId id="2134808571" r:id="rId61"/>
    <p:sldId id="2134808572" r:id="rId62"/>
    <p:sldId id="2134808647" r:id="rId63"/>
    <p:sldId id="2134808649" r:id="rId64"/>
    <p:sldId id="2134808648" r:id="rId65"/>
    <p:sldId id="2134808670" r:id="rId66"/>
    <p:sldId id="2134808577" r:id="rId67"/>
    <p:sldId id="2134808578" r:id="rId68"/>
    <p:sldId id="2134808651" r:id="rId69"/>
    <p:sldId id="985" r:id="rId70"/>
    <p:sldId id="2134808546" r:id="rId71"/>
    <p:sldId id="2134808447" r:id="rId72"/>
    <p:sldId id="2134808513" r:id="rId73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443"/>
            <p14:sldId id="2134805392"/>
            <p14:sldId id="2134805155"/>
          </p14:sldIdLst>
        </p14:section>
        <p14:section name="افتتاح الحصة" id="{B4CCA7F9-F5CC-4171-9420-75CE68236B45}">
          <p14:sldIdLst>
            <p14:sldId id="2134808560"/>
            <p14:sldId id="2134808653"/>
            <p14:sldId id="2134808660"/>
            <p14:sldId id="2134808451"/>
          </p14:sldIdLst>
        </p14:section>
        <p14:section name="نشاط اعتيادي" id="{3822E05A-48B7-466A-9806-AC1514DAD3AF}">
          <p14:sldIdLst>
            <p14:sldId id="542"/>
            <p14:sldId id="2134808656"/>
            <p14:sldId id="2134808596"/>
            <p14:sldId id="2134808597"/>
            <p14:sldId id="2134808599"/>
            <p14:sldId id="2134808598"/>
            <p14:sldId id="2134808655"/>
            <p14:sldId id="988"/>
            <p14:sldId id="2134808585"/>
            <p14:sldId id="2134808586"/>
            <p14:sldId id="2134808587"/>
            <p14:sldId id="2134808593"/>
            <p14:sldId id="2134808594"/>
            <p14:sldId id="2134808595"/>
            <p14:sldId id="2134808554"/>
            <p14:sldId id="2134808544"/>
            <p14:sldId id="2134808553"/>
            <p14:sldId id="2134808452"/>
            <p14:sldId id="2134808555"/>
            <p14:sldId id="2134808556"/>
          </p14:sldIdLst>
        </p14:section>
        <p14:section name="تحدث وإغناء المعجم" id="{5F742C0B-3E93-40E7-BD04-47EA8F843380}">
          <p14:sldIdLst>
            <p14:sldId id="2134808448"/>
            <p14:sldId id="2134808470"/>
            <p14:sldId id="2134808471"/>
            <p14:sldId id="2134808472"/>
            <p14:sldId id="2134808545"/>
          </p14:sldIdLst>
        </p14:section>
        <p14:section name="أنشطة القراءةوالكتابة" id="{A25CF4A3-DA66-4B51-A640-2EC4C5A8918F}">
          <p14:sldIdLst>
            <p14:sldId id="597"/>
            <p14:sldId id="2134808661"/>
            <p14:sldId id="2134808662"/>
            <p14:sldId id="2134808663"/>
            <p14:sldId id="2134808664"/>
            <p14:sldId id="2134808491"/>
            <p14:sldId id="2134808600"/>
            <p14:sldId id="2134808601"/>
            <p14:sldId id="2134808603"/>
            <p14:sldId id="2134808602"/>
            <p14:sldId id="2134808604"/>
            <p14:sldId id="2134808605"/>
            <p14:sldId id="2134808606"/>
            <p14:sldId id="2134808641"/>
            <p14:sldId id="2134808665"/>
            <p14:sldId id="2134808666"/>
            <p14:sldId id="2134808667"/>
            <p14:sldId id="2134808668"/>
            <p14:sldId id="2134808669"/>
            <p14:sldId id="2134808570"/>
            <p14:sldId id="2134808571"/>
            <p14:sldId id="2134808572"/>
            <p14:sldId id="2134808647"/>
            <p14:sldId id="2134808649"/>
            <p14:sldId id="2134808648"/>
            <p14:sldId id="2134808670"/>
          </p14:sldIdLst>
        </p14:section>
        <p14:section name="ألعاب" id="{66953B43-0502-40BE-9D9D-49C14FC1791C}">
          <p14:sldIdLst>
            <p14:sldId id="2134808577"/>
            <p14:sldId id="2134808578"/>
            <p14:sldId id="2134808651"/>
          </p14:sldIdLst>
        </p14:section>
        <p14:section name="اختتام الحصة" id="{CFAC160B-4D15-40C5-8575-18C3947DD0CB}">
          <p14:sldIdLst>
            <p14:sldId id="985"/>
            <p14:sldId id="2134808546"/>
            <p14:sldId id="2134808447"/>
            <p14:sldId id="213480851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  <a:srgbClr val="CCCCCC"/>
    <a:srgbClr val="FFD992"/>
    <a:srgbClr val="19199B"/>
    <a:srgbClr val="006DB4"/>
    <a:srgbClr val="E74C3C"/>
    <a:srgbClr val="D4EAF3"/>
    <a:srgbClr val="FFFFFF"/>
    <a:srgbClr val="10147E"/>
    <a:srgbClr val="0A0C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868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349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16" Type="http://schemas.openxmlformats.org/officeDocument/2006/relationships/slide" Target="slides/slide1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slide" Target="slides/slide61.xml"/><Relationship Id="rId74" Type="http://schemas.openxmlformats.org/officeDocument/2006/relationships/notesMaster" Target="notesMasters/notesMaster1.xml"/><Relationship Id="rId79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6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77" Type="http://schemas.openxmlformats.org/officeDocument/2006/relationships/presProps" Target="presProp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slide" Target="slides/slide67.xml"/><Relationship Id="rId80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slide" Target="slides/slide65.xml"/><Relationship Id="rId75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slide" Target="slides/slide68.xml"/><Relationship Id="rId78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openxmlformats.org/officeDocument/2006/relationships/commentAuthors" Target="commentAuthors.xml"/><Relationship Id="rId7" Type="http://schemas.openxmlformats.org/officeDocument/2006/relationships/slide" Target="slides/slide2.xml"/><Relationship Id="rId71" Type="http://schemas.openxmlformats.org/officeDocument/2006/relationships/slide" Target="slides/slide66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28T12:40:41.351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 0,'1771'0'0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28T12:40:44.911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80,'327'-19,"-93"2,568 11,-462 8,-260-2,125-15,-68 0,237 6,-321 9,-11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28T12:47:15.038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1,'1928'0,"-1920"0,-2 0,-1 0,1 0,-1 0,1 0,-1 1,1 0,-1 0,0 0,1 1,-1 0,0 0,7 4,-5 2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28T12:47:23.303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3,'149'-2,"163"5,-200 15,-76-11,54 4,416-7,-258-7,342 3,-566-1,0-2,0 0,28-9,-24 6,51-6,33 9,-79 4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28T12:47:56.721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1,'42'0,"583"23,-458 0,-81-9,152 4,649-20,-855 1,1-3,47-10,-42 7,45-4,87 9,-142 2,13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28T12:48:30.517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0 271,'113'-6,"0"-4,113-27,-129 20,-7 0,-41 7,94-8,-102 14,0-2,0-2,-1-2,63-22,31-9,-98 34,54-4,18-3,-52 5,0 2,100 1,-123 6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  <p:txBody>
          <a:bodyPr/>
          <a:lstStyle/>
          <a:p>
            <a:endParaRPr lang="fr-MA"/>
          </a:p>
        </p:txBody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E4649-3403-BE15-5C02-36C8BAD42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3BB07AC-1DDA-C37C-C5D7-FCCD0B3DB2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  <p:txBody>
          <a:bodyPr/>
          <a:lstStyle/>
          <a:p>
            <a:endParaRPr lang="fr-MA"/>
          </a:p>
        </p:txBody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EB7C01A-A2BD-CEC8-402F-D4157983DE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B0AAC11-1171-F850-4119-B849120BBB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21652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9F3E54-54A6-1B4C-CC3C-21249745C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BFBAACD-30BB-6D06-CBE8-9C43111DDF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BF9519C0-9396-8D72-E4BA-4E5699D2D8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12E7AB4-70A0-9C3F-80BC-F1D23A3FE0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48758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28CE02-2BE7-5FD6-A5D2-2BBA8AD85A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E9B0ED3-77EF-FE46-A72A-4545B05B34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CE97A1C-1351-CB58-E526-4F98A1E507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90F7789-269F-1C6A-5A80-F80E507D6C7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290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96661E-D784-75E7-852B-A68D3B2B29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E3A1804-6F31-3514-A454-1622372067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4D51CA8-BF3E-90DF-92DC-5DD1947930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A4D70ED-EEFE-7BDB-E06C-B7C227F80A0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31230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31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487D4A-9A13-A892-DC0E-A258AACC26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2F7ABA1-0BB2-E09C-3602-5FABE80186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36353E0-731F-BD8C-C643-CC1CBC814C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32DE641-9797-490A-DBE8-D73CF6A610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32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67512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936176" y="0"/>
            <a:ext cx="4800601" cy="10287000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03875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203875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6708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6222772" y="8990806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5736772" y="8342704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5736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92700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7DB3609-7ECF-DCC3-7F74-5BC65A132B86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37563281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33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slideLayout" Target="../slideLayouts/slideLayout76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Relationship Id="rId8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6" r:id="rId12"/>
    <p:sldLayoutId id="2147483947" r:id="rId13"/>
    <p:sldLayoutId id="2147483948" r:id="rId14"/>
    <p:sldLayoutId id="2147483949" r:id="rId15"/>
    <p:sldLayoutId id="2147483844" r:id="rId16"/>
    <p:sldLayoutId id="2147483878" r:id="rId17"/>
    <p:sldLayoutId id="2147483880" r:id="rId18"/>
    <p:sldLayoutId id="2147483881" r:id="rId19"/>
    <p:sldLayoutId id="2147483950" r:id="rId20"/>
    <p:sldLayoutId id="2147483951" r:id="rId21"/>
    <p:sldLayoutId id="2147483838" r:id="rId22"/>
    <p:sldLayoutId id="2147483650" r:id="rId23"/>
    <p:sldLayoutId id="2147483651" r:id="rId24"/>
    <p:sldLayoutId id="2147483652" r:id="rId25"/>
    <p:sldLayoutId id="2147483653" r:id="rId26"/>
    <p:sldLayoutId id="2147483654" r:id="rId27"/>
    <p:sldLayoutId id="2147483655" r:id="rId28"/>
    <p:sldLayoutId id="2147483656" r:id="rId29"/>
    <p:sldLayoutId id="2147483657" r:id="rId30"/>
    <p:sldLayoutId id="2147483658" r:id="rId31"/>
    <p:sldLayoutId id="2147483877" r:id="rId32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8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svg"/><Relationship Id="rId7" Type="http://schemas.openxmlformats.org/officeDocument/2006/relationships/image" Target="../media/image40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39.png"/><Relationship Id="rId5" Type="http://schemas.openxmlformats.org/officeDocument/2006/relationships/image" Target="../media/image38.svg"/><Relationship Id="rId10" Type="http://schemas.openxmlformats.org/officeDocument/2006/relationships/image" Target="../media/image23.png"/><Relationship Id="rId4" Type="http://schemas.openxmlformats.org/officeDocument/2006/relationships/image" Target="../media/image37.png"/><Relationship Id="rId9" Type="http://schemas.openxmlformats.org/officeDocument/2006/relationships/image" Target="../media/image42.sv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59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3.xml"/></Relationships>
</file>

<file path=ppt/slides/_rels/slide3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4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6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6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6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6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53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63.xml"/><Relationship Id="rId6" Type="http://schemas.openxmlformats.org/officeDocument/2006/relationships/customXml" Target="../ink/ink2.xml"/><Relationship Id="rId5" Type="http://schemas.openxmlformats.org/officeDocument/2006/relationships/image" Target="../media/image52.png"/><Relationship Id="rId4" Type="http://schemas.openxmlformats.org/officeDocument/2006/relationships/customXml" Target="../ink/ink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3.xm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30.png"/><Relationship Id="rId7" Type="http://schemas.openxmlformats.org/officeDocument/2006/relationships/customXml" Target="../ink/ink4.xml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63.xml"/><Relationship Id="rId6" Type="http://schemas.openxmlformats.org/officeDocument/2006/relationships/image" Target="../media/image54.png"/><Relationship Id="rId5" Type="http://schemas.openxmlformats.org/officeDocument/2006/relationships/customXml" Target="../ink/ink3.xml"/><Relationship Id="rId4" Type="http://schemas.microsoft.com/office/2007/relationships/hdphoto" Target="../media/hdphoto2.wdp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30.png"/><Relationship Id="rId7" Type="http://schemas.openxmlformats.org/officeDocument/2006/relationships/customXml" Target="../ink/ink6.xml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63.xml"/><Relationship Id="rId6" Type="http://schemas.openxmlformats.org/officeDocument/2006/relationships/image" Target="../media/image56.png"/><Relationship Id="rId5" Type="http://schemas.openxmlformats.org/officeDocument/2006/relationships/customXml" Target="../ink/ink5.xml"/><Relationship Id="rId4" Type="http://schemas.microsoft.com/office/2007/relationships/hdphoto" Target="../media/hdphoto2.wdp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12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3.xml"/><Relationship Id="rId5" Type="http://schemas.openxmlformats.org/officeDocument/2006/relationships/image" Target="../media/image47.jpeg"/><Relationship Id="rId4" Type="http://schemas.openxmlformats.org/officeDocument/2006/relationships/image" Target="../media/image51.sv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63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63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63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63.xml"/><Relationship Id="rId4" Type="http://schemas.microsoft.com/office/2007/relationships/hdphoto" Target="../media/hdphoto2.wdp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59.xml"/></Relationships>
</file>

<file path=ppt/slides/_rels/slide6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64.xml"/><Relationship Id="rId4" Type="http://schemas.openxmlformats.org/officeDocument/2006/relationships/image" Target="../media/image58.png"/></Relationships>
</file>

<file path=ppt/slides/_rels/slide6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64.xml"/><Relationship Id="rId4" Type="http://schemas.openxmlformats.org/officeDocument/2006/relationships/image" Target="../media/image58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56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5.xml"/><Relationship Id="rId5" Type="http://schemas.openxmlformats.org/officeDocument/2006/relationships/image" Target="../media/image63.jpeg"/><Relationship Id="rId4" Type="http://schemas.microsoft.com/office/2007/relationships/hdphoto" Target="../media/hdphoto4.wdp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5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6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12.jpe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</a:t>
            </a:r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101953" y="8476451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بمؤسسات الريادة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قيد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الثاني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01</a:t>
                </a:r>
                <a:endParaRPr lang="en-US" sz="44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فقرة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2</a:t>
              </a:r>
              <a:endParaRPr lang="fr-FR" sz="5400" b="1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5B223-4811-C517-3E6E-633F1F86B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 26">
            <a:extLst>
              <a:ext uri="{FF2B5EF4-FFF2-40B4-BE49-F238E27FC236}">
                <a16:creationId xmlns:a16="http://schemas.microsoft.com/office/drawing/2014/main" id="{31840FF6-F0F5-7847-DC42-813D026A5A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3" y="4171950"/>
            <a:ext cx="7665851" cy="5853924"/>
          </a:xfrm>
          <a:prstGeom prst="rect">
            <a:avLst/>
          </a:prstGeom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D77ACF1F-2DB3-8563-B002-858607BD1467}"/>
              </a:ext>
            </a:extLst>
          </p:cNvPr>
          <p:cNvSpPr txBox="1"/>
          <p:nvPr/>
        </p:nvSpPr>
        <p:spPr>
          <a:xfrm>
            <a:off x="4057651" y="882928"/>
            <a:ext cx="82296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حصة اليوم ستتدربون على قراءة فقرة بسيطة وفهمها</a:t>
            </a: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83BFA47A-AF70-EA63-A150-5E517CBD91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5216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0464FEED-A795-2F47-90F2-EE4904ECA4ED}"/>
              </a:ext>
            </a:extLst>
          </p:cNvPr>
          <p:cNvSpPr/>
          <p:nvPr/>
        </p:nvSpPr>
        <p:spPr>
          <a:xfrm>
            <a:off x="1417626" y="2823448"/>
            <a:ext cx="5293893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قراءة كلمات بصرية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AC9FA80-999D-3182-C918-6C6D8F0AB60A}"/>
              </a:ext>
            </a:extLst>
          </p:cNvPr>
          <p:cNvSpPr/>
          <p:nvPr/>
        </p:nvSpPr>
        <p:spPr>
          <a:xfrm>
            <a:off x="1417625" y="5469666"/>
            <a:ext cx="5293893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إملاء كلمات بصرية</a:t>
            </a: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94109-5363-931A-9F16-535756A1CB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7B23A367-1A54-A03D-4360-7746D46717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6CE6DC13-604D-4E65-7550-D8C2E10862B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2627708"/>
            <a:ext cx="4800601" cy="5220892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كلمات بصرية</a:t>
            </a: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01AA939-80BA-EC84-3D76-62DB102A3C5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4938AEA4-1197-558D-7228-60293010B23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FE355502-BC67-E1A5-E248-A4502701343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1C4EE9E2-B615-F96B-B37C-0D7EC5BDFBC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01D6E86-8450-025E-CE37-EA3E2EE52B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827" y="1824638"/>
            <a:ext cx="7665851" cy="5853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5069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920523-EC31-811A-8146-ECFCA0B3CB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090BA0DA-B8C4-7DA6-097F-4F9ABDD31C1E}"/>
              </a:ext>
            </a:extLst>
          </p:cNvPr>
          <p:cNvSpPr txBox="1"/>
          <p:nvPr/>
        </p:nvSpPr>
        <p:spPr>
          <a:xfrm>
            <a:off x="2419351" y="770266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بدقة وبسرعة الكلمات المعروضة.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جعل جميع التلاميذ منتبهين قبل الشروع في القراءة.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507A527-9445-FDA6-5D3E-C381A6F18B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2A5271AC-7A62-41A8-292F-5EEC28949C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2893470"/>
              </p:ext>
            </p:extLst>
          </p:nvPr>
        </p:nvGraphicFramePr>
        <p:xfrm>
          <a:off x="568035" y="4906853"/>
          <a:ext cx="12579930" cy="302306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60436013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848968596"/>
                    </a:ext>
                  </a:extLst>
                </a:gridCol>
              </a:tblGrid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أَخْضَرُ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طُيورࣱ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أَحْلامࣱ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أَنْتَ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بِماذا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هَذا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هَذِهِ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أَنْ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في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أَنا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عِنْدي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أَرْوَعَ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مُغَرِّدَةࣱ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90444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0B7514-9094-D1B0-5744-6E2267E361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6DD51FA8-C354-AB83-5584-E47C77E7E7C2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منكم يقرأ الكلمات قراءة هامسة، سأمر بين الصفوف.</a:t>
            </a:r>
          </a:p>
        </p:txBody>
      </p:sp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7373AE9-3A0C-20DE-6400-F6B43313E8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0BCB8F0-F7B6-ED1E-E63D-4263DD0E7C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7892381"/>
              </p:ext>
            </p:extLst>
          </p:nvPr>
        </p:nvGraphicFramePr>
        <p:xfrm>
          <a:off x="568035" y="4906853"/>
          <a:ext cx="12579930" cy="302306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60436013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848968596"/>
                    </a:ext>
                  </a:extLst>
                </a:gridCol>
              </a:tblGrid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أَخْضَرُ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طُيورࣱ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أَحْلامࣱ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أَنْتَ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بِماذا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هَذا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هَذِهِ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أَنْ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في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أَنا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عِنْدي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أَرْوَعَ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مُغَرِّدَةࣱ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56725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901BD6-9692-FF26-AEEF-AC4BBE0ACD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352DC668-5AE9-8E04-AA6C-E0FD17DE8F4C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لنقرأ الكلمات قراءة مشتركة: اقرأوا معي عند الإشارة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1BF4989-5183-CBBF-B33F-6DA1666F28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4364" r="93455">
                        <a14:foregroundMark x1="64000" y1="24762" x2="64000" y2="24762"/>
                        <a14:foregroundMark x1="59273" y1="12857" x2="36727" y2="11905"/>
                        <a14:foregroundMark x1="35273" y1="12857" x2="32364" y2="13333"/>
                        <a14:foregroundMark x1="23273" y1="19048" x2="23273" y2="19048"/>
                        <a14:foregroundMark x1="20364" y1="27143" x2="20364" y2="27143"/>
                        <a14:foregroundMark x1="8727" y1="58095" x2="8727" y2="58095"/>
                        <a14:foregroundMark x1="5818" y1="67619" x2="5818" y2="67619"/>
                        <a14:foregroundMark x1="92364" y1="68571" x2="92364" y2="68571"/>
                        <a14:foregroundMark x1="62909" y1="24762" x2="62909" y2="24762"/>
                        <a14:foregroundMark x1="62909" y1="31429" x2="62909" y2="31429"/>
                        <a14:foregroundMark x1="62909" y1="36667" x2="62909" y2="21905"/>
                        <a14:foregroundMark x1="62909" y1="21905" x2="62909" y2="21905"/>
                        <a14:foregroundMark x1="60000" y1="35714" x2="61818" y2="23333"/>
                        <a14:foregroundMark x1="30545" y1="12857" x2="30545" y2="12857"/>
                        <a14:foregroundMark x1="65455" y1="12381" x2="65455" y2="12381"/>
                        <a14:foregroundMark x1="68000" y1="12381" x2="68000" y2="12381"/>
                        <a14:foregroundMark x1="64364" y1="11429" x2="69818" y2="14286"/>
                        <a14:foregroundMark x1="61091" y1="11429" x2="68727" y2="13333"/>
                        <a14:foregroundMark x1="4727" y1="68571" x2="4727" y2="68571"/>
                        <a14:foregroundMark x1="8364" y1="60476" x2="8364" y2="60476"/>
                        <a14:foregroundMark x1="13455" y1="50952" x2="13455" y2="50952"/>
                        <a14:foregroundMark x1="46182" y1="48095" x2="46182" y2="48095"/>
                        <a14:foregroundMark x1="60727" y1="49048" x2="60727" y2="49048"/>
                        <a14:foregroundMark x1="59636" y1="24286" x2="59636" y2="24286"/>
                        <a14:foregroundMark x1="73455" y1="16190" x2="73455" y2="16190"/>
                        <a14:foregroundMark x1="73091" y1="14286" x2="73091" y2="14286"/>
                        <a14:foregroundMark x1="70909" y1="13333" x2="70909" y2="13333"/>
                        <a14:foregroundMark x1="28727" y1="12857" x2="28727" y2="12857"/>
                        <a14:foregroundMark x1="26545" y1="12857" x2="26545" y2="12857"/>
                        <a14:foregroundMark x1="25091" y1="14762" x2="25091" y2="14762"/>
                        <a14:foregroundMark x1="91273" y1="55238" x2="91273" y2="55238"/>
                        <a14:foregroundMark x1="93455" y1="67143" x2="93455" y2="67143"/>
                        <a14:foregroundMark x1="10182" y1="70476" x2="10182" y2="70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992" y="603274"/>
            <a:ext cx="1836013" cy="1402046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66BC52C-65AE-0FB4-B586-BD7F9692EA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7892381"/>
              </p:ext>
            </p:extLst>
          </p:nvPr>
        </p:nvGraphicFramePr>
        <p:xfrm>
          <a:off x="568035" y="4906853"/>
          <a:ext cx="12579930" cy="302306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60436013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848968596"/>
                    </a:ext>
                  </a:extLst>
                </a:gridCol>
              </a:tblGrid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أَخْضَرُ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طُيورࣱ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أَحْلامࣱ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أَنْتَ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بِماذا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هَذا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هَذِهِ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أَنْ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في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أَنا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عِنْدي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أَرْوَعَ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مُغَرِّدَةࣱ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12564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F0DE02-13E8-2319-F599-7757998452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3D13468-69B7-4DC5-F9CB-F112F8DEFB99}"/>
              </a:ext>
            </a:extLst>
          </p:cNvPr>
          <p:cNvSpPr txBox="1"/>
          <p:nvPr/>
        </p:nvSpPr>
        <p:spPr>
          <a:xfrm>
            <a:off x="1819016" y="770266"/>
            <a:ext cx="1075398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دوركم، ستتقدمون إلى السبورة لقراءة الكلمات.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يتناوب المتعلمون على القراءة: كل متعلم يقرأ سطرا واحدا، بالترتيب وبدونه.</a:t>
            </a:r>
          </a:p>
        </p:txBody>
      </p:sp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3171E1D-E1FF-AED7-059E-CD359A50FE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124F48D-0820-D5B3-9959-E25AAD64D9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7892381"/>
              </p:ext>
            </p:extLst>
          </p:nvPr>
        </p:nvGraphicFramePr>
        <p:xfrm>
          <a:off x="568035" y="4906853"/>
          <a:ext cx="12579930" cy="302306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60436013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848968596"/>
                    </a:ext>
                  </a:extLst>
                </a:gridCol>
              </a:tblGrid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أَخْضَرُ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طُيورࣱ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أَحْلامࣱ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أَنْتَ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بِماذا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هَذا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هَذِهِ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أَنْ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في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أَنا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عِنْدي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أَرْوَعَ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مُغَرِّدَةࣱ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24475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00FB12-8DB5-146B-928B-55B587D7C4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8398FB47-94F9-92DC-1B2F-F77D29B0E99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058284A5-15C9-2AC1-4BB8-399AEC2FCA1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2627708"/>
            <a:ext cx="4800601" cy="5220892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إملاء كلمات بصرية</a:t>
            </a: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4C1A3804-3EE4-BEC7-53C4-03D4AF2AA8A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C0F3BC68-EB01-8730-FF32-2FC95CD9BF0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0E66A71D-BD51-7748-3CB9-4334CA36524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52A2D1FA-729D-685F-A531-1346C252658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4" name="Image 3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83CA09E0-532E-EFF0-E22D-9F99989E3C5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3059" y="2900126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2290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DD16698-7E65-6CA8-7D3E-6147EB5AEFF0}"/>
              </a:ext>
            </a:extLst>
          </p:cNvPr>
          <p:cNvSpPr txBox="1"/>
          <p:nvPr/>
        </p:nvSpPr>
        <p:spPr>
          <a:xfrm>
            <a:off x="2190749" y="929337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ألواحكم والطبشور، سأملي عليكم كلمات.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4EC4459-B464-C6E2-8673-651C242462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D3A7419B-DC05-EFFB-230E-1427CB4BB61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51195" y="3454443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782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26067-B1FD-D361-911F-212722ABC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D2F16AE-E9F3-56E1-1DB0-58DDAD2D9E87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بِماذا.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C347D90-30C0-D128-E2A5-86D4925470E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B1822A3-BDE0-2452-11BC-AAFD435938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823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35A03E-6384-4D3A-6F8B-DE805A89B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F4454B8-4E57-1F59-20AA-6119F56951CF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BC1A435-C29D-0000-9BFA-5FF1D9A75C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83F5173-07FA-4DF5-AF97-CE1BFCDD92E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5786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9A65E8-B938-90A1-4897-5F4ADF2FB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90FBAD2-3843-51EC-400F-F175ED365E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D6AC89F-2D1A-D03E-6F4E-A227496CE0D7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6908932D-E637-37DD-C36E-362655EC7C13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بِماذا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246D0FE-4DB7-1058-1DB9-CE52CD14C31D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333302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54A179-0070-C82A-F123-D536E22517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FF570AF-2D28-7B13-5EEE-8D9C8CB44AEC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الكلمة التي ستسمعونها: أَنْتَ.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79DBA28-E04F-CDB3-4E07-E2B6346DB66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9468774-8091-9364-7ECC-723CF67D074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462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D30DE5-B05A-C018-EC38-391BBF6D0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9BB4280-3D77-A15D-E0FB-5E563B44F811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7C27AAD-859F-F3B4-B375-D37D548D22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B6BF495-D4FC-BA2C-CBB1-5A21AB0BB72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1152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A0CA9B-E37F-18C1-F0EF-306F64151E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5BA99D6-D48D-B6AE-46F4-F7C15532D0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47315B0-91A2-8BB2-8450-5CE6379DA1B3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8BA9CEC-F68F-4D19-93CF-CC8A8CA14AA5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الطاولة. الآن سنقوم بالتصحيح.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97A87433-023F-4BC2-095B-DCBA0F19881A}"/>
              </a:ext>
            </a:extLst>
          </p:cNvPr>
          <p:cNvSpPr/>
          <p:nvPr/>
        </p:nvSpPr>
        <p:spPr>
          <a:xfrm>
            <a:off x="4253345" y="4207406"/>
            <a:ext cx="4973781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أَنْتَ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416028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FE3DB9-3771-77E1-2BF0-C980BEE3BB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72548F-71FF-B03C-0AD8-FE91FC4541EA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أَروَعَ.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C8EEB46-17AC-34D0-726E-EB843BF0A23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036401A-E4AB-6B46-60DB-9751FF154D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45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7F653-319A-1B1B-8CF0-E13D3A3C1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F4F2F77-5E73-706A-7281-95239E41246E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F2CA085-756C-9761-1025-FA53AD7DC9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F679B60-B297-0A7A-B6AE-8A8059B03E8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8450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BB6B49-2370-DD6F-FBA6-65EC6ABDBE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D3FB4E9-B207-B161-1E2C-D0AC723B64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8B10495-6537-5892-1334-3A69970C8AA2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46BEC34-5B06-4574-8566-08B53D65B886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5D3A4EF6-AEF6-E6BC-85AD-6A5CE1373F48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أَرْوَعَ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663854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7EF368-75B3-15A6-9F87-D3BEEACEFC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4C8888F-59D7-AADE-EE48-3408DB0E2D76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الكلمة التي ستسمعونها: أَخْضَرُ.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5742D5B-65E0-B3B6-3E9A-51E1B8F248E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08A4F97-52C9-A184-7899-21F3C5235A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226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40341-C0DF-A6D5-379D-C499E5668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27833C4-3EB9-B418-A189-52E6D4A9CEFE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931772E-070E-B4EA-117D-F3F22D2698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6F0F556-7355-B289-CF8F-28FB676839B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6829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</a:t>
            </a:r>
            <a:r>
              <a:rPr lang="ar-MA" sz="3600" b="1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الأقل قادرين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2191897" y="5953335"/>
            <a:ext cx="9344906" cy="646331"/>
            <a:chOff x="3334343" y="5848578"/>
            <a:chExt cx="9344906" cy="646331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3334343" y="5848578"/>
              <a:ext cx="8547581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توظيف معجم مرتبط بالعطل والرحلات؛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CE45C8C2-A260-187B-8057-CB1939722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24239" y="5938550"/>
              <a:ext cx="455010" cy="466386"/>
            </a:xfrm>
            <a:prstGeom prst="rect">
              <a:avLst/>
            </a:prstGeom>
            <a:grpFill/>
          </p:spPr>
        </p:pic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66556416-09A8-408E-CAB6-1E1A1C268A5A}"/>
              </a:ext>
            </a:extLst>
          </p:cNvPr>
          <p:cNvSpPr txBox="1"/>
          <p:nvPr/>
        </p:nvSpPr>
        <p:spPr>
          <a:xfrm>
            <a:off x="2191897" y="6755514"/>
            <a:ext cx="8547581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 defTabSz="685834" rtl="1">
              <a:spcAft>
                <a:spcPts val="9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قراءة فقرة بسيطة وفهمها.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0B49AFE-6E2A-6B58-48A8-5336BFC0B4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1793" y="6845486"/>
            <a:ext cx="455010" cy="4663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C953F0A-5A5A-A50B-080F-305B5AB19029}"/>
              </a:ext>
            </a:extLst>
          </p:cNvPr>
          <p:cNvSpPr txBox="1"/>
          <p:nvPr/>
        </p:nvSpPr>
        <p:spPr>
          <a:xfrm>
            <a:off x="2191897" y="7557693"/>
            <a:ext cx="8547581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 defTabSz="685834" rtl="1">
              <a:spcAft>
                <a:spcPts val="9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إكمال فقرة ونقلها.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1A4118B4-A239-05E5-5904-4B116015FA7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1793" y="7647665"/>
            <a:ext cx="455010" cy="4663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C023A-F508-3AFC-D329-B6887ED1DC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3A601EF-908F-A8E6-58B5-45DDF6DC86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F6F32BE-DFAA-115B-CA8C-41B719B90456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07ED140-AEF2-0E4C-69AF-5C4EA13D51EB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الطاولة. الآن سنقوم بالتصحيح.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C234C253-6D6D-DEA3-BD25-8E6673FB6FE7}"/>
              </a:ext>
            </a:extLst>
          </p:cNvPr>
          <p:cNvSpPr/>
          <p:nvPr/>
        </p:nvSpPr>
        <p:spPr>
          <a:xfrm>
            <a:off x="4253345" y="4207406"/>
            <a:ext cx="4973781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أَخْضَرُ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5861974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</a:t>
            </a: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979C7E-B07E-D7B6-C546-154A433D40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CD3E9E9-2FD3-AE5F-4797-4CB9C1F5E73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9B94A0B4-D5B7-EC38-300E-A9D5A7231CF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2627708"/>
            <a:ext cx="4800601" cy="5220892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الصورة</a:t>
            </a:r>
          </a:p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"لوحة المدرسة"</a:t>
            </a:r>
            <a:endParaRPr kumimoji="1" lang="fr-FR" sz="6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177C436F-B64D-5A2B-A639-92BBF288209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2B682141-B5B6-2DD4-5EFA-DB7E49DF4B2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70D9FAA-6294-EAAA-BB97-D36E9ACC322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8B0410A9-47A9-1B5A-C114-23519765460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4" name="Image 3" descr="Une image contenant texte, natation, piscin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77B1A839-2D07-2565-5DD9-774AB626945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62" t="18946" r="9775" b="12635"/>
          <a:stretch>
            <a:fillRect/>
          </a:stretch>
        </p:blipFill>
        <p:spPr>
          <a:xfrm>
            <a:off x="958439" y="1062725"/>
            <a:ext cx="6239080" cy="6588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23837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58F2C-17B6-A2A1-5EB6-E48B2E616E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254D81-6CFC-706F-6FA7-43209569B7CE}"/>
              </a:ext>
            </a:extLst>
          </p:cNvPr>
          <p:cNvSpPr txBox="1"/>
          <p:nvPr/>
        </p:nvSpPr>
        <p:spPr>
          <a:xfrm>
            <a:off x="1082840" y="823483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جميعا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لنتذكر كيف أعبر عن الصورة بجملة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يسترجع الأستاذ مع المتعلمين كيفية التعبير عن الصورة بجملة.</a:t>
            </a:r>
          </a:p>
        </p:txBody>
      </p:sp>
      <p:sp>
        <p:nvSpPr>
          <p:cNvPr id="11" name="Arc plein 10">
            <a:extLst>
              <a:ext uri="{FF2B5EF4-FFF2-40B4-BE49-F238E27FC236}">
                <a16:creationId xmlns:a16="http://schemas.microsoft.com/office/drawing/2014/main" id="{581DAB01-DC0C-5155-D0EE-2C001B68E8AB}"/>
              </a:ext>
            </a:extLst>
          </p:cNvPr>
          <p:cNvSpPr/>
          <p:nvPr/>
        </p:nvSpPr>
        <p:spPr>
          <a:xfrm>
            <a:off x="9652495" y="1845152"/>
            <a:ext cx="8203824" cy="8203824"/>
          </a:xfrm>
          <a:prstGeom prst="blockArc">
            <a:avLst>
              <a:gd name="adj1" fmla="val 8100000"/>
              <a:gd name="adj2" fmla="val 13500000"/>
              <a:gd name="adj3" fmla="val 263"/>
            </a:avLst>
          </a:prstGeom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0">
            <a:schemeClr val="accent3">
              <a:tint val="9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83D57FBF-5A24-64B5-DE86-899212143471}"/>
              </a:ext>
            </a:extLst>
          </p:cNvPr>
          <p:cNvSpPr/>
          <p:nvPr/>
        </p:nvSpPr>
        <p:spPr>
          <a:xfrm>
            <a:off x="1906295" y="3367723"/>
            <a:ext cx="8371027" cy="937808"/>
          </a:xfrm>
          <a:custGeom>
            <a:avLst/>
            <a:gdLst>
              <a:gd name="connsiteX0" fmla="*/ 0 w 8371027"/>
              <a:gd name="connsiteY0" fmla="*/ 0 h 937808"/>
              <a:gd name="connsiteX1" fmla="*/ 8371027 w 8371027"/>
              <a:gd name="connsiteY1" fmla="*/ 0 h 937808"/>
              <a:gd name="connsiteX2" fmla="*/ 8371027 w 8371027"/>
              <a:gd name="connsiteY2" fmla="*/ 937808 h 937808"/>
              <a:gd name="connsiteX3" fmla="*/ 0 w 8371027"/>
              <a:gd name="connsiteY3" fmla="*/ 937808 h 937808"/>
              <a:gd name="connsiteX4" fmla="*/ 0 w 8371027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71027" h="937808">
                <a:moveTo>
                  <a:pt x="0" y="0"/>
                </a:moveTo>
                <a:lnTo>
                  <a:pt x="8371027" y="0"/>
                </a:lnTo>
                <a:lnTo>
                  <a:pt x="8371027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أَقومُ بِمَسْحِ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ٱلصّورَةِ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وَٱسْتِكْشافِ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عَناصِرِها؛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E7F157DE-4F22-C490-E004-04C6D5A92BD7}"/>
              </a:ext>
            </a:extLst>
          </p:cNvPr>
          <p:cNvSpPr/>
          <p:nvPr/>
        </p:nvSpPr>
        <p:spPr>
          <a:xfrm>
            <a:off x="9691192" y="3250497"/>
            <a:ext cx="1172260" cy="1172260"/>
          </a:xfrm>
          <a:prstGeom prst="ellipse">
            <a:avLst/>
          </a:prstGeom>
        </p:spPr>
        <p:style>
          <a:lnRef idx="1">
            <a:schemeClr val="accent2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17A4F7D7-8E5E-FAED-7D28-3CB6AC0788BE}"/>
              </a:ext>
            </a:extLst>
          </p:cNvPr>
          <p:cNvSpPr/>
          <p:nvPr/>
        </p:nvSpPr>
        <p:spPr>
          <a:xfrm>
            <a:off x="1906295" y="4774680"/>
            <a:ext cx="7833360" cy="937808"/>
          </a:xfrm>
          <a:custGeom>
            <a:avLst/>
            <a:gdLst>
              <a:gd name="connsiteX0" fmla="*/ 0 w 7833360"/>
              <a:gd name="connsiteY0" fmla="*/ 0 h 937808"/>
              <a:gd name="connsiteX1" fmla="*/ 7833360 w 7833360"/>
              <a:gd name="connsiteY1" fmla="*/ 0 h 937808"/>
              <a:gd name="connsiteX2" fmla="*/ 7833360 w 7833360"/>
              <a:gd name="connsiteY2" fmla="*/ 937808 h 937808"/>
              <a:gd name="connsiteX3" fmla="*/ 0 w 7833360"/>
              <a:gd name="connsiteY3" fmla="*/ 937808 h 937808"/>
              <a:gd name="connsiteX4" fmla="*/ 0 w 7833360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33360" h="937808">
                <a:moveTo>
                  <a:pt x="0" y="0"/>
                </a:moveTo>
                <a:lnTo>
                  <a:pt x="7833360" y="0"/>
                </a:lnTo>
                <a:lnTo>
                  <a:pt x="7833360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أَخْتارُ عُنْصُرًا وَأُحَدِّدُهُ بِأُصْبُعي؛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C74705A5-68E5-DDDD-6CC4-63166282A278}"/>
              </a:ext>
            </a:extLst>
          </p:cNvPr>
          <p:cNvSpPr/>
          <p:nvPr/>
        </p:nvSpPr>
        <p:spPr>
          <a:xfrm>
            <a:off x="9153525" y="4657454"/>
            <a:ext cx="1172260" cy="1172260"/>
          </a:xfrm>
          <a:prstGeom prst="ellipse">
            <a:avLst/>
          </a:prstGeom>
        </p:spPr>
        <p:style>
          <a:lnRef idx="1">
            <a:schemeClr val="accent3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6" name="Forme libre : forme 15">
            <a:extLst>
              <a:ext uri="{FF2B5EF4-FFF2-40B4-BE49-F238E27FC236}">
                <a16:creationId xmlns:a16="http://schemas.microsoft.com/office/drawing/2014/main" id="{3A527327-1E80-F0D7-66AD-3FAA3F4203DD}"/>
              </a:ext>
            </a:extLst>
          </p:cNvPr>
          <p:cNvSpPr/>
          <p:nvPr/>
        </p:nvSpPr>
        <p:spPr>
          <a:xfrm>
            <a:off x="1906295" y="6181637"/>
            <a:ext cx="7833360" cy="937808"/>
          </a:xfrm>
          <a:custGeom>
            <a:avLst/>
            <a:gdLst>
              <a:gd name="connsiteX0" fmla="*/ 0 w 7833360"/>
              <a:gd name="connsiteY0" fmla="*/ 0 h 937808"/>
              <a:gd name="connsiteX1" fmla="*/ 7833360 w 7833360"/>
              <a:gd name="connsiteY1" fmla="*/ 0 h 937808"/>
              <a:gd name="connsiteX2" fmla="*/ 7833360 w 7833360"/>
              <a:gd name="connsiteY2" fmla="*/ 937808 h 937808"/>
              <a:gd name="connsiteX3" fmla="*/ 0 w 7833360"/>
              <a:gd name="connsiteY3" fmla="*/ 937808 h 937808"/>
              <a:gd name="connsiteX4" fmla="*/ 0 w 7833360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33360" h="937808">
                <a:moveTo>
                  <a:pt x="0" y="0"/>
                </a:moveTo>
                <a:lnTo>
                  <a:pt x="7833360" y="0"/>
                </a:lnTo>
                <a:lnTo>
                  <a:pt x="7833360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أُعَبِّرُ عَنِ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ٱلْعُنْصُرِ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بِكَلِمَةٍ؛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A5FF62A5-9D5B-4151-376E-B5B94C391842}"/>
              </a:ext>
            </a:extLst>
          </p:cNvPr>
          <p:cNvSpPr/>
          <p:nvPr/>
        </p:nvSpPr>
        <p:spPr>
          <a:xfrm>
            <a:off x="9153525" y="6064411"/>
            <a:ext cx="1172260" cy="1172260"/>
          </a:xfrm>
          <a:prstGeom prst="ellipse">
            <a:avLst/>
          </a:prstGeom>
        </p:spPr>
        <p:style>
          <a:lnRef idx="1">
            <a:schemeClr val="accent4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8" name="Forme libre : forme 17">
            <a:extLst>
              <a:ext uri="{FF2B5EF4-FFF2-40B4-BE49-F238E27FC236}">
                <a16:creationId xmlns:a16="http://schemas.microsoft.com/office/drawing/2014/main" id="{9AEF36F2-49B5-897A-46A4-3C32C3DAAF6E}"/>
              </a:ext>
            </a:extLst>
          </p:cNvPr>
          <p:cNvSpPr/>
          <p:nvPr/>
        </p:nvSpPr>
        <p:spPr>
          <a:xfrm>
            <a:off x="1906295" y="7588593"/>
            <a:ext cx="8371027" cy="937808"/>
          </a:xfrm>
          <a:custGeom>
            <a:avLst/>
            <a:gdLst>
              <a:gd name="connsiteX0" fmla="*/ 0 w 8371027"/>
              <a:gd name="connsiteY0" fmla="*/ 0 h 937808"/>
              <a:gd name="connsiteX1" fmla="*/ 8371027 w 8371027"/>
              <a:gd name="connsiteY1" fmla="*/ 0 h 937808"/>
              <a:gd name="connsiteX2" fmla="*/ 8371027 w 8371027"/>
              <a:gd name="connsiteY2" fmla="*/ 937808 h 937808"/>
              <a:gd name="connsiteX3" fmla="*/ 0 w 8371027"/>
              <a:gd name="connsiteY3" fmla="*/ 937808 h 937808"/>
              <a:gd name="connsiteX4" fmla="*/ 0 w 8371027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71027" h="937808">
                <a:moveTo>
                  <a:pt x="0" y="0"/>
                </a:moveTo>
                <a:lnTo>
                  <a:pt x="8371027" y="0"/>
                </a:lnTo>
                <a:lnTo>
                  <a:pt x="8371027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أُرَكِّبُ جُمْلَةً تُعَبِّرُ عَنِ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ٱلْمَشْهَدِ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الَّذي يَضُمُّ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ٱلْعُنْصُرَ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.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1AB29A90-B10B-E04D-3AF5-EFF9EA799692}"/>
              </a:ext>
            </a:extLst>
          </p:cNvPr>
          <p:cNvSpPr/>
          <p:nvPr/>
        </p:nvSpPr>
        <p:spPr>
          <a:xfrm>
            <a:off x="9691192" y="7471367"/>
            <a:ext cx="1172260" cy="1172260"/>
          </a:xfrm>
          <a:prstGeom prst="ellipse">
            <a:avLst/>
          </a:prstGeom>
        </p:spPr>
        <p:style>
          <a:lnRef idx="1">
            <a:schemeClr val="accent5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pic>
        <p:nvPicPr>
          <p:cNvPr id="21" name="Graphique 20" descr="Badge 1 avec un remplissage uni">
            <a:extLst>
              <a:ext uri="{FF2B5EF4-FFF2-40B4-BE49-F238E27FC236}">
                <a16:creationId xmlns:a16="http://schemas.microsoft.com/office/drawing/2014/main" id="{8940BA30-A0D4-7675-289A-BF86390B41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68585" y="3391131"/>
            <a:ext cx="914400" cy="914400"/>
          </a:xfrm>
          <a:prstGeom prst="rect">
            <a:avLst/>
          </a:prstGeom>
        </p:spPr>
      </p:pic>
      <p:pic>
        <p:nvPicPr>
          <p:cNvPr id="23" name="Graphique 22" descr="Badge avec un remplissage uni">
            <a:extLst>
              <a:ext uri="{FF2B5EF4-FFF2-40B4-BE49-F238E27FC236}">
                <a16:creationId xmlns:a16="http://schemas.microsoft.com/office/drawing/2014/main" id="{4C07C5C0-59CA-4F15-B6BA-C4F74589EE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82455" y="4774679"/>
            <a:ext cx="914400" cy="914400"/>
          </a:xfrm>
          <a:prstGeom prst="rect">
            <a:avLst/>
          </a:prstGeom>
        </p:spPr>
      </p:pic>
      <p:pic>
        <p:nvPicPr>
          <p:cNvPr id="25" name="Graphique 24" descr="Badge 3 avec un remplissage uni">
            <a:extLst>
              <a:ext uri="{FF2B5EF4-FFF2-40B4-BE49-F238E27FC236}">
                <a16:creationId xmlns:a16="http://schemas.microsoft.com/office/drawing/2014/main" id="{3F9406DA-7A29-09F9-A7F7-CB03FB9283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282455" y="6201402"/>
            <a:ext cx="914400" cy="914400"/>
          </a:xfrm>
          <a:prstGeom prst="rect">
            <a:avLst/>
          </a:prstGeom>
        </p:spPr>
      </p:pic>
      <p:pic>
        <p:nvPicPr>
          <p:cNvPr id="27" name="Graphique 26" descr="Badge 4 avec un remplissage uni">
            <a:extLst>
              <a:ext uri="{FF2B5EF4-FFF2-40B4-BE49-F238E27FC236}">
                <a16:creationId xmlns:a16="http://schemas.microsoft.com/office/drawing/2014/main" id="{2BB8AAC7-EBF7-1C0D-1A2F-32D8A3116BE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813741" y="7618929"/>
            <a:ext cx="914400" cy="9144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FE0CB53-4FEC-3EFB-2C37-638197633F5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316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6" grpId="0" animBg="1"/>
      <p:bldP spid="18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42542-B9D1-F8CC-B72B-EBC9DE08E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A6763BE-0C1A-329D-9B93-2F25A77524F8}"/>
              </a:ext>
            </a:extLst>
          </p:cNvPr>
          <p:cNvSpPr txBox="1"/>
          <p:nvPr/>
        </p:nvSpPr>
        <p:spPr>
          <a:xfrm>
            <a:off x="1160187" y="800308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قوموا بالتعبير عن الصورة بكلمة، ثم بجملة تعبر عن نفس المشهد.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يعلق كل تلميذ على الصورة بكلمة، ثم بجملة (يختار الأستاذ ثلاث كلمات وجمل وينقلها على السبورة)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196277C-AAE9-CF4F-2CB2-BFDA0BB46F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natation, piscin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14B37810-F952-ED21-3112-CC163E37D60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62" t="18946" r="9775" b="12635"/>
          <a:stretch>
            <a:fillRect/>
          </a:stretch>
        </p:blipFill>
        <p:spPr>
          <a:xfrm>
            <a:off x="3183822" y="2367917"/>
            <a:ext cx="7348355" cy="7759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40899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6B3BA21-6D69-51D6-34C8-F6D6F1D453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89FEFF2-AFA8-A9F1-4DBF-B857645B5227}"/>
              </a:ext>
            </a:extLst>
          </p:cNvPr>
          <p:cNvSpPr txBox="1"/>
          <p:nvPr/>
        </p:nvSpPr>
        <p:spPr>
          <a:xfrm>
            <a:off x="1082840" y="823482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دفاتركم، وانقلوا الكلمات والجمل.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الصفوف، ويذكر ببروتوكول النقل (جملة </a:t>
            </a:r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جملة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تفادي النقل كلمة كلمة).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12848ED-3046-0AED-13EC-B5483199DB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09820" y="3137296"/>
            <a:ext cx="4696355" cy="5755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67237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09311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62867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10" name="Image 9" descr="Une image contenant texte, capture d’écran, Police, lettre&#10;&#10;Le contenu généré par l’IA peut être incorrect.">
            <a:extLst>
              <a:ext uri="{FF2B5EF4-FFF2-40B4-BE49-F238E27FC236}">
                <a16:creationId xmlns:a16="http://schemas.microsoft.com/office/drawing/2014/main" id="{F55834F9-98BD-079C-AA2A-5E822EB0E1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5763" y="1909311"/>
            <a:ext cx="4892756" cy="6197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3C9C45-935A-60F8-736C-333E7015F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3AB5AA-386F-E3E2-F27C-A27249958C89}"/>
              </a:ext>
            </a:extLst>
          </p:cNvPr>
          <p:cNvSpPr txBox="1"/>
          <p:nvPr/>
        </p:nvSpPr>
        <p:spPr>
          <a:xfrm>
            <a:off x="2419351" y="770266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بدقة وبسرعة الكلمات المعروضة.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جعل جميع التلاميذ منتبهين قبل الشروع في القراءة.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DBDE9A4-5EE3-9A36-F817-D8F505D69F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A51C11D8-AEB2-A7F7-189C-E028D6BDBA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8372" y="2661543"/>
            <a:ext cx="9679255" cy="7003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49300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5FDC75-FBC4-5840-0207-9DCD9ABCC0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CB7E0A59-199C-DCA7-C1E5-42280BFF62AF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منكم يقرأ الفقرة قراءة هامسة، سأمر بين الصفوف.</a:t>
            </a:r>
          </a:p>
        </p:txBody>
      </p:sp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A4AC225-DE3A-CFF3-D951-2A28F4EF518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560064E-1870-142E-56D2-4D0A281145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8372" y="2661543"/>
            <a:ext cx="9679255" cy="7003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7991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C5FF4-D0E5-73D3-4957-59DC5CD127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75C7CC6-87D0-4DC6-7A81-551FC6B6D96A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لنقرأ الفقرة قراءة مشتركة، اقرأوا معي عند الإشارة.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443EBE7-82F7-FD2E-2184-6BFA3CCED6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4364" r="93455">
                        <a14:foregroundMark x1="64000" y1="24762" x2="64000" y2="24762"/>
                        <a14:foregroundMark x1="59273" y1="12857" x2="36727" y2="11905"/>
                        <a14:foregroundMark x1="35273" y1="12857" x2="32364" y2="13333"/>
                        <a14:foregroundMark x1="23273" y1="19048" x2="23273" y2="19048"/>
                        <a14:foregroundMark x1="20364" y1="27143" x2="20364" y2="27143"/>
                        <a14:foregroundMark x1="8727" y1="58095" x2="8727" y2="58095"/>
                        <a14:foregroundMark x1="5818" y1="67619" x2="5818" y2="67619"/>
                        <a14:foregroundMark x1="92364" y1="68571" x2="92364" y2="68571"/>
                        <a14:foregroundMark x1="62909" y1="24762" x2="62909" y2="24762"/>
                        <a14:foregroundMark x1="62909" y1="31429" x2="62909" y2="31429"/>
                        <a14:foregroundMark x1="62909" y1="36667" x2="62909" y2="21905"/>
                        <a14:foregroundMark x1="62909" y1="21905" x2="62909" y2="21905"/>
                        <a14:foregroundMark x1="60000" y1="35714" x2="61818" y2="23333"/>
                        <a14:foregroundMark x1="30545" y1="12857" x2="30545" y2="12857"/>
                        <a14:foregroundMark x1="65455" y1="12381" x2="65455" y2="12381"/>
                        <a14:foregroundMark x1="68000" y1="12381" x2="68000" y2="12381"/>
                        <a14:foregroundMark x1="64364" y1="11429" x2="69818" y2="14286"/>
                        <a14:foregroundMark x1="61091" y1="11429" x2="68727" y2="13333"/>
                        <a14:foregroundMark x1="4727" y1="68571" x2="4727" y2="68571"/>
                        <a14:foregroundMark x1="8364" y1="60476" x2="8364" y2="60476"/>
                        <a14:foregroundMark x1="13455" y1="50952" x2="13455" y2="50952"/>
                        <a14:foregroundMark x1="46182" y1="48095" x2="46182" y2="48095"/>
                        <a14:foregroundMark x1="60727" y1="49048" x2="60727" y2="49048"/>
                        <a14:foregroundMark x1="59636" y1="24286" x2="59636" y2="24286"/>
                        <a14:foregroundMark x1="73455" y1="16190" x2="73455" y2="16190"/>
                        <a14:foregroundMark x1="73091" y1="14286" x2="73091" y2="14286"/>
                        <a14:foregroundMark x1="70909" y1="13333" x2="70909" y2="13333"/>
                        <a14:foregroundMark x1="28727" y1="12857" x2="28727" y2="12857"/>
                        <a14:foregroundMark x1="26545" y1="12857" x2="26545" y2="12857"/>
                        <a14:foregroundMark x1="25091" y1="14762" x2="25091" y2="14762"/>
                        <a14:foregroundMark x1="91273" y1="55238" x2="91273" y2="55238"/>
                        <a14:foregroundMark x1="93455" y1="67143" x2="93455" y2="67143"/>
                        <a14:foregroundMark x1="10182" y1="70476" x2="10182" y2="70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992" y="603274"/>
            <a:ext cx="1836013" cy="140204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FB40F43-7AC7-CFF2-6171-937C5A52E5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18372" y="2661543"/>
            <a:ext cx="9679255" cy="7003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2877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</a:t>
            </a:r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لوازمي المدرسية قبل بداية الدرس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4635" y="2938983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4" y="2700709"/>
            <a:ext cx="2208239" cy="147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D0C34A-FF49-6FB5-F88D-65F6E1DF09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45EAF06-B8AC-7260-5F2F-21161352A527}"/>
              </a:ext>
            </a:extLst>
          </p:cNvPr>
          <p:cNvSpPr txBox="1"/>
          <p:nvPr/>
        </p:nvSpPr>
        <p:spPr>
          <a:xfrm>
            <a:off x="1819016" y="770266"/>
            <a:ext cx="1075398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من يتقدم إلى السبورة لقراءة الكلمات.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جميع التلاميذ الكلمات، لكل تلميذ سطر واحد.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D39D93B-61A9-090F-4048-1D085CD448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7BDCEFA-36DD-F428-1569-AA0728AD58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8372" y="2661543"/>
            <a:ext cx="9679255" cy="7003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46572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E05CEA-4CE8-8CD8-F81C-78A80754CF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exte, capture d’écran, Police, lettre&#10;&#10;Le contenu généré par l’IA peut être incorrect.">
            <a:extLst>
              <a:ext uri="{FF2B5EF4-FFF2-40B4-BE49-F238E27FC236}">
                <a16:creationId xmlns:a16="http://schemas.microsoft.com/office/drawing/2014/main" id="{1CE214F1-1B14-19E8-BDAE-65596FE16A1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1910" y="2317537"/>
            <a:ext cx="6292180" cy="796946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EAEF17C-7AD0-E324-6862-1E1A02619262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كراساتكم على الصفحة 38، النشاط الثاني. الفقرة الأولى.</a:t>
            </a:r>
          </a:p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سنبحث فيها عن الكلمات التي قرأناها سابقا.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6B4D66A-97E8-FABB-306D-C7F1BA3F9BB9}"/>
              </a:ext>
            </a:extLst>
          </p:cNvPr>
          <p:cNvSpPr/>
          <p:nvPr/>
        </p:nvSpPr>
        <p:spPr>
          <a:xfrm>
            <a:off x="6858000" y="5306292"/>
            <a:ext cx="2521527" cy="141316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A284DC19-3DC9-AE81-B25F-8219619B5727}"/>
              </a:ext>
            </a:extLst>
          </p:cNvPr>
          <p:cNvSpPr/>
          <p:nvPr/>
        </p:nvSpPr>
        <p:spPr>
          <a:xfrm>
            <a:off x="9540518" y="5611091"/>
            <a:ext cx="775854" cy="872836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12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7B89DBA-CDA9-67EA-7900-4D2336F839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306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998B11-7E49-E02B-F02F-1E02B8A9B1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Une image contenant texte, capture d’écran, Police, lettre&#10;&#10;Le contenu généré par l’IA peut être incorrect.">
            <a:extLst>
              <a:ext uri="{FF2B5EF4-FFF2-40B4-BE49-F238E27FC236}">
                <a16:creationId xmlns:a16="http://schemas.microsoft.com/office/drawing/2014/main" id="{38AB96B0-F1F2-3BF1-B486-83A6D714A9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37714" r="9953" b="44900"/>
          <a:stretch>
            <a:fillRect/>
          </a:stretch>
        </p:blipFill>
        <p:spPr>
          <a:xfrm>
            <a:off x="408858" y="2386228"/>
            <a:ext cx="12898283" cy="709257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E680E61-CA5F-7C49-6E23-63F83856CABA}"/>
              </a:ext>
            </a:extLst>
          </p:cNvPr>
          <p:cNvSpPr txBox="1"/>
          <p:nvPr/>
        </p:nvSpPr>
        <p:spPr>
          <a:xfrm>
            <a:off x="868278" y="808195"/>
            <a:ext cx="11979444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لاحظوا كيف سأحدد بسرعة (قراءة مسحية بالعين) كلمة "أَرْوَعَ" في الفقرة الآتية: الكلمة الثانية في السطر الرابع.</a:t>
            </a:r>
          </a:p>
          <a:p>
            <a:pPr algn="r" rtl="1"/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 القراءة المسحية بالعين، ومستخدما يده إن لزم الأمر لتبيان المرور السريع على الكلمات في الفقرة.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103B012-9DD0-0738-140C-0381564808DD}"/>
              </a:ext>
            </a:extLst>
          </p:cNvPr>
          <p:cNvSpPr/>
          <p:nvPr/>
        </p:nvSpPr>
        <p:spPr>
          <a:xfrm>
            <a:off x="10460182" y="7495307"/>
            <a:ext cx="1620982" cy="135774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FED7291-ED7B-E370-C5DB-82073E7826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43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4B9750-6E6C-6BAF-C8DE-EE02818EFE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capture d’écran, Police, lettre&#10;&#10;Le contenu généré par l’IA peut être incorrect.">
            <a:extLst>
              <a:ext uri="{FF2B5EF4-FFF2-40B4-BE49-F238E27FC236}">
                <a16:creationId xmlns:a16="http://schemas.microsoft.com/office/drawing/2014/main" id="{A0D82E98-7673-239D-680A-A6607D7F00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37714" r="9953" b="44900"/>
          <a:stretch>
            <a:fillRect/>
          </a:stretch>
        </p:blipFill>
        <p:spPr>
          <a:xfrm>
            <a:off x="408858" y="2386228"/>
            <a:ext cx="12898283" cy="709257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8AAF3FB-264F-1255-DE26-702C0DC6BAAF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 دوركم، سأنطق الكلمة وأنتم تحددون مكانها بسرعة عن طريق قراءة مسحية بأعينكم:</a:t>
            </a:r>
          </a:p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فَراشاتٌ – أَخْضَرُ – هَذا – الربيعِ - طُيورٌ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D31D06B-C431-8AF9-1757-4269609BE427}"/>
              </a:ext>
            </a:extLst>
          </p:cNvPr>
          <p:cNvSpPr/>
          <p:nvPr/>
        </p:nvSpPr>
        <p:spPr>
          <a:xfrm>
            <a:off x="8871468" y="4409662"/>
            <a:ext cx="2406132" cy="123952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167C8129-DEAB-B0EE-9A07-B1965D5703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14071AC-BB67-ADDD-3A75-20496584C50B}"/>
              </a:ext>
            </a:extLst>
          </p:cNvPr>
          <p:cNvSpPr/>
          <p:nvPr/>
        </p:nvSpPr>
        <p:spPr>
          <a:xfrm>
            <a:off x="7319758" y="2963608"/>
            <a:ext cx="2170605" cy="123952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12FEAFA-4DBF-8F7F-FDE1-0C066F9F2416}"/>
              </a:ext>
            </a:extLst>
          </p:cNvPr>
          <p:cNvSpPr/>
          <p:nvPr/>
        </p:nvSpPr>
        <p:spPr>
          <a:xfrm>
            <a:off x="11457709" y="3077681"/>
            <a:ext cx="1311444" cy="101138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81B35BC-CEF6-3947-D566-ED5210D1C181}"/>
              </a:ext>
            </a:extLst>
          </p:cNvPr>
          <p:cNvSpPr/>
          <p:nvPr/>
        </p:nvSpPr>
        <p:spPr>
          <a:xfrm>
            <a:off x="1634837" y="7580408"/>
            <a:ext cx="2128862" cy="1258791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5DBBBDD-A56F-7F09-BD72-7BE8C4C31083}"/>
              </a:ext>
            </a:extLst>
          </p:cNvPr>
          <p:cNvSpPr/>
          <p:nvPr/>
        </p:nvSpPr>
        <p:spPr>
          <a:xfrm>
            <a:off x="9328847" y="5932516"/>
            <a:ext cx="2128862" cy="1258791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2304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7" grpId="0" animBg="1"/>
      <p:bldP spid="7" grpId="1" animBg="1"/>
      <p:bldP spid="9" grpId="0" animBg="1"/>
      <p:bldP spid="9" grpId="1" animBg="1"/>
      <p:bldP spid="8" grpId="0" animBg="1"/>
      <p:bldP spid="8" grpId="1" animBg="1"/>
      <p:bldP spid="12" grpId="0" animBg="1"/>
      <p:bldP spid="12" grpId="1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EC7CB8-E57D-3132-2EA9-30AB43CA3C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6AB59E8-D740-39D7-D4FB-BA3BC3F89EE3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الآن، خذوا كراساتكم: سأقرأ الفقرة. تابعوا ولا ترددوا بعدي، ضعوا أصبعكم تحت كل كلمة أقرأها.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الأستاذ بقراءة الفقرة قراءة نموذجية، مراعيا مخارج الحروف الصحيحة وعلامات الترقيم.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FC0D854-EE63-A5EE-7DF1-D779C3857EA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 descr="Une image contenant texte, capture d’écran, Police, lettre&#10;&#10;Le contenu généré par l’IA peut être incorrect.">
            <a:extLst>
              <a:ext uri="{FF2B5EF4-FFF2-40B4-BE49-F238E27FC236}">
                <a16:creationId xmlns:a16="http://schemas.microsoft.com/office/drawing/2014/main" id="{C5EB9F6D-6899-D564-A1C5-D5AE633290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37714" r="9953" b="44900"/>
          <a:stretch>
            <a:fillRect/>
          </a:stretch>
        </p:blipFill>
        <p:spPr>
          <a:xfrm>
            <a:off x="408858" y="2386228"/>
            <a:ext cx="12898283" cy="7092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67950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1B3C6E-6181-6353-0129-C0347BF6C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E438C5D-0386-BF91-E0E3-F37FD2103397}"/>
              </a:ext>
            </a:extLst>
          </p:cNvPr>
          <p:cNvSpPr txBox="1"/>
          <p:nvPr/>
        </p:nvSpPr>
        <p:spPr>
          <a:xfrm>
            <a:off x="1634837" y="1046530"/>
            <a:ext cx="1113431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خلال تتبعكم، ما رأيكم في قراءتي؟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1C3CDF7-ACD8-C192-D19C-2286062C509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0AB13578-C19E-B5E8-E8B0-B614FCA0DD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3793435"/>
              </p:ext>
            </p:extLst>
          </p:nvPr>
        </p:nvGraphicFramePr>
        <p:xfrm>
          <a:off x="649674" y="3156155"/>
          <a:ext cx="12416651" cy="630936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54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54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54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لا</a:t>
                      </a:r>
                      <a:endParaRPr lang="fr-FR" sz="54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54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نعم</a:t>
                      </a:r>
                      <a:endParaRPr lang="fr-FR" sz="54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هَلْ كانَ صَوْتي مَسْموعاً وَواضِحاً؟</a:t>
                      </a:r>
                      <a:endParaRPr lang="ar-MA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هَلْ كانَتِ قِراءَتي مُسْتَرْسَلَةً؟</a:t>
                      </a:r>
                      <a:endParaRPr lang="ar-MA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هَلِ </a:t>
                      </a:r>
                      <a:r>
                        <a:rPr lang="ar-MA" sz="48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ٱحْتَرَمْتُ</a:t>
                      </a: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عَلاماتِ </a:t>
                      </a:r>
                      <a:r>
                        <a:rPr lang="ar-MA" sz="48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ٱلتَّرْقيمِ</a:t>
                      </a: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؟</a:t>
                      </a:r>
                      <a:endParaRPr lang="fr-FR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- هَلْ كُنْتُ مُسْرِعاً في قِراءَتي؟</a:t>
                      </a:r>
                      <a:endParaRPr lang="fr-FR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- هَلْ تُريدونَ أَنْ أُعيدَ </a:t>
                      </a:r>
                      <a:r>
                        <a:rPr lang="ar-MA" sz="4800" b="1" kern="100" dirty="0" err="1">
                          <a:solidFill>
                            <a:srgbClr val="000000"/>
                          </a:solidFill>
                          <a:effectLst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ٱ</a:t>
                      </a:r>
                      <a:r>
                        <a:rPr lang="ar-MA" sz="48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لْقِراءَةَ</a:t>
                      </a: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 مَرَّةً ثانِيَةً؟</a:t>
                      </a:r>
                      <a:endParaRPr lang="fr-FR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531369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66182D-4E14-001C-DDDB-8E3D057E82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BE961B7-2528-88AF-8C5E-EEBFB4C94ABB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 دوركم، كل واحد منكم يقرأ النص قراءة هامسة.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ويحرص على انخراط الجميع في القراءة الهامسة.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9C2CC24F-F2AE-CE9F-9AAA-A2046F311B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 descr="Une image contenant texte, capture d’écran, Police, lettre&#10;&#10;Le contenu généré par l’IA peut être incorrect.">
            <a:extLst>
              <a:ext uri="{FF2B5EF4-FFF2-40B4-BE49-F238E27FC236}">
                <a16:creationId xmlns:a16="http://schemas.microsoft.com/office/drawing/2014/main" id="{51A73546-FF9A-D391-7B0B-8D3987A4CF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37714" r="9953" b="44900"/>
          <a:stretch>
            <a:fillRect/>
          </a:stretch>
        </p:blipFill>
        <p:spPr>
          <a:xfrm>
            <a:off x="408858" y="2386228"/>
            <a:ext cx="12898283" cy="7092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22337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555147-A648-EB49-9C4D-D2DB565599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A71AB5F-78A0-A743-714D-A29632319347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عند إشارتي، كل متعلم يقرأ لزميله قراءة هامسة. أصحح لزميلي.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ويحرص على انخراط كل ثنائي في القراءة الهامسة، وفي التصحيح.</a:t>
            </a:r>
          </a:p>
        </p:txBody>
      </p:sp>
      <p:pic>
        <p:nvPicPr>
          <p:cNvPr id="3" name="Image 2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9D5FD806-0BD1-F330-F8D6-8C345C4F48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1830" y="745272"/>
            <a:ext cx="1706296" cy="1132255"/>
          </a:xfrm>
          <a:prstGeom prst="rect">
            <a:avLst/>
          </a:prstGeom>
        </p:spPr>
      </p:pic>
      <p:pic>
        <p:nvPicPr>
          <p:cNvPr id="4" name="Image 3" descr="Une image contenant texte, capture d’écran, Police, lettre&#10;&#10;Le contenu généré par l’IA peut être incorrect.">
            <a:extLst>
              <a:ext uri="{FF2B5EF4-FFF2-40B4-BE49-F238E27FC236}">
                <a16:creationId xmlns:a16="http://schemas.microsoft.com/office/drawing/2014/main" id="{E1155242-631F-9F48-5FD9-03AD93E169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37714" r="9953" b="44900"/>
          <a:stretch>
            <a:fillRect/>
          </a:stretch>
        </p:blipFill>
        <p:spPr>
          <a:xfrm>
            <a:off x="408858" y="2386228"/>
            <a:ext cx="12898283" cy="7092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2929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8CBE96-3108-B08E-FC50-D49FAA7978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2DE8576-5C0E-7032-2F61-1A7C2ECA30D8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لنقرأ الفقرة قراءة مشتركة؛ نبدأ عند إشارتي.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انخراط جميع التلاميذ في القراءة المشتركة.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C7B199AB-B135-5682-A026-362875C133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 descr="Une image contenant texte, capture d’écran, Police, lettre&#10;&#10;Le contenu généré par l’IA peut être incorrect.">
            <a:extLst>
              <a:ext uri="{FF2B5EF4-FFF2-40B4-BE49-F238E27FC236}">
                <a16:creationId xmlns:a16="http://schemas.microsoft.com/office/drawing/2014/main" id="{17A1224F-9707-7484-A637-B63FCE79F1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37714" r="9953" b="44900"/>
          <a:stretch>
            <a:fillRect/>
          </a:stretch>
        </p:blipFill>
        <p:spPr>
          <a:xfrm>
            <a:off x="408858" y="2386228"/>
            <a:ext cx="12898283" cy="7092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310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84F86-1594-D60F-F387-7B2C608E2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CA62755-4FDE-3ADB-7392-2020983870F3}"/>
              </a:ext>
            </a:extLst>
          </p:cNvPr>
          <p:cNvSpPr txBox="1"/>
          <p:nvPr/>
        </p:nvSpPr>
        <p:spPr>
          <a:xfrm>
            <a:off x="271257" y="615573"/>
            <a:ext cx="123363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سأعين من يقرأ قراءة جهرية، تابعوا بأصبعكم، لإبداء رأيكم في قراءة القارئ.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بعض المتعلمين للقراءة الجهرية.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72FE7E-A1B4-AE2C-7CB8-43B20265A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3" name="Image 2" descr="Une image contenant texte, capture d’écran, Police, lettre&#10;&#10;Le contenu généré par l’IA peut être incorrect.">
            <a:extLst>
              <a:ext uri="{FF2B5EF4-FFF2-40B4-BE49-F238E27FC236}">
                <a16:creationId xmlns:a16="http://schemas.microsoft.com/office/drawing/2014/main" id="{9705A641-0D80-397C-C581-E7062C9D41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37714" r="9953" b="44900"/>
          <a:stretch>
            <a:fillRect/>
          </a:stretch>
        </p:blipFill>
        <p:spPr>
          <a:xfrm>
            <a:off x="408858" y="2386228"/>
            <a:ext cx="12898283" cy="7092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194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242475" y="2289457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800" b="1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العدة </a:t>
            </a:r>
            <a:r>
              <a:rPr lang="ar-MA" sz="48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اللازمة للحصة</a:t>
            </a:r>
            <a:endParaRPr lang="en-US" sz="48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577633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اللوحة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9952077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الكراسة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6F835D7-38F8-723C-A940-3B3B7319DB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94353" y="4038103"/>
            <a:ext cx="2179955" cy="27606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91A372B-7A0D-FB1E-8426-C3438D496E36}"/>
              </a:ext>
            </a:extLst>
          </p:cNvPr>
          <p:cNvSpPr/>
          <p:nvPr/>
        </p:nvSpPr>
        <p:spPr>
          <a:xfrm>
            <a:off x="149941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الدفتر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EA71E0A-C0CB-5BED-3897-B8F12B33EAF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58081" y="3857732"/>
            <a:ext cx="2547174" cy="3121423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B9F93A16-C1B7-902F-C1ED-6B0BE7BB1D1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363"/>
          <a:stretch>
            <a:fillRect/>
          </a:stretch>
        </p:blipFill>
        <p:spPr>
          <a:xfrm>
            <a:off x="5504111" y="4038103"/>
            <a:ext cx="2891386" cy="3121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3FF1EB-1EC9-0833-B299-2EA1DBA2D5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770DF37-B864-7FF0-8FD6-8B209146DC62}"/>
              </a:ext>
            </a:extLst>
          </p:cNvPr>
          <p:cNvSpPr txBox="1"/>
          <p:nvPr/>
        </p:nvSpPr>
        <p:spPr>
          <a:xfrm>
            <a:off x="2424547" y="1083449"/>
            <a:ext cx="1014152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سنجيب عن أسئلة الفهم الخاصة بالفقرة، وسنستخدم استراتيجية الكلمات المفتاح.</a:t>
            </a:r>
          </a:p>
        </p:txBody>
      </p:sp>
      <p:pic>
        <p:nvPicPr>
          <p:cNvPr id="4" name="Image 3" descr="Une image contenant texte, capture d’écran, Police, lettre&#10;&#10;Le contenu généré par l’IA peut être incorrect.">
            <a:extLst>
              <a:ext uri="{FF2B5EF4-FFF2-40B4-BE49-F238E27FC236}">
                <a16:creationId xmlns:a16="http://schemas.microsoft.com/office/drawing/2014/main" id="{85E325F6-8742-E14B-4CCF-3F6B7B1108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37714" r="9953" b="45095"/>
          <a:stretch>
            <a:fillRect/>
          </a:stretch>
        </p:blipFill>
        <p:spPr>
          <a:xfrm>
            <a:off x="6575180" y="3813245"/>
            <a:ext cx="6858990" cy="3729408"/>
          </a:xfrm>
          <a:prstGeom prst="rect">
            <a:avLst/>
          </a:prstGeom>
        </p:spPr>
      </p:pic>
      <p:pic>
        <p:nvPicPr>
          <p:cNvPr id="6" name="Image 5" descr="Une image contenant texte, capture d’écran, Police, lettre&#10;&#10;Le contenu généré par l’IA peut être incorrect.">
            <a:extLst>
              <a:ext uri="{FF2B5EF4-FFF2-40B4-BE49-F238E27FC236}">
                <a16:creationId xmlns:a16="http://schemas.microsoft.com/office/drawing/2014/main" id="{4AEC459D-1269-BCA4-F5C9-0034FBA07F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1" t="55694" r="9953" b="32669"/>
          <a:stretch>
            <a:fillRect/>
          </a:stretch>
        </p:blipFill>
        <p:spPr>
          <a:xfrm>
            <a:off x="281830" y="4304320"/>
            <a:ext cx="6069924" cy="2747258"/>
          </a:xfrm>
          <a:prstGeom prst="rect">
            <a:avLst/>
          </a:prstGeom>
          <a:ln w="28575">
            <a:solidFill>
              <a:srgbClr val="00B050"/>
            </a:solidFill>
          </a:ln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FCCE8D74-B85E-40B7-0247-39137AEE2B3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16203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35FE6D-B68C-1B05-58D4-3CCCF2AE25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C1821CD-CD59-8E9F-32D8-3D57188D3349}"/>
              </a:ext>
            </a:extLst>
          </p:cNvPr>
          <p:cNvSpPr txBox="1"/>
          <p:nvPr/>
        </p:nvSpPr>
        <p:spPr>
          <a:xfrm>
            <a:off x="2424547" y="591007"/>
            <a:ext cx="10141528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سأنجز المطلوب في السؤال الأول، انتبهوا جيدا.</a:t>
            </a:r>
          </a:p>
          <a:p>
            <a:pPr lvl="0" algn="r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الكلمة المفتاح هي "لونُ"، والكلمة المرتبطة بها في السؤال هي" العشب"، إذن سنبحث في النص عن لون مرتبط بالعشب.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texte, capture d’écran, Police, lettre&#10;&#10;Le contenu généré par l’IA peut être incorrect.">
            <a:extLst>
              <a:ext uri="{FF2B5EF4-FFF2-40B4-BE49-F238E27FC236}">
                <a16:creationId xmlns:a16="http://schemas.microsoft.com/office/drawing/2014/main" id="{DAAD93DE-F1A0-2554-9413-1D1098E123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37714" r="9953" b="45095"/>
          <a:stretch>
            <a:fillRect/>
          </a:stretch>
        </p:blipFill>
        <p:spPr>
          <a:xfrm>
            <a:off x="6575180" y="3813245"/>
            <a:ext cx="6858990" cy="3729408"/>
          </a:xfrm>
          <a:prstGeom prst="rect">
            <a:avLst/>
          </a:prstGeom>
        </p:spPr>
      </p:pic>
      <p:pic>
        <p:nvPicPr>
          <p:cNvPr id="6" name="Image 5" descr="Une image contenant texte, capture d’écran, Police, lettre&#10;&#10;Le contenu généré par l’IA peut être incorrect.">
            <a:extLst>
              <a:ext uri="{FF2B5EF4-FFF2-40B4-BE49-F238E27FC236}">
                <a16:creationId xmlns:a16="http://schemas.microsoft.com/office/drawing/2014/main" id="{274B37DA-78A2-C873-968A-A88B932EAE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13" t="55694" r="9953" b="40729"/>
          <a:stretch>
            <a:fillRect/>
          </a:stretch>
        </p:blipFill>
        <p:spPr>
          <a:xfrm>
            <a:off x="1471612" y="5384980"/>
            <a:ext cx="4852431" cy="844369"/>
          </a:xfrm>
          <a:prstGeom prst="rect">
            <a:avLst/>
          </a:prstGeom>
          <a:ln w="28575">
            <a:solidFill>
              <a:srgbClr val="00B050"/>
            </a:solidFill>
          </a:ln>
        </p:spPr>
      </p:pic>
      <p:sp>
        <p:nvSpPr>
          <p:cNvPr id="12" name="Ellipse 11">
            <a:extLst>
              <a:ext uri="{FF2B5EF4-FFF2-40B4-BE49-F238E27FC236}">
                <a16:creationId xmlns:a16="http://schemas.microsoft.com/office/drawing/2014/main" id="{B558EEE1-F48B-775C-B9AB-0259B5FDF199}"/>
              </a:ext>
            </a:extLst>
          </p:cNvPr>
          <p:cNvSpPr/>
          <p:nvPr/>
        </p:nvSpPr>
        <p:spPr>
          <a:xfrm>
            <a:off x="2356189" y="5087029"/>
            <a:ext cx="1443898" cy="144389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C2BD7227-6AB7-CDF1-AF3D-8E5C7EC2D0B3}"/>
              </a:ext>
            </a:extLst>
          </p:cNvPr>
          <p:cNvSpPr/>
          <p:nvPr/>
        </p:nvSpPr>
        <p:spPr>
          <a:xfrm>
            <a:off x="11430000" y="3893123"/>
            <a:ext cx="1153391" cy="115339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C039348-55C1-54C7-8420-D7DED52709A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0" name="Encre 9">
                <a:extLst>
                  <a:ext uri="{FF2B5EF4-FFF2-40B4-BE49-F238E27FC236}">
                    <a16:creationId xmlns:a16="http://schemas.microsoft.com/office/drawing/2014/main" id="{855602AC-13AB-DEB4-1E5A-CBD9C0AC8768}"/>
                  </a:ext>
                </a:extLst>
              </p14:cNvPr>
              <p14:cNvContentPartPr/>
              <p14:nvPr/>
            </p14:nvContentPartPr>
            <p14:xfrm>
              <a:off x="3906993" y="5874545"/>
              <a:ext cx="637560" cy="360"/>
            </p14:xfrm>
          </p:contentPart>
        </mc:Choice>
        <mc:Fallback xmlns="">
          <p:pic>
            <p:nvPicPr>
              <p:cNvPr id="10" name="Encre 9">
                <a:extLst>
                  <a:ext uri="{FF2B5EF4-FFF2-40B4-BE49-F238E27FC236}">
                    <a16:creationId xmlns:a16="http://schemas.microsoft.com/office/drawing/2014/main" id="{855602AC-13AB-DEB4-1E5A-CBD9C0AC876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816993" y="5694545"/>
                <a:ext cx="817200" cy="36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6" name="Encre 15">
                <a:extLst>
                  <a:ext uri="{FF2B5EF4-FFF2-40B4-BE49-F238E27FC236}">
                    <a16:creationId xmlns:a16="http://schemas.microsoft.com/office/drawing/2014/main" id="{2EE5BD81-AD79-A557-BAAF-D4C5783C6460}"/>
                  </a:ext>
                </a:extLst>
              </p14:cNvPr>
              <p14:cNvContentPartPr/>
              <p14:nvPr/>
            </p14:nvContentPartPr>
            <p14:xfrm>
              <a:off x="10431993" y="4515905"/>
              <a:ext cx="934200" cy="28800"/>
            </p14:xfrm>
          </p:contentPart>
        </mc:Choice>
        <mc:Fallback xmlns="">
          <p:pic>
            <p:nvPicPr>
              <p:cNvPr id="16" name="Encre 15">
                <a:extLst>
                  <a:ext uri="{FF2B5EF4-FFF2-40B4-BE49-F238E27FC236}">
                    <a16:creationId xmlns:a16="http://schemas.microsoft.com/office/drawing/2014/main" id="{2EE5BD81-AD79-A557-BAAF-D4C5783C6460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0342353" y="4336265"/>
                <a:ext cx="1113840" cy="388440"/>
              </a:xfrm>
              <a:prstGeom prst="rect">
                <a:avLst/>
              </a:prstGeom>
            </p:spPr>
          </p:pic>
        </mc:Fallback>
      </mc:AlternateContent>
      <p:sp>
        <p:nvSpPr>
          <p:cNvPr id="17" name="ZoneTexte 16">
            <a:extLst>
              <a:ext uri="{FF2B5EF4-FFF2-40B4-BE49-F238E27FC236}">
                <a16:creationId xmlns:a16="http://schemas.microsoft.com/office/drawing/2014/main" id="{2E0C98CA-3C2B-6E72-1BC4-29788915A4E7}"/>
              </a:ext>
            </a:extLst>
          </p:cNvPr>
          <p:cNvSpPr txBox="1"/>
          <p:nvPr/>
        </p:nvSpPr>
        <p:spPr>
          <a:xfrm>
            <a:off x="3484418" y="8340479"/>
            <a:ext cx="674716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أ. لَوْنُ </a:t>
            </a:r>
            <a:r>
              <a:rPr lang="ar-MA" sz="66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ٱلْعُشْبِ</a:t>
            </a:r>
            <a:r>
              <a:rPr lang="ar-MA" sz="6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6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أَخْضَرُ</a:t>
            </a:r>
            <a:r>
              <a:rPr lang="ar-MA" sz="6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MA" sz="6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1445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7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54BA0F-D68F-97EA-BF4D-4F6DF83331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94CE24F-D422-5947-150C-65E33311A6A4}"/>
              </a:ext>
            </a:extLst>
          </p:cNvPr>
          <p:cNvSpPr txBox="1"/>
          <p:nvPr/>
        </p:nvSpPr>
        <p:spPr>
          <a:xfrm>
            <a:off x="2424547" y="837228"/>
            <a:ext cx="10141528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في ثنائيات، قوموا بإنجاز العمل في السؤالين المتبقيين.</a:t>
            </a:r>
          </a:p>
          <a:p>
            <a:pPr lvl="0" algn="r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لمراقبة العمل ولتقديم الدعم للفئة المتعثرة.</a:t>
            </a:r>
          </a:p>
        </p:txBody>
      </p:sp>
      <p:pic>
        <p:nvPicPr>
          <p:cNvPr id="5" name="Image 4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D6B0E8BD-4A21-D65E-E469-B1F3615A3DD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1830" y="745272"/>
            <a:ext cx="1706296" cy="1132255"/>
          </a:xfrm>
          <a:prstGeom prst="rect">
            <a:avLst/>
          </a:prstGeom>
        </p:spPr>
      </p:pic>
      <p:pic>
        <p:nvPicPr>
          <p:cNvPr id="4" name="Image 3" descr="Une image contenant texte, capture d’écran, Police, lettre&#10;&#10;Le contenu généré par l’IA peut être incorrect.">
            <a:extLst>
              <a:ext uri="{FF2B5EF4-FFF2-40B4-BE49-F238E27FC236}">
                <a16:creationId xmlns:a16="http://schemas.microsoft.com/office/drawing/2014/main" id="{53BCB0E7-5DCE-4033-2A7B-1493FDFA90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37714" r="9953" b="45095"/>
          <a:stretch>
            <a:fillRect/>
          </a:stretch>
        </p:blipFill>
        <p:spPr>
          <a:xfrm>
            <a:off x="6575180" y="3813245"/>
            <a:ext cx="6858990" cy="3729408"/>
          </a:xfrm>
          <a:prstGeom prst="rect">
            <a:avLst/>
          </a:prstGeom>
        </p:spPr>
      </p:pic>
      <p:pic>
        <p:nvPicPr>
          <p:cNvPr id="6" name="Image 5" descr="Une image contenant texte, capture d’écran, Police, lettre&#10;&#10;Le contenu généré par l’IA peut être incorrect.">
            <a:extLst>
              <a:ext uri="{FF2B5EF4-FFF2-40B4-BE49-F238E27FC236}">
                <a16:creationId xmlns:a16="http://schemas.microsoft.com/office/drawing/2014/main" id="{AD141FAC-3C1C-D9F3-4357-D469A7100F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1" t="59248" r="9953" b="32669"/>
          <a:stretch>
            <a:fillRect/>
          </a:stretch>
        </p:blipFill>
        <p:spPr>
          <a:xfrm>
            <a:off x="281830" y="5143500"/>
            <a:ext cx="6069924" cy="1908078"/>
          </a:xfrm>
          <a:prstGeom prst="rect">
            <a:avLst/>
          </a:prstGeom>
          <a:ln w="28575"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220371625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93946F-8A0B-0C7D-95B5-C07A93B66A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9977802-12CE-AA16-A798-48439DA5536E}"/>
              </a:ext>
            </a:extLst>
          </p:cNvPr>
          <p:cNvSpPr txBox="1"/>
          <p:nvPr/>
        </p:nvSpPr>
        <p:spPr>
          <a:xfrm>
            <a:off x="2424547" y="837228"/>
            <a:ext cx="10141528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لنقم بتصحيح العمل في السؤال الثاني.</a:t>
            </a:r>
          </a:p>
          <a:p>
            <a:pPr lvl="0" algn="r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التصحيح بشكل تفاعلي، وتعطى الفرصة للتلاميذ قبل عرض الأجوبة الصحيحة، مع تبرير الإجابات.</a:t>
            </a:r>
          </a:p>
        </p:txBody>
      </p:sp>
      <p:pic>
        <p:nvPicPr>
          <p:cNvPr id="4" name="Image 3" descr="Une image contenant texte, capture d’écran, Police, lettre&#10;&#10;Le contenu généré par l’IA peut être incorrect.">
            <a:extLst>
              <a:ext uri="{FF2B5EF4-FFF2-40B4-BE49-F238E27FC236}">
                <a16:creationId xmlns:a16="http://schemas.microsoft.com/office/drawing/2014/main" id="{54F6D932-D3C2-0511-51F1-81F8FEA7D6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37714" r="9953" b="45095"/>
          <a:stretch>
            <a:fillRect/>
          </a:stretch>
        </p:blipFill>
        <p:spPr>
          <a:xfrm>
            <a:off x="6511021" y="3356044"/>
            <a:ext cx="6858990" cy="3729408"/>
          </a:xfrm>
          <a:prstGeom prst="rect">
            <a:avLst/>
          </a:prstGeom>
        </p:spPr>
      </p:pic>
      <p:pic>
        <p:nvPicPr>
          <p:cNvPr id="6" name="Image 5" descr="Une image contenant texte, capture d’écran, Police, lettre&#10;&#10;Le contenu généré par l’IA peut être incorrect.">
            <a:extLst>
              <a:ext uri="{FF2B5EF4-FFF2-40B4-BE49-F238E27FC236}">
                <a16:creationId xmlns:a16="http://schemas.microsoft.com/office/drawing/2014/main" id="{2CD35CFA-2130-1BE0-D4A9-9643FB4DAB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15" t="59248" r="9953" b="37053"/>
          <a:stretch>
            <a:fillRect/>
          </a:stretch>
        </p:blipFill>
        <p:spPr>
          <a:xfrm>
            <a:off x="1113472" y="4741714"/>
            <a:ext cx="5169008" cy="873273"/>
          </a:xfrm>
          <a:prstGeom prst="rect">
            <a:avLst/>
          </a:prstGeom>
          <a:ln w="28575">
            <a:solidFill>
              <a:srgbClr val="00B050"/>
            </a:solidFill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8109163-FCCD-0112-E5BD-AEAC6FDBE8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364" r="93455">
                        <a14:foregroundMark x1="64000" y1="24762" x2="64000" y2="24762"/>
                        <a14:foregroundMark x1="59273" y1="12857" x2="36727" y2="11905"/>
                        <a14:foregroundMark x1="35273" y1="12857" x2="32364" y2="13333"/>
                        <a14:foregroundMark x1="23273" y1="19048" x2="23273" y2="19048"/>
                        <a14:foregroundMark x1="20364" y1="27143" x2="20364" y2="27143"/>
                        <a14:foregroundMark x1="8727" y1="58095" x2="8727" y2="58095"/>
                        <a14:foregroundMark x1="5818" y1="67619" x2="5818" y2="67619"/>
                        <a14:foregroundMark x1="92364" y1="68571" x2="92364" y2="68571"/>
                        <a14:foregroundMark x1="62909" y1="24762" x2="62909" y2="24762"/>
                        <a14:foregroundMark x1="62909" y1="31429" x2="62909" y2="31429"/>
                        <a14:foregroundMark x1="62909" y1="36667" x2="62909" y2="21905"/>
                        <a14:foregroundMark x1="62909" y1="21905" x2="62909" y2="21905"/>
                        <a14:foregroundMark x1="60000" y1="35714" x2="61818" y2="23333"/>
                        <a14:foregroundMark x1="30545" y1="12857" x2="30545" y2="12857"/>
                        <a14:foregroundMark x1="65455" y1="12381" x2="65455" y2="12381"/>
                        <a14:foregroundMark x1="68000" y1="12381" x2="68000" y2="12381"/>
                        <a14:foregroundMark x1="64364" y1="11429" x2="69818" y2="14286"/>
                        <a14:foregroundMark x1="61091" y1="11429" x2="68727" y2="13333"/>
                        <a14:foregroundMark x1="4727" y1="68571" x2="4727" y2="68571"/>
                        <a14:foregroundMark x1="8364" y1="60476" x2="8364" y2="60476"/>
                        <a14:foregroundMark x1="13455" y1="50952" x2="13455" y2="50952"/>
                        <a14:foregroundMark x1="46182" y1="48095" x2="46182" y2="48095"/>
                        <a14:foregroundMark x1="60727" y1="49048" x2="60727" y2="49048"/>
                        <a14:foregroundMark x1="59636" y1="24286" x2="59636" y2="24286"/>
                        <a14:foregroundMark x1="73455" y1="16190" x2="73455" y2="16190"/>
                        <a14:foregroundMark x1="73091" y1="14286" x2="73091" y2="14286"/>
                        <a14:foregroundMark x1="70909" y1="13333" x2="70909" y2="13333"/>
                        <a14:foregroundMark x1="28727" y1="12857" x2="28727" y2="12857"/>
                        <a14:foregroundMark x1="26545" y1="12857" x2="26545" y2="12857"/>
                        <a14:foregroundMark x1="25091" y1="14762" x2="25091" y2="14762"/>
                        <a14:foregroundMark x1="91273" y1="55238" x2="91273" y2="55238"/>
                        <a14:foregroundMark x1="93455" y1="67143" x2="93455" y2="67143"/>
                        <a14:foregroundMark x1="10182" y1="70476" x2="10182" y2="70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992" y="603274"/>
            <a:ext cx="1836013" cy="140204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7" name="Encre 6">
                <a:extLst>
                  <a:ext uri="{FF2B5EF4-FFF2-40B4-BE49-F238E27FC236}">
                    <a16:creationId xmlns:a16="http://schemas.microsoft.com/office/drawing/2014/main" id="{2D8E52C9-5519-A291-737C-1B2E58463AA1}"/>
                  </a:ext>
                </a:extLst>
              </p14:cNvPr>
              <p14:cNvContentPartPr/>
              <p14:nvPr/>
            </p14:nvContentPartPr>
            <p14:xfrm>
              <a:off x="4349999" y="5236480"/>
              <a:ext cx="727560" cy="9000"/>
            </p14:xfrm>
          </p:contentPart>
        </mc:Choice>
        <mc:Fallback xmlns="">
          <p:pic>
            <p:nvPicPr>
              <p:cNvPr id="7" name="Encre 6">
                <a:extLst>
                  <a:ext uri="{FF2B5EF4-FFF2-40B4-BE49-F238E27FC236}">
                    <a16:creationId xmlns:a16="http://schemas.microsoft.com/office/drawing/2014/main" id="{2D8E52C9-5519-A291-737C-1B2E58463AA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260359" y="5056840"/>
                <a:ext cx="907200" cy="368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9" name="Encre 8">
                <a:extLst>
                  <a:ext uri="{FF2B5EF4-FFF2-40B4-BE49-F238E27FC236}">
                    <a16:creationId xmlns:a16="http://schemas.microsoft.com/office/drawing/2014/main" id="{DB06B480-A149-EF4F-4BEA-24986F0C4C89}"/>
                  </a:ext>
                </a:extLst>
              </p14:cNvPr>
              <p14:cNvContentPartPr/>
              <p14:nvPr/>
            </p14:nvContentPartPr>
            <p14:xfrm>
              <a:off x="10002544" y="4751344"/>
              <a:ext cx="871200" cy="15840"/>
            </p14:xfrm>
          </p:contentPart>
        </mc:Choice>
        <mc:Fallback xmlns="">
          <p:pic>
            <p:nvPicPr>
              <p:cNvPr id="9" name="Encre 8">
                <a:extLst>
                  <a:ext uri="{FF2B5EF4-FFF2-40B4-BE49-F238E27FC236}">
                    <a16:creationId xmlns:a16="http://schemas.microsoft.com/office/drawing/2014/main" id="{DB06B480-A149-EF4F-4BEA-24986F0C4C89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9912904" y="4571704"/>
                <a:ext cx="1050840" cy="375480"/>
              </a:xfrm>
              <a:prstGeom prst="rect">
                <a:avLst/>
              </a:prstGeom>
            </p:spPr>
          </p:pic>
        </mc:Fallback>
      </mc:AlternateContent>
      <p:sp>
        <p:nvSpPr>
          <p:cNvPr id="16" name="Ellipse 15">
            <a:extLst>
              <a:ext uri="{FF2B5EF4-FFF2-40B4-BE49-F238E27FC236}">
                <a16:creationId xmlns:a16="http://schemas.microsoft.com/office/drawing/2014/main" id="{B6243D24-B18C-AE51-DB1B-40DA2BA043D7}"/>
              </a:ext>
            </a:extLst>
          </p:cNvPr>
          <p:cNvSpPr/>
          <p:nvPr/>
        </p:nvSpPr>
        <p:spPr>
          <a:xfrm>
            <a:off x="1893896" y="4248190"/>
            <a:ext cx="1660673" cy="166067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F28DA9AF-1EBA-AD75-6D40-CECCDD44A4CF}"/>
              </a:ext>
            </a:extLst>
          </p:cNvPr>
          <p:cNvSpPr/>
          <p:nvPr/>
        </p:nvSpPr>
        <p:spPr>
          <a:xfrm>
            <a:off x="10992040" y="4089522"/>
            <a:ext cx="1355322" cy="135532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74AFCF2-9F8C-8B0A-B762-B6E43FFA46E4}"/>
              </a:ext>
            </a:extLst>
          </p:cNvPr>
          <p:cNvSpPr txBox="1"/>
          <p:nvPr/>
        </p:nvSpPr>
        <p:spPr>
          <a:xfrm>
            <a:off x="4273496" y="8270319"/>
            <a:ext cx="516900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ب. اَلْفَراشاتُ </a:t>
            </a:r>
            <a:r>
              <a:rPr lang="ar-MA" sz="6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مُلَوَّنَةࣱ</a:t>
            </a:r>
            <a:r>
              <a:rPr lang="ar-MA" sz="6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MA" sz="6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19262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20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D2501D-E13C-AB8F-E479-9DB8B52591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 21" descr="Une image contenant texte, capture d’écran, Police, lettre&#10;&#10;Le contenu généré par l’IA peut être incorrect.">
            <a:extLst>
              <a:ext uri="{FF2B5EF4-FFF2-40B4-BE49-F238E27FC236}">
                <a16:creationId xmlns:a16="http://schemas.microsoft.com/office/drawing/2014/main" id="{FAE336FA-722D-0207-AE8A-8AE5A5EED4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14" t="63378" r="10720" b="32608"/>
          <a:stretch>
            <a:fillRect/>
          </a:stretch>
        </p:blipFill>
        <p:spPr>
          <a:xfrm>
            <a:off x="524226" y="4318573"/>
            <a:ext cx="6069924" cy="947442"/>
          </a:xfrm>
          <a:prstGeom prst="rect">
            <a:avLst/>
          </a:prstGeom>
          <a:ln w="28575">
            <a:solidFill>
              <a:srgbClr val="00B050"/>
            </a:solidFill>
          </a:ln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B573962-601E-C7C7-AFC3-4DCF124698A6}"/>
              </a:ext>
            </a:extLst>
          </p:cNvPr>
          <p:cNvSpPr txBox="1"/>
          <p:nvPr/>
        </p:nvSpPr>
        <p:spPr>
          <a:xfrm>
            <a:off x="2424547" y="837228"/>
            <a:ext cx="10141528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لنقم بتصحيح العمل في السؤال الثالث.</a:t>
            </a:r>
          </a:p>
          <a:p>
            <a:pPr lvl="0" algn="r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التصحيح بشكل تفاعلي، وتعطى الفرصة للتلاميذ قبل عرض الأجوبة الصحيحة، مع تبرير الإجابات.</a:t>
            </a:r>
          </a:p>
        </p:txBody>
      </p:sp>
      <p:pic>
        <p:nvPicPr>
          <p:cNvPr id="4" name="Image 3" descr="Une image contenant texte, capture d’écran, Police, lettre&#10;&#10;Le contenu généré par l’IA peut être incorrect.">
            <a:extLst>
              <a:ext uri="{FF2B5EF4-FFF2-40B4-BE49-F238E27FC236}">
                <a16:creationId xmlns:a16="http://schemas.microsoft.com/office/drawing/2014/main" id="{070AF852-D061-3BA9-8380-4A8778B6CD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37714" r="9953" b="45095"/>
          <a:stretch>
            <a:fillRect/>
          </a:stretch>
        </p:blipFill>
        <p:spPr>
          <a:xfrm>
            <a:off x="6663425" y="2732585"/>
            <a:ext cx="6858990" cy="372940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33E36E9-3DEC-B3AD-207C-17811B48CD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364" r="93455">
                        <a14:foregroundMark x1="64000" y1="24762" x2="64000" y2="24762"/>
                        <a14:foregroundMark x1="59273" y1="12857" x2="36727" y2="11905"/>
                        <a14:foregroundMark x1="35273" y1="12857" x2="32364" y2="13333"/>
                        <a14:foregroundMark x1="23273" y1="19048" x2="23273" y2="19048"/>
                        <a14:foregroundMark x1="20364" y1="27143" x2="20364" y2="27143"/>
                        <a14:foregroundMark x1="8727" y1="58095" x2="8727" y2="58095"/>
                        <a14:foregroundMark x1="5818" y1="67619" x2="5818" y2="67619"/>
                        <a14:foregroundMark x1="92364" y1="68571" x2="92364" y2="68571"/>
                        <a14:foregroundMark x1="62909" y1="24762" x2="62909" y2="24762"/>
                        <a14:foregroundMark x1="62909" y1="31429" x2="62909" y2="31429"/>
                        <a14:foregroundMark x1="62909" y1="36667" x2="62909" y2="21905"/>
                        <a14:foregroundMark x1="62909" y1="21905" x2="62909" y2="21905"/>
                        <a14:foregroundMark x1="60000" y1="35714" x2="61818" y2="23333"/>
                        <a14:foregroundMark x1="30545" y1="12857" x2="30545" y2="12857"/>
                        <a14:foregroundMark x1="65455" y1="12381" x2="65455" y2="12381"/>
                        <a14:foregroundMark x1="68000" y1="12381" x2="68000" y2="12381"/>
                        <a14:foregroundMark x1="64364" y1="11429" x2="69818" y2="14286"/>
                        <a14:foregroundMark x1="61091" y1="11429" x2="68727" y2="13333"/>
                        <a14:foregroundMark x1="4727" y1="68571" x2="4727" y2="68571"/>
                        <a14:foregroundMark x1="8364" y1="60476" x2="8364" y2="60476"/>
                        <a14:foregroundMark x1="13455" y1="50952" x2="13455" y2="50952"/>
                        <a14:foregroundMark x1="46182" y1="48095" x2="46182" y2="48095"/>
                        <a14:foregroundMark x1="60727" y1="49048" x2="60727" y2="49048"/>
                        <a14:foregroundMark x1="59636" y1="24286" x2="59636" y2="24286"/>
                        <a14:foregroundMark x1="73455" y1="16190" x2="73455" y2="16190"/>
                        <a14:foregroundMark x1="73091" y1="14286" x2="73091" y2="14286"/>
                        <a14:foregroundMark x1="70909" y1="13333" x2="70909" y2="13333"/>
                        <a14:foregroundMark x1="28727" y1="12857" x2="28727" y2="12857"/>
                        <a14:foregroundMark x1="26545" y1="12857" x2="26545" y2="12857"/>
                        <a14:foregroundMark x1="25091" y1="14762" x2="25091" y2="14762"/>
                        <a14:foregroundMark x1="91273" y1="55238" x2="91273" y2="55238"/>
                        <a14:foregroundMark x1="93455" y1="67143" x2="93455" y2="67143"/>
                        <a14:foregroundMark x1="10182" y1="70476" x2="10182" y2="70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992" y="603274"/>
            <a:ext cx="1836013" cy="140204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4DBC62CC-B4A8-F45C-F2BC-2A914AAC47B2}"/>
                  </a:ext>
                </a:extLst>
              </p14:cNvPr>
              <p14:cNvContentPartPr/>
              <p14:nvPr/>
            </p14:nvContentPartPr>
            <p14:xfrm>
              <a:off x="2016472" y="4688814"/>
              <a:ext cx="918360" cy="2844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4DBC62CC-B4A8-F45C-F2BC-2A914AAC47B2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926472" y="4509174"/>
                <a:ext cx="1098000" cy="388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5" name="Encre 14">
                <a:extLst>
                  <a:ext uri="{FF2B5EF4-FFF2-40B4-BE49-F238E27FC236}">
                    <a16:creationId xmlns:a16="http://schemas.microsoft.com/office/drawing/2014/main" id="{B1C3B758-0E71-C6D5-901F-D7F3FAF1141D}"/>
                  </a:ext>
                </a:extLst>
              </p14:cNvPr>
              <p14:cNvContentPartPr/>
              <p14:nvPr/>
            </p14:nvContentPartPr>
            <p14:xfrm>
              <a:off x="7495311" y="5763100"/>
              <a:ext cx="636120" cy="97920"/>
            </p14:xfrm>
          </p:contentPart>
        </mc:Choice>
        <mc:Fallback xmlns="">
          <p:pic>
            <p:nvPicPr>
              <p:cNvPr id="15" name="Encre 14">
                <a:extLst>
                  <a:ext uri="{FF2B5EF4-FFF2-40B4-BE49-F238E27FC236}">
                    <a16:creationId xmlns:a16="http://schemas.microsoft.com/office/drawing/2014/main" id="{B1C3B758-0E71-C6D5-901F-D7F3FAF1141D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405311" y="5583460"/>
                <a:ext cx="815760" cy="457560"/>
              </a:xfrm>
              <a:prstGeom prst="rect">
                <a:avLst/>
              </a:prstGeom>
            </p:spPr>
          </p:pic>
        </mc:Fallback>
      </mc:AlternateContent>
      <p:sp>
        <p:nvSpPr>
          <p:cNvPr id="18" name="Ellipse 17">
            <a:extLst>
              <a:ext uri="{FF2B5EF4-FFF2-40B4-BE49-F238E27FC236}">
                <a16:creationId xmlns:a16="http://schemas.microsoft.com/office/drawing/2014/main" id="{0C011107-050F-44FB-D218-09766FFD3CF9}"/>
              </a:ext>
            </a:extLst>
          </p:cNvPr>
          <p:cNvSpPr/>
          <p:nvPr/>
        </p:nvSpPr>
        <p:spPr>
          <a:xfrm>
            <a:off x="3923077" y="4067550"/>
            <a:ext cx="1318215" cy="131821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75A1C791-29D4-0C8F-1BDB-30B32C42E9D2}"/>
              </a:ext>
            </a:extLst>
          </p:cNvPr>
          <p:cNvSpPr/>
          <p:nvPr/>
        </p:nvSpPr>
        <p:spPr>
          <a:xfrm>
            <a:off x="8289481" y="5180608"/>
            <a:ext cx="1164984" cy="116498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347E2674-19EB-ECE4-7B37-9B0584F2386B}"/>
              </a:ext>
            </a:extLst>
          </p:cNvPr>
          <p:cNvSpPr txBox="1"/>
          <p:nvPr/>
        </p:nvSpPr>
        <p:spPr>
          <a:xfrm>
            <a:off x="1559313" y="7308284"/>
            <a:ext cx="950175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ج. اَلْفَصْلُ </a:t>
            </a:r>
            <a:r>
              <a:rPr lang="ar-MA" sz="66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ٱلَّذي</a:t>
            </a:r>
            <a:r>
              <a:rPr lang="ar-MA" sz="6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تَصِفُهُ </a:t>
            </a:r>
            <a:r>
              <a:rPr lang="ar-MA" sz="66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ٱلْفَقَرَةُ</a:t>
            </a:r>
            <a:r>
              <a:rPr lang="ar-MA" sz="6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هُوَ </a:t>
            </a:r>
            <a:r>
              <a:rPr lang="ar-MA" sz="6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فَصْلُ </a:t>
            </a:r>
            <a:r>
              <a:rPr lang="ar-MA" sz="66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ٱلرَّبيعِ</a:t>
            </a:r>
            <a:r>
              <a:rPr lang="ar-MA" sz="6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MA" sz="6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59408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1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535070-36AA-5A34-A916-7410654099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FB0151A-2766-3375-7D2B-D89B861CF620}"/>
              </a:ext>
            </a:extLst>
          </p:cNvPr>
          <p:cNvSpPr txBox="1"/>
          <p:nvPr/>
        </p:nvSpPr>
        <p:spPr>
          <a:xfrm>
            <a:off x="1953490" y="808194"/>
            <a:ext cx="1058013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هذا شريط الوقت، عندما يمتلئ الشريط باللون الأزرق تختفي الكلمات، وما عليكم إلا الانتهاء من القراءة قبل اكتمال ملئه.</a:t>
            </a: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F01901E4-415A-68D9-BDEC-60664388158C}"/>
              </a:ext>
            </a:extLst>
          </p:cNvPr>
          <p:cNvSpPr/>
          <p:nvPr/>
        </p:nvSpPr>
        <p:spPr>
          <a:xfrm>
            <a:off x="457193" y="4059381"/>
            <a:ext cx="11914909" cy="447486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EA40EBF2-4B1A-7037-C561-277D95616C6B}"/>
              </a:ext>
            </a:extLst>
          </p:cNvPr>
          <p:cNvGrpSpPr/>
          <p:nvPr/>
        </p:nvGrpSpPr>
        <p:grpSpPr>
          <a:xfrm>
            <a:off x="457193" y="3442064"/>
            <a:ext cx="12998553" cy="1484022"/>
            <a:chOff x="540320" y="5644939"/>
            <a:chExt cx="12998553" cy="1484022"/>
          </a:xfrm>
        </p:grpSpPr>
        <p:sp>
          <p:nvSpPr>
            <p:cNvPr id="7" name="Organigramme : Alternative 6">
              <a:extLst>
                <a:ext uri="{FF2B5EF4-FFF2-40B4-BE49-F238E27FC236}">
                  <a16:creationId xmlns:a16="http://schemas.microsoft.com/office/drawing/2014/main" id="{24B16712-B1E5-7B53-11DC-787DADFBBEC4}"/>
                </a:ext>
              </a:extLst>
            </p:cNvPr>
            <p:cNvSpPr/>
            <p:nvPr/>
          </p:nvSpPr>
          <p:spPr>
            <a:xfrm>
              <a:off x="540320" y="6262255"/>
              <a:ext cx="11914909" cy="447486"/>
            </a:xfrm>
            <a:prstGeom prst="flowChartAlternateProcess">
              <a:avLst/>
            </a:prstGeom>
            <a:noFill/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/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ABC1A4F4-007C-9473-08A9-53A20918215B}"/>
                </a:ext>
              </a:extLst>
            </p:cNvPr>
            <p:cNvGrpSpPr/>
            <p:nvPr/>
          </p:nvGrpSpPr>
          <p:grpSpPr>
            <a:xfrm>
              <a:off x="12054851" y="5644939"/>
              <a:ext cx="1484022" cy="1484022"/>
              <a:chOff x="2994290" y="2943077"/>
              <a:chExt cx="1314473" cy="1314473"/>
            </a:xfrm>
          </p:grpSpPr>
          <p:sp>
            <p:nvSpPr>
              <p:cNvPr id="23" name="Ellipse 22">
                <a:extLst>
                  <a:ext uri="{FF2B5EF4-FFF2-40B4-BE49-F238E27FC236}">
                    <a16:creationId xmlns:a16="http://schemas.microsoft.com/office/drawing/2014/main" id="{7329E270-4664-F6B8-E325-3AB6588E3BE1}"/>
                  </a:ext>
                </a:extLst>
              </p:cNvPr>
              <p:cNvSpPr/>
              <p:nvPr/>
            </p:nvSpPr>
            <p:spPr>
              <a:xfrm>
                <a:off x="3194326" y="3198533"/>
                <a:ext cx="906619" cy="906619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pic>
            <p:nvPicPr>
              <p:cNvPr id="22" name="Graphique 21" descr="Chronomètre avec un remplissage uni">
                <a:extLst>
                  <a:ext uri="{FF2B5EF4-FFF2-40B4-BE49-F238E27FC236}">
                    <a16:creationId xmlns:a16="http://schemas.microsoft.com/office/drawing/2014/main" id="{AAAD982A-F63A-63C9-CC1C-B9A8E2F554E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2994290" y="2943077"/>
                <a:ext cx="1314473" cy="1314473"/>
              </a:xfrm>
              <a:prstGeom prst="rect">
                <a:avLst/>
              </a:prstGeom>
            </p:spPr>
          </p:pic>
        </p:grpSp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907445E7-14F2-A652-1731-AA7A08C545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50337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3265C3-F003-F5C3-AA07-3C0BC80A84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304C1A5B-CAC3-99D8-5E95-9334132EA5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F2660AC-513D-10F7-EFB0-AAB6AB821955}"/>
              </a:ext>
            </a:extLst>
          </p:cNvPr>
          <p:cNvSpPr txBox="1"/>
          <p:nvPr/>
        </p:nvSpPr>
        <p:spPr>
          <a:xfrm>
            <a:off x="1979626" y="861864"/>
            <a:ext cx="10817235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8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يتقدم إلى السبورة ويقرأ الفقرة بدقة وبسرعة قبل انتهاء الوقت؟</a:t>
            </a:r>
          </a:p>
          <a:p>
            <a:pPr algn="r" rtl="1"/>
            <a:r>
              <a:rPr lang="ar-MA" sz="28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في كل حصة ثلاثة تلاميذ للقراءة، (يتم تغيير التلاميذ في كل حصة ويسجل الفائزون في كل حصة)</a:t>
            </a:r>
            <a:endParaRPr lang="ar-MA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Organigramme : Alternative 1">
            <a:extLst>
              <a:ext uri="{FF2B5EF4-FFF2-40B4-BE49-F238E27FC236}">
                <a16:creationId xmlns:a16="http://schemas.microsoft.com/office/drawing/2014/main" id="{2553AFFF-5375-D8C1-B0A2-F14FA5913D6B}"/>
              </a:ext>
            </a:extLst>
          </p:cNvPr>
          <p:cNvSpPr/>
          <p:nvPr/>
        </p:nvSpPr>
        <p:spPr>
          <a:xfrm>
            <a:off x="457193" y="2493806"/>
            <a:ext cx="11914909" cy="447486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98E9EFBE-4C8A-600B-510B-E9DCBCEDCF42}"/>
              </a:ext>
            </a:extLst>
          </p:cNvPr>
          <p:cNvGrpSpPr/>
          <p:nvPr/>
        </p:nvGrpSpPr>
        <p:grpSpPr>
          <a:xfrm>
            <a:off x="457193" y="1876489"/>
            <a:ext cx="12998553" cy="1484022"/>
            <a:chOff x="540320" y="5644939"/>
            <a:chExt cx="12998553" cy="1484022"/>
          </a:xfrm>
        </p:grpSpPr>
        <p:sp>
          <p:nvSpPr>
            <p:cNvPr id="8" name="Organigramme : Alternative 7">
              <a:extLst>
                <a:ext uri="{FF2B5EF4-FFF2-40B4-BE49-F238E27FC236}">
                  <a16:creationId xmlns:a16="http://schemas.microsoft.com/office/drawing/2014/main" id="{5F7A0B8B-AC4E-BE07-B429-771E363C011A}"/>
                </a:ext>
              </a:extLst>
            </p:cNvPr>
            <p:cNvSpPr/>
            <p:nvPr/>
          </p:nvSpPr>
          <p:spPr>
            <a:xfrm>
              <a:off x="540320" y="6262255"/>
              <a:ext cx="11914909" cy="447486"/>
            </a:xfrm>
            <a:prstGeom prst="flowChartAlternateProcess">
              <a:avLst/>
            </a:prstGeom>
            <a:noFill/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/>
            </a:p>
          </p:txBody>
        </p: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BF26327C-8DC9-DE69-F8F0-E4CF886F0E30}"/>
                </a:ext>
              </a:extLst>
            </p:cNvPr>
            <p:cNvGrpSpPr/>
            <p:nvPr/>
          </p:nvGrpSpPr>
          <p:grpSpPr>
            <a:xfrm>
              <a:off x="12054851" y="5644939"/>
              <a:ext cx="1484022" cy="1484022"/>
              <a:chOff x="2994290" y="2943077"/>
              <a:chExt cx="1314473" cy="1314473"/>
            </a:xfrm>
          </p:grpSpPr>
          <p:sp>
            <p:nvSpPr>
              <p:cNvPr id="10" name="Ellipse 9">
                <a:extLst>
                  <a:ext uri="{FF2B5EF4-FFF2-40B4-BE49-F238E27FC236}">
                    <a16:creationId xmlns:a16="http://schemas.microsoft.com/office/drawing/2014/main" id="{6BF749FA-4551-910F-3773-6A75E84957F1}"/>
                  </a:ext>
                </a:extLst>
              </p:cNvPr>
              <p:cNvSpPr/>
              <p:nvPr/>
            </p:nvSpPr>
            <p:spPr>
              <a:xfrm>
                <a:off x="3194326" y="3198533"/>
                <a:ext cx="906619" cy="906619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pic>
            <p:nvPicPr>
              <p:cNvPr id="11" name="Graphique 10" descr="Chronomètre avec un remplissage uni">
                <a:extLst>
                  <a:ext uri="{FF2B5EF4-FFF2-40B4-BE49-F238E27FC236}">
                    <a16:creationId xmlns:a16="http://schemas.microsoft.com/office/drawing/2014/main" id="{8A3F0B55-8AE9-F812-DD08-934FF17E87D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2994290" y="2943077"/>
                <a:ext cx="1314473" cy="1314473"/>
              </a:xfrm>
              <a:prstGeom prst="rect">
                <a:avLst/>
              </a:prstGeom>
            </p:spPr>
          </p:pic>
        </p:grpSp>
      </p:grpSp>
      <p:pic>
        <p:nvPicPr>
          <p:cNvPr id="7" name="Image 6" descr="Une image contenant texte, capture d’écran, Police, lettre&#10;&#10;Le contenu généré par l’IA peut être incorrect.">
            <a:extLst>
              <a:ext uri="{FF2B5EF4-FFF2-40B4-BE49-F238E27FC236}">
                <a16:creationId xmlns:a16="http://schemas.microsoft.com/office/drawing/2014/main" id="{D5E73904-F3A6-EE5A-F707-0487655F78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37714" r="9953" b="44900"/>
          <a:stretch>
            <a:fillRect/>
          </a:stretch>
        </p:blipFill>
        <p:spPr>
          <a:xfrm>
            <a:off x="786312" y="3421029"/>
            <a:ext cx="11256669" cy="6189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711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0"/>
                            </p:stCondLst>
                            <p:childTnLst>
                              <p:par>
                                <p:cTn id="9" presetID="16" presetClass="exit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2502C-6895-4009-3E33-5708D2ACF0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Une image contenant texte, capture d’écran, Police, lettre&#10;&#10;Le contenu généré par l’IA peut être incorrect.">
            <a:extLst>
              <a:ext uri="{FF2B5EF4-FFF2-40B4-BE49-F238E27FC236}">
                <a16:creationId xmlns:a16="http://schemas.microsoft.com/office/drawing/2014/main" id="{50613B18-9E7B-7ADF-706B-4B8F7E7841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2691" y="2370179"/>
            <a:ext cx="6250617" cy="7916821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2FECE4C-61FE-16F8-309E-C040C42B8422}"/>
              </a:ext>
            </a:extLst>
          </p:cNvPr>
          <p:cNvSpPr txBox="1"/>
          <p:nvPr/>
        </p:nvSpPr>
        <p:spPr>
          <a:xfrm>
            <a:off x="1662546" y="1046532"/>
            <a:ext cx="1113431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النشاط رقم 3. المطلوب هو إتمام الفقرة بالكلمة المناسبة.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61F58BD-8F02-2333-96A5-4A1B1D314B5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6289E8E-9830-029A-B7CD-8B8E8B23A3E8}"/>
              </a:ext>
            </a:extLst>
          </p:cNvPr>
          <p:cNvSpPr/>
          <p:nvPr/>
        </p:nvSpPr>
        <p:spPr>
          <a:xfrm>
            <a:off x="4170219" y="7800109"/>
            <a:ext cx="5320146" cy="202276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21881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98DC94-2380-48AC-821C-5895D2FF9D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Une image contenant texte, capture d’écran, Police, lettre&#10;&#10;Le contenu généré par l’IA peut être incorrect.">
            <a:extLst>
              <a:ext uri="{FF2B5EF4-FFF2-40B4-BE49-F238E27FC236}">
                <a16:creationId xmlns:a16="http://schemas.microsoft.com/office/drawing/2014/main" id="{1ED33A12-09B1-68C3-54F7-00655D019E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46" t="68883" r="10125" b="7642"/>
          <a:stretch>
            <a:fillRect/>
          </a:stretch>
        </p:blipFill>
        <p:spPr>
          <a:xfrm>
            <a:off x="213266" y="2396832"/>
            <a:ext cx="13156073" cy="465512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35B610A5-7C7F-C5E6-C9E5-BD6EFAE6C2B0}"/>
              </a:ext>
            </a:extLst>
          </p:cNvPr>
          <p:cNvSpPr txBox="1"/>
          <p:nvPr/>
        </p:nvSpPr>
        <p:spPr>
          <a:xfrm>
            <a:off x="1662546" y="800311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سأنجز المطلوب في الجملة الأولى من الفقرة.</a:t>
            </a:r>
            <a:endParaRPr lang="ar-MA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يبين الأستاذ أنه يجب قراءة الجملة أولا، ثم تحليل معناها.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04C4517-A264-833F-1A48-1937689D0DD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B8CDBF7-5394-CA40-542E-24341497984D}"/>
              </a:ext>
            </a:extLst>
          </p:cNvPr>
          <p:cNvSpPr/>
          <p:nvPr/>
        </p:nvSpPr>
        <p:spPr>
          <a:xfrm>
            <a:off x="3699165" y="4502727"/>
            <a:ext cx="9445328" cy="83738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880129B-24A6-ED75-75FE-C8ACEA7A2393}"/>
              </a:ext>
            </a:extLst>
          </p:cNvPr>
          <p:cNvSpPr/>
          <p:nvPr/>
        </p:nvSpPr>
        <p:spPr>
          <a:xfrm>
            <a:off x="595745" y="5423247"/>
            <a:ext cx="12773594" cy="20227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227920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49A3DD-789E-85D0-92F7-950EF15CD9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EF805F8-644A-1CD7-80AF-C0B01BBCEA3D}"/>
              </a:ext>
            </a:extLst>
          </p:cNvPr>
          <p:cNvSpPr txBox="1"/>
          <p:nvPr/>
        </p:nvSpPr>
        <p:spPr>
          <a:xfrm>
            <a:off x="1662546" y="800311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يوضح الأستاذ أثناء النمذجة ضرورة قراءة الجملة والتركيز على آخر كلمة مرتبطة بالكلمة المراد إيجادها: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رفقة ← شخص/أشخاص ← أقرأ الكلمات ← أُسْرَتِها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AE9357A-E862-1D8D-633E-46C78E1C01D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grpSp>
        <p:nvGrpSpPr>
          <p:cNvPr id="17" name="Groupe 16">
            <a:extLst>
              <a:ext uri="{FF2B5EF4-FFF2-40B4-BE49-F238E27FC236}">
                <a16:creationId xmlns:a16="http://schemas.microsoft.com/office/drawing/2014/main" id="{25EBD24F-5998-33C3-8EB7-85BF7CC0628E}"/>
              </a:ext>
            </a:extLst>
          </p:cNvPr>
          <p:cNvGrpSpPr/>
          <p:nvPr/>
        </p:nvGrpSpPr>
        <p:grpSpPr>
          <a:xfrm>
            <a:off x="213266" y="2396832"/>
            <a:ext cx="13156073" cy="5049179"/>
            <a:chOff x="213266" y="2396832"/>
            <a:chExt cx="13156073" cy="5049179"/>
          </a:xfrm>
        </p:grpSpPr>
        <p:pic>
          <p:nvPicPr>
            <p:cNvPr id="5" name="Image 4" descr="Une image contenant texte, capture d’écran, Police, lettre&#10;&#10;Le contenu généré par l’IA peut être incorrect.">
              <a:extLst>
                <a:ext uri="{FF2B5EF4-FFF2-40B4-BE49-F238E27FC236}">
                  <a16:creationId xmlns:a16="http://schemas.microsoft.com/office/drawing/2014/main" id="{C8B580E3-3CC9-4323-3CDC-B8C2B49FAF6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46" t="68883" r="10125" b="7642"/>
            <a:stretch>
              <a:fillRect/>
            </a:stretch>
          </p:blipFill>
          <p:spPr>
            <a:xfrm>
              <a:off x="213266" y="2396832"/>
              <a:ext cx="13156073" cy="4655128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EAA5DC4-9096-FFCD-A085-4483AA3E62D7}"/>
                </a:ext>
              </a:extLst>
            </p:cNvPr>
            <p:cNvSpPr/>
            <p:nvPr/>
          </p:nvSpPr>
          <p:spPr>
            <a:xfrm>
              <a:off x="595745" y="5423247"/>
              <a:ext cx="12773594" cy="202276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/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700D8105-7BD6-2AD9-1D27-24FDE2667DA8}"/>
              </a:ext>
            </a:extLst>
          </p:cNvPr>
          <p:cNvSpPr/>
          <p:nvPr/>
        </p:nvSpPr>
        <p:spPr>
          <a:xfrm>
            <a:off x="7229704" y="4485249"/>
            <a:ext cx="1011232" cy="83738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516F19E-0ABB-FDC3-20B8-3FF5BD0AAA84}"/>
              </a:ext>
            </a:extLst>
          </p:cNvPr>
          <p:cNvSpPr/>
          <p:nvPr/>
        </p:nvSpPr>
        <p:spPr>
          <a:xfrm>
            <a:off x="807784" y="3570852"/>
            <a:ext cx="2448034" cy="83738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E057EEC7-958D-0B2E-D898-657D9751336E}"/>
              </a:ext>
            </a:extLst>
          </p:cNvPr>
          <p:cNvCxnSpPr>
            <a:stCxn id="11" idx="1"/>
          </p:cNvCxnSpPr>
          <p:nvPr/>
        </p:nvCxnSpPr>
        <p:spPr>
          <a:xfrm flipH="1" flipV="1">
            <a:off x="3394364" y="4059382"/>
            <a:ext cx="3835340" cy="844562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C6D1F424-3F06-64F4-3F03-00104C635A4A}"/>
              </a:ext>
            </a:extLst>
          </p:cNvPr>
          <p:cNvSpPr/>
          <p:nvPr/>
        </p:nvSpPr>
        <p:spPr>
          <a:xfrm>
            <a:off x="4038263" y="4545668"/>
            <a:ext cx="2448034" cy="837389"/>
          </a:xfrm>
          <a:prstGeom prst="rect">
            <a:avLst/>
          </a:prstGeom>
          <a:noFill/>
          <a:ln w="762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8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أُسْرَتِها</a:t>
            </a:r>
            <a:endParaRPr lang="fr-FR" sz="48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84233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094841" y="985760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4394271"/>
              </p:ext>
            </p:extLst>
          </p:nvPr>
        </p:nvGraphicFramePr>
        <p:xfrm>
          <a:off x="1860221" y="1558994"/>
          <a:ext cx="9989603" cy="7742247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064559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اليوم: كيف أنتبه وأركز في الفصل؟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516190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marR="0" lvl="1" indent="-28575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كلمات بصرية</a:t>
                      </a:r>
                    </a:p>
                    <a:p>
                      <a:pPr marL="742950" marR="0" lvl="1" indent="-28575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 بصرية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لوحة العطل والرحلات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1967821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كلمات بسرعة ودقة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فقرة بسيطة وفهمها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إتمام فقرة.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لعبة ماذا بعد؟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4231" y="2707716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10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4231" y="5604517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31275" y="7181552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07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74231" y="1741169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4231" y="3952320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5B756F-8947-32B7-6E23-BC4BE8C827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10574635-E7E7-A76E-2396-78C8986C417F}"/>
              </a:ext>
            </a:extLst>
          </p:cNvPr>
          <p:cNvSpPr txBox="1"/>
          <p:nvPr/>
        </p:nvSpPr>
        <p:spPr>
          <a:xfrm>
            <a:off x="1662546" y="800311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قوموا بإنجاز الجملتين التاليتين في ثنائيات.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التنقل بين الصفوف لمراقبة العمل، ولتقديم الدعم إن لزم الأمر.</a:t>
            </a:r>
          </a:p>
        </p:txBody>
      </p:sp>
      <p:pic>
        <p:nvPicPr>
          <p:cNvPr id="6" name="Image 5" descr="Une image contenant texte, capture d’écran, Police, lettre&#10;&#10;Le contenu généré par l’IA peut être incorrect.">
            <a:extLst>
              <a:ext uri="{FF2B5EF4-FFF2-40B4-BE49-F238E27FC236}">
                <a16:creationId xmlns:a16="http://schemas.microsoft.com/office/drawing/2014/main" id="{58A6AF95-5187-032A-5AA1-9F9069D285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46" t="68883" r="10125" b="7642"/>
          <a:stretch>
            <a:fillRect/>
          </a:stretch>
        </p:blipFill>
        <p:spPr>
          <a:xfrm>
            <a:off x="213266" y="2396832"/>
            <a:ext cx="13156073" cy="465512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E178BC5-0530-08B4-D2A6-14FC3AF11312}"/>
              </a:ext>
            </a:extLst>
          </p:cNvPr>
          <p:cNvSpPr/>
          <p:nvPr/>
        </p:nvSpPr>
        <p:spPr>
          <a:xfrm>
            <a:off x="775855" y="5444837"/>
            <a:ext cx="12410202" cy="138545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2F8533C-131F-1C25-315E-D91520E1787E}"/>
              </a:ext>
            </a:extLst>
          </p:cNvPr>
          <p:cNvSpPr/>
          <p:nvPr/>
        </p:nvSpPr>
        <p:spPr>
          <a:xfrm>
            <a:off x="863050" y="3616035"/>
            <a:ext cx="2323495" cy="720437"/>
          </a:xfrm>
          <a:prstGeom prst="roundRect">
            <a:avLst/>
          </a:prstGeom>
          <a:solidFill>
            <a:schemeClr val="bg2">
              <a:lumMod val="75000"/>
              <a:alpha val="60000"/>
            </a:schemeClr>
          </a:solidFill>
          <a:ln w="762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E2FD8409-AD69-E0C9-D5E9-E5851BBB94D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1830" y="745272"/>
            <a:ext cx="1706296" cy="1132255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55BDF529-93D5-F53A-D473-19D0D73A181F}"/>
              </a:ext>
            </a:extLst>
          </p:cNvPr>
          <p:cNvSpPr/>
          <p:nvPr/>
        </p:nvSpPr>
        <p:spPr>
          <a:xfrm>
            <a:off x="4038263" y="4545668"/>
            <a:ext cx="2448034" cy="837389"/>
          </a:xfrm>
          <a:prstGeom prst="rect">
            <a:avLst/>
          </a:prstGeom>
          <a:noFill/>
          <a:ln w="762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8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أُسْرَتِها</a:t>
            </a:r>
            <a:endParaRPr lang="fr-FR" sz="48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80551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0" grpId="1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C8C217-E297-A091-968B-A1AB492398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A2025206-E6DC-4ED1-E699-D861E0599680}"/>
              </a:ext>
            </a:extLst>
          </p:cNvPr>
          <p:cNvSpPr txBox="1"/>
          <p:nvPr/>
        </p:nvSpPr>
        <p:spPr>
          <a:xfrm>
            <a:off x="1662546" y="800311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لنصحح، انتبهوا جيدا.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الفرصة للمتعلمين قبل عرض التصحيح.</a:t>
            </a:r>
          </a:p>
        </p:txBody>
      </p:sp>
      <p:pic>
        <p:nvPicPr>
          <p:cNvPr id="6" name="Image 5" descr="Une image contenant texte, capture d’écran, Police, lettre&#10;&#10;Le contenu généré par l’IA peut être incorrect.">
            <a:extLst>
              <a:ext uri="{FF2B5EF4-FFF2-40B4-BE49-F238E27FC236}">
                <a16:creationId xmlns:a16="http://schemas.microsoft.com/office/drawing/2014/main" id="{9A37C1DF-896E-B995-210C-CF963B1FE6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46" t="68883" r="10125" b="7642"/>
          <a:stretch>
            <a:fillRect/>
          </a:stretch>
        </p:blipFill>
        <p:spPr>
          <a:xfrm>
            <a:off x="213266" y="2396832"/>
            <a:ext cx="13156073" cy="4655128"/>
          </a:xfrm>
          <a:prstGeom prst="rect">
            <a:avLst/>
          </a:prstGeom>
        </p:spPr>
      </p:pic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1BE49F7F-AD28-64CC-A99E-E45699403C3A}"/>
              </a:ext>
            </a:extLst>
          </p:cNvPr>
          <p:cNvSpPr/>
          <p:nvPr/>
        </p:nvSpPr>
        <p:spPr>
          <a:xfrm>
            <a:off x="863050" y="3616035"/>
            <a:ext cx="2323495" cy="720437"/>
          </a:xfrm>
          <a:prstGeom prst="roundRect">
            <a:avLst/>
          </a:prstGeom>
          <a:solidFill>
            <a:schemeClr val="bg2">
              <a:lumMod val="75000"/>
              <a:alpha val="60000"/>
            </a:schemeClr>
          </a:solidFill>
          <a:ln w="762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8432EE5-D41F-63C8-858C-B6937BD1525D}"/>
              </a:ext>
            </a:extLst>
          </p:cNvPr>
          <p:cNvSpPr/>
          <p:nvPr/>
        </p:nvSpPr>
        <p:spPr>
          <a:xfrm>
            <a:off x="4038263" y="4545668"/>
            <a:ext cx="2448034" cy="837389"/>
          </a:xfrm>
          <a:prstGeom prst="rect">
            <a:avLst/>
          </a:prstGeom>
          <a:noFill/>
          <a:ln w="762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8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أُسْرَتِها</a:t>
            </a:r>
            <a:endParaRPr lang="fr-FR" sz="48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60AA3AA-28C9-8F59-3882-D2349519EBC7}"/>
              </a:ext>
            </a:extLst>
          </p:cNvPr>
          <p:cNvSpPr/>
          <p:nvPr/>
        </p:nvSpPr>
        <p:spPr>
          <a:xfrm>
            <a:off x="7377209" y="5279959"/>
            <a:ext cx="2448034" cy="837389"/>
          </a:xfrm>
          <a:prstGeom prst="rect">
            <a:avLst/>
          </a:prstGeom>
          <a:noFill/>
          <a:ln w="762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8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ٱلْجَميلَةِ</a:t>
            </a:r>
            <a:endParaRPr lang="fr-FR" sz="48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BCD6987-5C59-A6F0-597D-6F5773D5A3F2}"/>
              </a:ext>
            </a:extLst>
          </p:cNvPr>
          <p:cNvSpPr/>
          <p:nvPr/>
        </p:nvSpPr>
        <p:spPr>
          <a:xfrm>
            <a:off x="7925240" y="6000396"/>
            <a:ext cx="2448034" cy="837389"/>
          </a:xfrm>
          <a:prstGeom prst="rect">
            <a:avLst/>
          </a:prstGeom>
          <a:noFill/>
          <a:ln w="762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8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مَدينَةِ</a:t>
            </a:r>
            <a:endParaRPr lang="fr-FR" sz="48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1999347-3486-8BBE-86A3-025B92A37017}"/>
              </a:ext>
            </a:extLst>
          </p:cNvPr>
          <p:cNvSpPr/>
          <p:nvPr/>
        </p:nvSpPr>
        <p:spPr>
          <a:xfrm>
            <a:off x="2481141" y="6000395"/>
            <a:ext cx="2448034" cy="837389"/>
          </a:xfrm>
          <a:prstGeom prst="rect">
            <a:avLst/>
          </a:prstGeom>
          <a:noFill/>
          <a:ln w="762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8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ٱلْعُطْلَةِ</a:t>
            </a:r>
            <a:endParaRPr lang="fr-FR" sz="48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E947B47-3AA6-0FE2-6891-4E1B3D7636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364" r="93455">
                        <a14:foregroundMark x1="64000" y1="24762" x2="64000" y2="24762"/>
                        <a14:foregroundMark x1="59273" y1="12857" x2="36727" y2="11905"/>
                        <a14:foregroundMark x1="35273" y1="12857" x2="32364" y2="13333"/>
                        <a14:foregroundMark x1="23273" y1="19048" x2="23273" y2="19048"/>
                        <a14:foregroundMark x1="20364" y1="27143" x2="20364" y2="27143"/>
                        <a14:foregroundMark x1="8727" y1="58095" x2="8727" y2="58095"/>
                        <a14:foregroundMark x1="5818" y1="67619" x2="5818" y2="67619"/>
                        <a14:foregroundMark x1="92364" y1="68571" x2="92364" y2="68571"/>
                        <a14:foregroundMark x1="62909" y1="24762" x2="62909" y2="24762"/>
                        <a14:foregroundMark x1="62909" y1="31429" x2="62909" y2="31429"/>
                        <a14:foregroundMark x1="62909" y1="36667" x2="62909" y2="21905"/>
                        <a14:foregroundMark x1="62909" y1="21905" x2="62909" y2="21905"/>
                        <a14:foregroundMark x1="60000" y1="35714" x2="61818" y2="23333"/>
                        <a14:foregroundMark x1="30545" y1="12857" x2="30545" y2="12857"/>
                        <a14:foregroundMark x1="65455" y1="12381" x2="65455" y2="12381"/>
                        <a14:foregroundMark x1="68000" y1="12381" x2="68000" y2="12381"/>
                        <a14:foregroundMark x1="64364" y1="11429" x2="69818" y2="14286"/>
                        <a14:foregroundMark x1="61091" y1="11429" x2="68727" y2="13333"/>
                        <a14:foregroundMark x1="4727" y1="68571" x2="4727" y2="68571"/>
                        <a14:foregroundMark x1="8364" y1="60476" x2="8364" y2="60476"/>
                        <a14:foregroundMark x1="13455" y1="50952" x2="13455" y2="50952"/>
                        <a14:foregroundMark x1="46182" y1="48095" x2="46182" y2="48095"/>
                        <a14:foregroundMark x1="60727" y1="49048" x2="60727" y2="49048"/>
                        <a14:foregroundMark x1="59636" y1="24286" x2="59636" y2="24286"/>
                        <a14:foregroundMark x1="73455" y1="16190" x2="73455" y2="16190"/>
                        <a14:foregroundMark x1="73091" y1="14286" x2="73091" y2="14286"/>
                        <a14:foregroundMark x1="70909" y1="13333" x2="70909" y2="13333"/>
                        <a14:foregroundMark x1="28727" y1="12857" x2="28727" y2="12857"/>
                        <a14:foregroundMark x1="26545" y1="12857" x2="26545" y2="12857"/>
                        <a14:foregroundMark x1="25091" y1="14762" x2="25091" y2="14762"/>
                        <a14:foregroundMark x1="91273" y1="55238" x2="91273" y2="55238"/>
                        <a14:foregroundMark x1="93455" y1="67143" x2="93455" y2="67143"/>
                        <a14:foregroundMark x1="10182" y1="70476" x2="10182" y2="70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992" y="603274"/>
            <a:ext cx="1836013" cy="1402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887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8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09311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34828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BC19816C-DC7D-D3D1-ECFD-5BC928BEBE13}"/>
              </a:ext>
            </a:extLst>
          </p:cNvPr>
          <p:cNvSpPr txBox="1">
            <a:spLocks/>
          </p:cNvSpPr>
          <p:nvPr/>
        </p:nvSpPr>
        <p:spPr>
          <a:xfrm>
            <a:off x="522168" y="263769"/>
            <a:ext cx="6929469" cy="161539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بعد؟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8A00700-5270-6F85-C7A1-8BAA90F00A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535" y="2108734"/>
            <a:ext cx="6502734" cy="5988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36298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E973B4F-6E9E-32F7-C30D-49E711E377F9}"/>
              </a:ext>
            </a:extLst>
          </p:cNvPr>
          <p:cNvSpPr txBox="1"/>
          <p:nvPr/>
        </p:nvSpPr>
        <p:spPr>
          <a:xfrm>
            <a:off x="1113538" y="1005536"/>
            <a:ext cx="1148892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سنلعب الآن لعبة ماذا بعد، قوموا بتشكيل حلقة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6" name="Image 5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78CFDD0E-0294-50FE-1739-739E2630A2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4" b="99007" l="2622" r="98315">
                        <a14:foregroundMark x1="6367" y1="74834" x2="9551" y2="42715"/>
                        <a14:foregroundMark x1="94007" y1="66887" x2="94007" y2="42715"/>
                        <a14:foregroundMark x1="89513" y1="95695" x2="7678" y2="81457"/>
                        <a14:foregroundMark x1="51498" y1="94702" x2="22472" y2="99007"/>
                        <a14:foregroundMark x1="22472" y1="99007" x2="11423" y2="90397"/>
                        <a14:foregroundMark x1="7678" y1="99007" x2="8989" y2="58278"/>
                        <a14:foregroundMark x1="8989" y1="58278" x2="17041" y2="66887"/>
                        <a14:foregroundMark x1="5243" y1="89073" x2="2622" y2="74834"/>
                        <a14:foregroundMark x1="8989" y1="71523" x2="8240" y2="82450"/>
                        <a14:foregroundMark x1="94569" y1="98013" x2="98315" y2="73841"/>
                        <a14:foregroundMark x1="93258" y1="30464" x2="93258" y2="30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01" y="794749"/>
            <a:ext cx="1878513" cy="106176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7D14A81-CECD-67B4-20FB-AD5C079594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807" y="2317471"/>
            <a:ext cx="7896386" cy="7271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51321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C98D7-F17F-8015-6D4D-67546BCA62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3661866-8E3F-E80C-B4D0-B46C6E8A4D74}"/>
              </a:ext>
            </a:extLst>
          </p:cNvPr>
          <p:cNvSpPr txBox="1"/>
          <p:nvPr/>
        </p:nvSpPr>
        <p:spPr>
          <a:xfrm>
            <a:off x="1113537" y="759314"/>
            <a:ext cx="11856013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سأقدم لكم جملة هي بداية لقصة، وكل واحد منكم سيقدم جملة متممة لما قبلها.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الأستاذ بنمذجة اللعبة مع أحد المتفوقين، أو يعيد إنتاج الجملة الموالية، قبل اللعب جماعة.</a:t>
            </a:r>
          </a:p>
        </p:txBody>
      </p:sp>
      <p:pic>
        <p:nvPicPr>
          <p:cNvPr id="6" name="Image 5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8A31920C-3AB4-8A7C-2318-BB935F292C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4" b="99007" l="2622" r="98315">
                        <a14:foregroundMark x1="6367" y1="74834" x2="9551" y2="42715"/>
                        <a14:foregroundMark x1="94007" y1="66887" x2="94007" y2="42715"/>
                        <a14:foregroundMark x1="89513" y1="95695" x2="7678" y2="81457"/>
                        <a14:foregroundMark x1="51498" y1="94702" x2="22472" y2="99007"/>
                        <a14:foregroundMark x1="22472" y1="99007" x2="11423" y2="90397"/>
                        <a14:foregroundMark x1="7678" y1="99007" x2="8989" y2="58278"/>
                        <a14:foregroundMark x1="8989" y1="58278" x2="17041" y2="66887"/>
                        <a14:foregroundMark x1="5243" y1="89073" x2="2622" y2="74834"/>
                        <a14:foregroundMark x1="8989" y1="71523" x2="8240" y2="82450"/>
                        <a14:foregroundMark x1="94569" y1="98013" x2="98315" y2="73841"/>
                        <a14:foregroundMark x1="93258" y1="30464" x2="93258" y2="30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01" y="794749"/>
            <a:ext cx="1878513" cy="106176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F00F53E-7C06-0853-5E53-3C744B3A9A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807" y="2317471"/>
            <a:ext cx="7896386" cy="7271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01152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FFF09-6017-656F-685C-72D139DF7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3DE0F086-5523-5E08-6637-8D6762A7C8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36176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ED40FC90-FFE1-9151-D878-EB2B747001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36176" y="1909312"/>
            <a:ext cx="4800596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96A7EBE-4590-D9D2-C93A-FC3E89E35B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36170" y="6209107"/>
            <a:ext cx="4800602" cy="2136497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282AF7D5-5E1C-E4CE-F424-B529FCA3A94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708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63A9A1C-F29A-8A5A-51D4-B4F237538AE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22772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53733A6-4A4D-CB26-8495-38AC05E758E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736772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4369320-F4D7-2EF4-941E-BD89D839752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736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テキスト プレースホルダー 9">
            <a:extLst>
              <a:ext uri="{FF2B5EF4-FFF2-40B4-BE49-F238E27FC236}">
                <a16:creationId xmlns:a16="http://schemas.microsoft.com/office/drawing/2014/main" id="{BB675CCC-DBD1-34A9-EE9F-BD6ADC310D13}"/>
              </a:ext>
            </a:extLst>
          </p:cNvPr>
          <p:cNvSpPr txBox="1">
            <a:spLocks/>
          </p:cNvSpPr>
          <p:nvPr/>
        </p:nvSpPr>
        <p:spPr>
          <a:xfrm>
            <a:off x="5736772" y="16036"/>
            <a:ext cx="7979228" cy="21364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تذكير بالواجبات المنزلية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1" name="Image 10" descr="Une image contenant texte, capture d’écran, Police, lettre&#10;&#10;Le contenu généré par l’IA peut être incorrect.">
            <a:extLst>
              <a:ext uri="{FF2B5EF4-FFF2-40B4-BE49-F238E27FC236}">
                <a16:creationId xmlns:a16="http://schemas.microsoft.com/office/drawing/2014/main" id="{412523B9-1F39-508F-2528-7D2C8DB4D0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9223" y="2790646"/>
            <a:ext cx="4800601" cy="60802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3" name="Image 12" descr="Une image contenant texte, natation, piscin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05E7ABEA-D33F-060B-E203-855D331354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2772" y="1598282"/>
            <a:ext cx="4800601" cy="60802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0838392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648CB-8BF2-0B2A-2FB4-5B6C86CA8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42DBE88-6982-EEF0-D77D-74E24857F9E4}"/>
              </a:ext>
            </a:extLst>
          </p:cNvPr>
          <p:cNvSpPr txBox="1"/>
          <p:nvPr/>
        </p:nvSpPr>
        <p:spPr>
          <a:xfrm>
            <a:off x="160421" y="83408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37: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05A9261-9732-65F2-6554-997AEB758625}"/>
              </a:ext>
            </a:extLst>
          </p:cNvPr>
          <p:cNvSpPr txBox="1"/>
          <p:nvPr/>
        </p:nvSpPr>
        <p:spPr>
          <a:xfrm>
            <a:off x="6328611" y="4165563"/>
            <a:ext cx="716280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ألاحظ لوحة المدرسة وأعبر عنها بكلمتين ثم جملتين وأنقلها على دفتري.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013158C-1E29-7958-4ABA-2ACE99C24C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37CD6D6-07FF-CB27-818E-CF7927B2BA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9727" b="78516" l="13763" r="85376">
                        <a14:foregroundMark x1="48602" y1="19727" x2="48602" y2="19727"/>
                        <a14:foregroundMark x1="84516" y1="38086" x2="84516" y2="38086"/>
                        <a14:foregroundMark x1="85591" y1="40820" x2="85591" y2="40820"/>
                        <a14:foregroundMark x1="13763" y1="57031" x2="13763" y2="57031"/>
                        <a14:foregroundMark x1="21935" y1="61914" x2="21935" y2="619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39" t="13855" r="8699" b="14165"/>
          <a:stretch>
            <a:fillRect/>
          </a:stretch>
        </p:blipFill>
        <p:spPr>
          <a:xfrm>
            <a:off x="8207878" y="7265136"/>
            <a:ext cx="2444016" cy="2537363"/>
          </a:xfrm>
          <a:prstGeom prst="rect">
            <a:avLst/>
          </a:prstGeom>
        </p:spPr>
      </p:pic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B19C8F53-D60F-C6BB-B363-7A1807185207}"/>
              </a:ext>
            </a:extLst>
          </p:cNvPr>
          <p:cNvCxnSpPr>
            <a:cxnSpLocks/>
          </p:cNvCxnSpPr>
          <p:nvPr/>
        </p:nvCxnSpPr>
        <p:spPr>
          <a:xfrm>
            <a:off x="9429886" y="5801505"/>
            <a:ext cx="0" cy="996945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 7" descr="Une image contenant texte, natation, piscin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0055AD05-0B53-5A04-5E26-1A3A4AD1D14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589" y="2330430"/>
            <a:ext cx="6278325" cy="7951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05438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3408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38: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B613733D-1612-1A6D-4313-7BE5F08ED89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5" name="Image 4" descr="Une image contenant texte, capture d’écran, Police, lettre&#10;&#10;Le contenu généré par l’IA peut être incorrect.">
            <a:extLst>
              <a:ext uri="{FF2B5EF4-FFF2-40B4-BE49-F238E27FC236}">
                <a16:creationId xmlns:a16="http://schemas.microsoft.com/office/drawing/2014/main" id="{F503C17F-BDBF-497B-FFB7-7A16979A3CA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21" y="2372037"/>
            <a:ext cx="6249150" cy="791496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1F86808-C481-D186-FA87-FF8C1F7FE188}"/>
              </a:ext>
            </a:extLst>
          </p:cNvPr>
          <p:cNvSpPr/>
          <p:nvPr/>
        </p:nvSpPr>
        <p:spPr>
          <a:xfrm>
            <a:off x="3239974" y="5292436"/>
            <a:ext cx="2590800" cy="144087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74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49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523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697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872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046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221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395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310D5A3-9D94-BC0D-3B84-2A5FC46428E1}"/>
              </a:ext>
            </a:extLst>
          </p:cNvPr>
          <p:cNvSpPr/>
          <p:nvPr/>
        </p:nvSpPr>
        <p:spPr>
          <a:xfrm>
            <a:off x="3239974" y="3553691"/>
            <a:ext cx="2635822" cy="144087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74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49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523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697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872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046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221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395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/>
          </a:p>
        </p:txBody>
      </p:sp>
      <p:sp>
        <p:nvSpPr>
          <p:cNvPr id="11" name="ZoneTexte 11">
            <a:extLst>
              <a:ext uri="{FF2B5EF4-FFF2-40B4-BE49-F238E27FC236}">
                <a16:creationId xmlns:a16="http://schemas.microsoft.com/office/drawing/2014/main" id="{1D76E76D-3E9F-CFF0-FAEF-64A8F74DF40E}"/>
              </a:ext>
            </a:extLst>
          </p:cNvPr>
          <p:cNvSpPr txBox="1"/>
          <p:nvPr/>
        </p:nvSpPr>
        <p:spPr>
          <a:xfrm>
            <a:off x="6218700" y="6501452"/>
            <a:ext cx="695570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91434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4" algn="l" defTabSz="91434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49" algn="l" defTabSz="91434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23" algn="l" defTabSz="91434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97" algn="l" defTabSz="91434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72" algn="l" defTabSz="91434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46" algn="l" defTabSz="91434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21" algn="l" defTabSz="91434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95" algn="l" defTabSz="91434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2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أتدرب في المنزل على قراءة الفقرة بسرعة وبدقة. 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id="{75807317-E568-DBE7-A372-84BC60341A19}"/>
              </a:ext>
            </a:extLst>
          </p:cNvPr>
          <p:cNvSpPr txBox="1"/>
          <p:nvPr/>
        </p:nvSpPr>
        <p:spPr>
          <a:xfrm>
            <a:off x="6312766" y="3221493"/>
            <a:ext cx="6955708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91434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4" algn="l" defTabSz="91434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49" algn="l" defTabSz="91434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23" algn="l" defTabSz="91434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97" algn="l" defTabSz="91434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72" algn="l" defTabSz="91434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46" algn="l" defTabSz="91434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21" algn="l" defTabSz="91434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95" algn="l" defTabSz="91434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1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أتدرب في المنزل على قراءة الكلمات بسرعة وبدقة، وأبحث عنها في الفقرة وأضع سطرا تحتها.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" name="ZoneTexte 13">
            <a:extLst>
              <a:ext uri="{FF2B5EF4-FFF2-40B4-BE49-F238E27FC236}">
                <a16:creationId xmlns:a16="http://schemas.microsoft.com/office/drawing/2014/main" id="{A12CEC95-DEC2-4F07-3CD6-4A4CD234EF65}"/>
              </a:ext>
            </a:extLst>
          </p:cNvPr>
          <p:cNvSpPr txBox="1"/>
          <p:nvPr/>
        </p:nvSpPr>
        <p:spPr>
          <a:xfrm>
            <a:off x="6218700" y="8529583"/>
            <a:ext cx="6955708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91434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4" algn="l" defTabSz="91434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49" algn="l" defTabSz="91434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23" algn="l" defTabSz="91434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97" algn="l" defTabSz="91434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72" algn="l" defTabSz="91434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46" algn="l" defTabSz="91434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21" algn="l" defTabSz="91434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95" algn="l" defTabSz="91434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3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أتدرب في المنزل على قراءة الجمل بسرعة وبدقة، وأنقلها على دفتري. 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1802C92-489A-92E2-CDBD-9BA8B5A6E5CA}"/>
              </a:ext>
            </a:extLst>
          </p:cNvPr>
          <p:cNvSpPr/>
          <p:nvPr/>
        </p:nvSpPr>
        <p:spPr>
          <a:xfrm>
            <a:off x="704591" y="8645235"/>
            <a:ext cx="5126183" cy="108467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74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49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523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697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872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046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221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395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670258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2C2BC61-B44A-ED17-645F-CBB82FB5B52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19200" y="2827421"/>
            <a:ext cx="11277600" cy="682992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852F6DD-0821-587E-5B36-5F357DF14E62}"/>
              </a:ext>
            </a:extLst>
          </p:cNvPr>
          <p:cNvSpPr txBox="1"/>
          <p:nvPr/>
        </p:nvSpPr>
        <p:spPr>
          <a:xfrm>
            <a:off x="1219200" y="629653"/>
            <a:ext cx="1127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i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إلى الحصة القادمة</a:t>
            </a:r>
            <a:endParaRPr lang="fr-MA" sz="7200" b="1" i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330084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2"/>
          </p:nvPr>
        </p:nvSpPr>
        <p:spPr>
          <a:xfrm>
            <a:off x="936160" y="1925354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3"/>
          </p:nvPr>
        </p:nvSpPr>
        <p:spPr>
          <a:xfrm>
            <a:off x="936168" y="6225149"/>
            <a:ext cx="4800601" cy="2117549"/>
          </a:xfrm>
        </p:spPr>
        <p:txBody>
          <a:bodyPr anchor="ctr"/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24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25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2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2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4875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3A8F098-BA95-F7BC-CDE0-F4A848FC0310}"/>
              </a:ext>
            </a:extLst>
          </p:cNvPr>
          <p:cNvSpPr txBox="1"/>
          <p:nvPr/>
        </p:nvSpPr>
        <p:spPr>
          <a:xfrm>
            <a:off x="6086975" y="751016"/>
            <a:ext cx="6352675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بكم، سننطلق في حصة اللغة العربية</a:t>
            </a:r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324878F-B3A5-055A-7D04-BA1701F338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7E5F1D8-7B4A-C515-141F-7CC09ED05FB6}"/>
              </a:ext>
            </a:extLst>
          </p:cNvPr>
          <p:cNvSpPr/>
          <p:nvPr/>
        </p:nvSpPr>
        <p:spPr>
          <a:xfrm>
            <a:off x="666750" y="4583666"/>
            <a:ext cx="12363450" cy="274757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سلوك اليوم: </a:t>
            </a:r>
            <a:r>
              <a:rPr lang="ar-MA" sz="66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كيف أنتبه وأركز في الفصل؟</a:t>
            </a:r>
            <a:endParaRPr lang="fr-FR" sz="6600" b="1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56304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EC0BC-1E0C-42C9-FDA3-6EEE6E6D2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3F5B2EF-9DEB-3AB7-98C5-A40689AA18BD}"/>
              </a:ext>
            </a:extLst>
          </p:cNvPr>
          <p:cNvSpPr txBox="1"/>
          <p:nvPr/>
        </p:nvSpPr>
        <p:spPr>
          <a:xfrm>
            <a:off x="4283110" y="2404510"/>
            <a:ext cx="8212232" cy="10233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أَجْلِسُ بِشَكْلٍ صَحيحٍ في مَكاني كَما يُوَضِّحُهُ أُسْتاذي؛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36E3551-C860-F765-6C5A-8B0C16AB96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BBE830B-EE5E-409B-6E4A-51B5875F5A1B}"/>
              </a:ext>
            </a:extLst>
          </p:cNvPr>
          <p:cNvSpPr txBox="1"/>
          <p:nvPr/>
        </p:nvSpPr>
        <p:spPr>
          <a:xfrm>
            <a:off x="4168760" y="890934"/>
            <a:ext cx="82296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كيف أنتبه وأركز في الفصل؟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C58071B-1A47-8B49-2D2B-8352D4A1C9DC}"/>
              </a:ext>
            </a:extLst>
          </p:cNvPr>
          <p:cNvSpPr txBox="1"/>
          <p:nvPr/>
        </p:nvSpPr>
        <p:spPr>
          <a:xfrm>
            <a:off x="4283110" y="4450313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أَسْتَمِعُ بِإِمْعانٍ لِتَعْليماتِ أُسْتاذي وَشَرْحِهِ؛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7AC8ADA-15F9-1E77-DDDF-79C68B5E7C4F}"/>
              </a:ext>
            </a:extLst>
          </p:cNvPr>
          <p:cNvSpPr txBox="1"/>
          <p:nvPr/>
        </p:nvSpPr>
        <p:spPr>
          <a:xfrm>
            <a:off x="4283110" y="8711197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أَنْصَحُ صَديقي الَّذي لا يَلْتَزِمُ بِهَذِهِ الشُّروطِ، لِكَيْ يَلْتَزِمُ بِها.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F072296-C01A-FA33-5AB5-8D45019010AE}"/>
              </a:ext>
            </a:extLst>
          </p:cNvPr>
          <p:cNvSpPr txBox="1"/>
          <p:nvPr/>
        </p:nvSpPr>
        <p:spPr>
          <a:xfrm>
            <a:off x="4283110" y="6242200"/>
            <a:ext cx="8212232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أَطْلُبُ الْإِذْنَ مِنْ أُسْتاذي قَبْلَ تَقْديمِ الْجَوابِ، وَعِنْدَ طَرْحِ السُّؤالِ، وَعِنْدَ الْخُروجِ إِلى الْمِرْحاضِ؛</a:t>
            </a:r>
          </a:p>
        </p:txBody>
      </p:sp>
      <p:pic>
        <p:nvPicPr>
          <p:cNvPr id="6" name="Image 5" descr="Une image contenant habits, intérieur, Enseignement, salle de classe&#10;&#10;Le contenu généré par l’IA peut être incorrect.">
            <a:extLst>
              <a:ext uri="{FF2B5EF4-FFF2-40B4-BE49-F238E27FC236}">
                <a16:creationId xmlns:a16="http://schemas.microsoft.com/office/drawing/2014/main" id="{A6799838-573D-0A46-813E-D72B386549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405" y="2001758"/>
            <a:ext cx="2143223" cy="196741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Image 4" descr="Une image contenant meubles, intérieur, table, chaise&#10;&#10;Le contenu généré par l’IA peut être incorrect.">
            <a:extLst>
              <a:ext uri="{FF2B5EF4-FFF2-40B4-BE49-F238E27FC236}">
                <a16:creationId xmlns:a16="http://schemas.microsoft.com/office/drawing/2014/main" id="{1F53BB4F-EF5B-2419-3E27-F4A7DB18D9F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2887" y="3884968"/>
            <a:ext cx="2452259" cy="205269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Image 6" descr="Une image contenant meubles, intérieur, table, chaise&#10;&#10;Le contenu généré par l’IA peut être incorrect.">
            <a:extLst>
              <a:ext uri="{FF2B5EF4-FFF2-40B4-BE49-F238E27FC236}">
                <a16:creationId xmlns:a16="http://schemas.microsoft.com/office/drawing/2014/main" id="{5034B4A6-60D3-58CB-3FFD-C7843768B56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7482" y="5853464"/>
            <a:ext cx="2843068" cy="21520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8" name="Groupe 7">
            <a:extLst>
              <a:ext uri="{FF2B5EF4-FFF2-40B4-BE49-F238E27FC236}">
                <a16:creationId xmlns:a16="http://schemas.microsoft.com/office/drawing/2014/main" id="{47A6838A-6FF3-AFC3-A6DE-D009CB30DF93}"/>
              </a:ext>
            </a:extLst>
          </p:cNvPr>
          <p:cNvGrpSpPr/>
          <p:nvPr/>
        </p:nvGrpSpPr>
        <p:grpSpPr>
          <a:xfrm>
            <a:off x="236602" y="7921282"/>
            <a:ext cx="3164828" cy="2349272"/>
            <a:chOff x="2804158" y="2638591"/>
            <a:chExt cx="6973503" cy="5176476"/>
          </a:xfrm>
        </p:grpSpPr>
        <p:pic>
          <p:nvPicPr>
            <p:cNvPr id="9" name="Image 8" descr="Une image contenant meubles, intérieur, table, dessin humoristique&#10;&#10;Le contenu généré par l’IA peut être incorrect.">
              <a:extLst>
                <a:ext uri="{FF2B5EF4-FFF2-40B4-BE49-F238E27FC236}">
                  <a16:creationId xmlns:a16="http://schemas.microsoft.com/office/drawing/2014/main" id="{E6A46503-E492-F674-D89B-A661DBEEFB8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232357" y="2638591"/>
              <a:ext cx="3545304" cy="5176476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0" name="Image 9" descr="Une image contenant meubles, intérieur, table, dessin humoristique&#10;&#10;Le contenu généré par l’IA peut être incorrect.">
              <a:extLst>
                <a:ext uri="{FF2B5EF4-FFF2-40B4-BE49-F238E27FC236}">
                  <a16:creationId xmlns:a16="http://schemas.microsoft.com/office/drawing/2014/main" id="{A779A5EF-F756-CA4C-CD4F-10FEC79CF2A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flipH="1">
              <a:off x="2804158" y="2638591"/>
              <a:ext cx="3545304" cy="5176476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</p:spTree>
    <p:extLst>
      <p:ext uri="{BB962C8B-B14F-4D97-AF65-F5344CB8AC3E}">
        <p14:creationId xmlns:p14="http://schemas.microsoft.com/office/powerpoint/2010/main" val="1633271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  <p:bldP spid="12" grpId="0"/>
      <p:bldP spid="1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3124</TotalTime>
  <Words>1602</Words>
  <Application>Microsoft Office PowerPoint</Application>
  <PresentationFormat>Personnalisé</PresentationFormat>
  <Paragraphs>264</Paragraphs>
  <Slides>68</Slides>
  <Notes>9</Notes>
  <HiddenSlides>0</HiddenSlides>
  <MMClips>0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68</vt:i4>
      </vt:variant>
    </vt:vector>
  </HeadingPairs>
  <TitlesOfParts>
    <vt:vector size="86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MADHOUM OUADIA</cp:lastModifiedBy>
  <cp:revision>2249</cp:revision>
  <dcterms:created xsi:type="dcterms:W3CDTF">2014-10-09T07:32:24Z</dcterms:created>
  <dcterms:modified xsi:type="dcterms:W3CDTF">2025-09-29T22:50:52Z</dcterms:modified>
</cp:coreProperties>
</file>