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6"/>
  </p:notesMasterIdLst>
  <p:handoutMasterIdLst>
    <p:handoutMasterId r:id="rId57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560" r:id="rId12"/>
    <p:sldId id="2134808591" r:id="rId13"/>
    <p:sldId id="2134808592" r:id="rId14"/>
    <p:sldId id="2134808451" r:id="rId15"/>
    <p:sldId id="2134808652" r:id="rId16"/>
    <p:sldId id="988" r:id="rId17"/>
    <p:sldId id="2134808585" r:id="rId18"/>
    <p:sldId id="2134808586" r:id="rId19"/>
    <p:sldId id="2134808587" r:id="rId20"/>
    <p:sldId id="2134808554" r:id="rId21"/>
    <p:sldId id="2134808544" r:id="rId22"/>
    <p:sldId id="2134808553" r:id="rId23"/>
    <p:sldId id="2134808452" r:id="rId24"/>
    <p:sldId id="2134808555" r:id="rId25"/>
    <p:sldId id="2134808556" r:id="rId26"/>
    <p:sldId id="2134808596" r:id="rId27"/>
    <p:sldId id="2134808597" r:id="rId28"/>
    <p:sldId id="2134808599" r:id="rId29"/>
    <p:sldId id="2134808598" r:id="rId30"/>
    <p:sldId id="2134808448" r:id="rId31"/>
    <p:sldId id="2134808470" r:id="rId32"/>
    <p:sldId id="2134808471" r:id="rId33"/>
    <p:sldId id="2134808472" r:id="rId34"/>
    <p:sldId id="2134808545" r:id="rId35"/>
    <p:sldId id="597" r:id="rId36"/>
    <p:sldId id="2134808475" r:id="rId37"/>
    <p:sldId id="2134808600" r:id="rId38"/>
    <p:sldId id="2134808601" r:id="rId39"/>
    <p:sldId id="2134808562" r:id="rId40"/>
    <p:sldId id="2134808572" r:id="rId41"/>
    <p:sldId id="2134808574" r:id="rId42"/>
    <p:sldId id="2134808584" r:id="rId43"/>
    <p:sldId id="2134808580" r:id="rId44"/>
    <p:sldId id="2134808582" r:id="rId45"/>
    <p:sldId id="2134808570" r:id="rId46"/>
    <p:sldId id="2134808571" r:id="rId47"/>
    <p:sldId id="2134808590" r:id="rId48"/>
    <p:sldId id="2134808602" r:id="rId49"/>
    <p:sldId id="2134808603" r:id="rId50"/>
    <p:sldId id="2134808651" r:id="rId51"/>
    <p:sldId id="985" r:id="rId52"/>
    <p:sldId id="2134808546" r:id="rId53"/>
    <p:sldId id="2134808447" r:id="rId54"/>
    <p:sldId id="2134808513" r:id="rId55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560"/>
            <p14:sldId id="2134808591"/>
            <p14:sldId id="2134808592"/>
            <p14:sldId id="2134808451"/>
          </p14:sldIdLst>
        </p14:section>
        <p14:section name="نشاط اعتيادي" id="{3822E05A-48B7-466A-9806-AC1514DAD3AF}">
          <p14:sldIdLst>
            <p14:sldId id="2134808652"/>
            <p14:sldId id="988"/>
            <p14:sldId id="2134808585"/>
            <p14:sldId id="2134808586"/>
            <p14:sldId id="2134808587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96"/>
            <p14:sldId id="2134808597"/>
            <p14:sldId id="2134808599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600"/>
            <p14:sldId id="2134808601"/>
            <p14:sldId id="2134808562"/>
            <p14:sldId id="2134808572"/>
            <p14:sldId id="2134808574"/>
            <p14:sldId id="2134808584"/>
            <p14:sldId id="2134808580"/>
            <p14:sldId id="2134808582"/>
            <p14:sldId id="2134808570"/>
            <p14:sldId id="2134808571"/>
            <p14:sldId id="2134808590"/>
          </p14:sldIdLst>
        </p14:section>
        <p14:section name="ألعاب" id="{66953B43-0502-40BE-9D9D-49C14FC1791C}">
          <p14:sldIdLst>
            <p14:sldId id="2134808602"/>
            <p14:sldId id="2134808603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6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776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61" Type="http://schemas.openxmlformats.org/officeDocument/2006/relationships/theme" Target="theme/theme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10" Type="http://schemas.openxmlformats.org/officeDocument/2006/relationships/image" Target="../media/image42.svg"/><Relationship Id="rId4" Type="http://schemas.openxmlformats.org/officeDocument/2006/relationships/image" Target="../media/image36.svg"/><Relationship Id="rId9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3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5.jpeg"/><Relationship Id="rId4" Type="http://schemas.openxmlformats.org/officeDocument/2006/relationships/image" Target="../media/image47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5.jpeg"/><Relationship Id="rId4" Type="http://schemas.microsoft.com/office/2007/relationships/hdphoto" Target="../media/hdphoto4.wdp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9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49.png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4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2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8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140778" y="1054416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كلمات وجمل بدقة وسرعة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4519937" y="3707613"/>
            <a:ext cx="2920582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522909"/>
            <a:ext cx="4111997" cy="3414535"/>
          </a:xfrm>
          <a:prstGeom prst="rect">
            <a:avLst/>
          </a:prstGeom>
        </p:spPr>
      </p:pic>
      <p:pic>
        <p:nvPicPr>
          <p:cNvPr id="3" name="Image 2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15C154CB-78FE-EE81-8875-80ABB8EF90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00" y="6209108"/>
            <a:ext cx="1950937" cy="1300625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27D4921-9FDB-94B1-A2C2-974862F348D3}"/>
              </a:ext>
            </a:extLst>
          </p:cNvPr>
          <p:cNvSpPr/>
          <p:nvPr/>
        </p:nvSpPr>
        <p:spPr>
          <a:xfrm>
            <a:off x="4519937" y="6114031"/>
            <a:ext cx="2920582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مشتركة</a:t>
            </a:r>
          </a:p>
        </p:txBody>
      </p:sp>
    </p:spTree>
    <p:extLst>
      <p:ext uri="{BB962C8B-B14F-4D97-AF65-F5344CB8AC3E}">
        <p14:creationId xmlns:p14="http://schemas.microsoft.com/office/powerpoint/2010/main" val="428851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82260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شحم.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شَحْمࣱ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لحم.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لَحْمࣱ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شحم.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شَحْمࣱ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الفقرة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29548858-16C9-3866-9F26-C28623970ADF}"/>
              </a:ext>
            </a:extLst>
          </p:cNvPr>
          <p:cNvGrpSpPr/>
          <p:nvPr/>
        </p:nvGrpSpPr>
        <p:grpSpPr>
          <a:xfrm>
            <a:off x="3384406" y="2421582"/>
            <a:ext cx="6947188" cy="6555641"/>
            <a:chOff x="3384406" y="2421582"/>
            <a:chExt cx="6947188" cy="6555641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A917C3D4-0A8E-B4CA-C9D2-B9D9A06FD12E}"/>
                </a:ext>
              </a:extLst>
            </p:cNvPr>
            <p:cNvSpPr txBox="1"/>
            <p:nvPr/>
          </p:nvSpPr>
          <p:spPr>
            <a:xfrm>
              <a:off x="3384406" y="2421582"/>
              <a:ext cx="6947188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ذَهَبَ  عَليࣱّ  إِلى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ٱلسّوقِ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اِشْتَرى  هَدِيَّةً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لِٱبْنِهِ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إِنَّها  دَرّاجَةࣱ  هَوائِيَّةࣱ.</a:t>
              </a:r>
            </a:p>
          </p:txBody>
        </p:sp>
        <p:sp>
          <p:nvSpPr>
            <p:cNvPr id="11" name="Flèche : courbe vers le bas 10">
              <a:extLst>
                <a:ext uri="{FF2B5EF4-FFF2-40B4-BE49-F238E27FC236}">
                  <a16:creationId xmlns:a16="http://schemas.microsoft.com/office/drawing/2014/main" id="{0A2B9B49-715C-FB63-27F8-CD00DDEE8849}"/>
                </a:ext>
              </a:extLst>
            </p:cNvPr>
            <p:cNvSpPr/>
            <p:nvPr/>
          </p:nvSpPr>
          <p:spPr>
            <a:xfrm flipH="1">
              <a:off x="5430980" y="2798618"/>
              <a:ext cx="1025236" cy="411086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12" name="Flèche : courbe vers le bas 11">
              <a:extLst>
                <a:ext uri="{FF2B5EF4-FFF2-40B4-BE49-F238E27FC236}">
                  <a16:creationId xmlns:a16="http://schemas.microsoft.com/office/drawing/2014/main" id="{F6CC4064-85B1-2C74-4E96-50B4183FADCE}"/>
                </a:ext>
              </a:extLst>
            </p:cNvPr>
            <p:cNvSpPr/>
            <p:nvPr/>
          </p:nvSpPr>
          <p:spPr>
            <a:xfrm flipH="1">
              <a:off x="5624944" y="5143500"/>
              <a:ext cx="637309" cy="293064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04841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E52ED7A0-783E-8877-F998-E88A39A9E8C3}"/>
              </a:ext>
            </a:extLst>
          </p:cNvPr>
          <p:cNvGrpSpPr/>
          <p:nvPr/>
        </p:nvGrpSpPr>
        <p:grpSpPr>
          <a:xfrm>
            <a:off x="3384406" y="2421582"/>
            <a:ext cx="6947188" cy="6555641"/>
            <a:chOff x="3384406" y="2421582"/>
            <a:chExt cx="6947188" cy="6555641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730280A7-1205-BBF2-6155-43073C556EF7}"/>
                </a:ext>
              </a:extLst>
            </p:cNvPr>
            <p:cNvSpPr txBox="1"/>
            <p:nvPr/>
          </p:nvSpPr>
          <p:spPr>
            <a:xfrm>
              <a:off x="3384406" y="2421582"/>
              <a:ext cx="6947188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ذَهَبَ  عَليࣱّ  إِلى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ٱلسّوقِ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اِشْتَرى  هَدِيَّةً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لِٱبْنِهِ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إِنَّها  دَرّاجَةࣱ  هَوائِيَّةࣱ.</a:t>
              </a:r>
            </a:p>
          </p:txBody>
        </p:sp>
        <p:sp>
          <p:nvSpPr>
            <p:cNvPr id="4" name="Flèche : courbe vers le bas 3">
              <a:extLst>
                <a:ext uri="{FF2B5EF4-FFF2-40B4-BE49-F238E27FC236}">
                  <a16:creationId xmlns:a16="http://schemas.microsoft.com/office/drawing/2014/main" id="{4937E552-8A2B-FAF1-F150-2E3E0B65D640}"/>
                </a:ext>
              </a:extLst>
            </p:cNvPr>
            <p:cNvSpPr/>
            <p:nvPr/>
          </p:nvSpPr>
          <p:spPr>
            <a:xfrm flipH="1">
              <a:off x="5430980" y="2798618"/>
              <a:ext cx="1025236" cy="411086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7" name="Flèche : courbe vers le bas 6">
              <a:extLst>
                <a:ext uri="{FF2B5EF4-FFF2-40B4-BE49-F238E27FC236}">
                  <a16:creationId xmlns:a16="http://schemas.microsoft.com/office/drawing/2014/main" id="{A2B4D600-BD94-D3DC-EABC-2F7CC754268F}"/>
                </a:ext>
              </a:extLst>
            </p:cNvPr>
            <p:cNvSpPr/>
            <p:nvPr/>
          </p:nvSpPr>
          <p:spPr>
            <a:xfrm flipH="1">
              <a:off x="5624944" y="5143500"/>
              <a:ext cx="637309" cy="293064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3267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DD344FD-2615-1D37-6E32-22CFE7658596}"/>
              </a:ext>
            </a:extLst>
          </p:cNvPr>
          <p:cNvGrpSpPr/>
          <p:nvPr/>
        </p:nvGrpSpPr>
        <p:grpSpPr>
          <a:xfrm>
            <a:off x="3384406" y="2421582"/>
            <a:ext cx="6947188" cy="6555641"/>
            <a:chOff x="3384406" y="2421582"/>
            <a:chExt cx="6947188" cy="655564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9A2B3509-B8E7-B9E5-9EB8-4DF04C3E05FB}"/>
                </a:ext>
              </a:extLst>
            </p:cNvPr>
            <p:cNvSpPr txBox="1"/>
            <p:nvPr/>
          </p:nvSpPr>
          <p:spPr>
            <a:xfrm>
              <a:off x="3384406" y="2421582"/>
              <a:ext cx="6947188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ذَهَبَ  عَليࣱّ  إِلى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ٱلسّوقِ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اِشْتَرى  هَدِيَّةً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لِٱبْنِهِ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إِنَّها  دَرّاجَةࣱ  هَوائِيَّةࣱ.</a:t>
              </a:r>
            </a:p>
          </p:txBody>
        </p:sp>
        <p:sp>
          <p:nvSpPr>
            <p:cNvPr id="6" name="Flèche : courbe vers le bas 5">
              <a:extLst>
                <a:ext uri="{FF2B5EF4-FFF2-40B4-BE49-F238E27FC236}">
                  <a16:creationId xmlns:a16="http://schemas.microsoft.com/office/drawing/2014/main" id="{CC4F72DA-9CD0-AB5A-40B8-42B70BD4DCC3}"/>
                </a:ext>
              </a:extLst>
            </p:cNvPr>
            <p:cNvSpPr/>
            <p:nvPr/>
          </p:nvSpPr>
          <p:spPr>
            <a:xfrm flipH="1">
              <a:off x="5430980" y="2798618"/>
              <a:ext cx="1025236" cy="411086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7" name="Flèche : courbe vers le bas 6">
              <a:extLst>
                <a:ext uri="{FF2B5EF4-FFF2-40B4-BE49-F238E27FC236}">
                  <a16:creationId xmlns:a16="http://schemas.microsoft.com/office/drawing/2014/main" id="{B24F5D34-BA51-20B0-E4A2-96C9B2DE7DDE}"/>
                </a:ext>
              </a:extLst>
            </p:cNvPr>
            <p:cNvSpPr/>
            <p:nvPr/>
          </p:nvSpPr>
          <p:spPr>
            <a:xfrm flipH="1">
              <a:off x="5624944" y="5143500"/>
              <a:ext cx="637309" cy="293064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0823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هذه الفقرة.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يختار خمسة تلاميذ في كل حصة.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2F3FAA9-8029-9DCD-DE59-42157EE98DB6}"/>
              </a:ext>
            </a:extLst>
          </p:cNvPr>
          <p:cNvGrpSpPr/>
          <p:nvPr/>
        </p:nvGrpSpPr>
        <p:grpSpPr>
          <a:xfrm>
            <a:off x="3384406" y="2421582"/>
            <a:ext cx="6947188" cy="6555641"/>
            <a:chOff x="3384406" y="2421582"/>
            <a:chExt cx="6947188" cy="6555641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A7AF402C-7373-68D1-CD51-57907F447AE5}"/>
                </a:ext>
              </a:extLst>
            </p:cNvPr>
            <p:cNvSpPr txBox="1"/>
            <p:nvPr/>
          </p:nvSpPr>
          <p:spPr>
            <a:xfrm>
              <a:off x="3384406" y="2421582"/>
              <a:ext cx="6947188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ذَهَبَ  عَليࣱّ  إِلى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ٱلسّوقِ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اِشْتَرى  هَدِيَّةً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لِٱبْنِهِ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إِنَّها  دَرّاجَةࣱ  هَوائِيَّةࣱ.</a:t>
              </a:r>
            </a:p>
          </p:txBody>
        </p:sp>
        <p:sp>
          <p:nvSpPr>
            <p:cNvPr id="4" name="Flèche : courbe vers le bas 3">
              <a:extLst>
                <a:ext uri="{FF2B5EF4-FFF2-40B4-BE49-F238E27FC236}">
                  <a16:creationId xmlns:a16="http://schemas.microsoft.com/office/drawing/2014/main" id="{D15FFA59-EEDE-A432-7D53-242BFF05E5B8}"/>
                </a:ext>
              </a:extLst>
            </p:cNvPr>
            <p:cNvSpPr/>
            <p:nvPr/>
          </p:nvSpPr>
          <p:spPr>
            <a:xfrm flipH="1">
              <a:off x="5430980" y="2798618"/>
              <a:ext cx="1025236" cy="411086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7" name="Flèche : courbe vers le bas 6">
              <a:extLst>
                <a:ext uri="{FF2B5EF4-FFF2-40B4-BE49-F238E27FC236}">
                  <a16:creationId xmlns:a16="http://schemas.microsoft.com/office/drawing/2014/main" id="{4969FDE9-23FE-D3C1-8E95-6CE61010B34D}"/>
                </a:ext>
              </a:extLst>
            </p:cNvPr>
            <p:cNvSpPr/>
            <p:nvPr/>
          </p:nvSpPr>
          <p:spPr>
            <a:xfrm flipH="1">
              <a:off x="5624944" y="5143500"/>
              <a:ext cx="637309" cy="293064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42989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المدينة"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9D978A9D-717D-D7B2-22D8-A6DB9BC5A1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19166" r="10467" b="12634"/>
          <a:stretch>
            <a:fillRect/>
          </a:stretch>
        </p:blipFill>
        <p:spPr>
          <a:xfrm>
            <a:off x="505841" y="429597"/>
            <a:ext cx="7176533" cy="765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0F91D1-4080-C671-1998-776F587DEB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56212913-83EE-6841-4EDB-155EFE8467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19166" r="10467" b="12634"/>
          <a:stretch>
            <a:fillRect/>
          </a:stretch>
        </p:blipFill>
        <p:spPr>
          <a:xfrm>
            <a:off x="3176757" y="2313814"/>
            <a:ext cx="7362486" cy="785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بالمدينة؛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كلمات وجمل.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كلمة كلمة).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1" name="Image 10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A7E44497-8FDA-F6AD-2423-0E20E50A7C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750" y="947762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8" name="Image 7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6AF492D5-6868-F59A-3730-0520F8647F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42" t="20179" r="10702" b="67702"/>
          <a:stretch>
            <a:fillRect/>
          </a:stretch>
        </p:blipFill>
        <p:spPr>
          <a:xfrm>
            <a:off x="2332021" y="2718954"/>
            <a:ext cx="9051957" cy="3477491"/>
          </a:xfrm>
          <a:prstGeom prst="rect">
            <a:avLst/>
          </a:prstGeom>
        </p:spPr>
      </p:pic>
      <p:pic>
        <p:nvPicPr>
          <p:cNvPr id="9" name="Image 8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AE65AE9C-7A2C-DE46-BCE3-87B860D3FF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7" t="20194" r="51108" b="67689"/>
          <a:stretch>
            <a:fillRect/>
          </a:stretch>
        </p:blipFill>
        <p:spPr>
          <a:xfrm>
            <a:off x="2332021" y="6238010"/>
            <a:ext cx="9051956" cy="347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FDC75-FBC4-5840-0207-9DCD9ABCC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809FCCF7-8EA3-3D59-034D-6706FD0B7A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42" t="20179" r="10702" b="67702"/>
          <a:stretch>
            <a:fillRect/>
          </a:stretch>
        </p:blipFill>
        <p:spPr>
          <a:xfrm>
            <a:off x="2332021" y="2718954"/>
            <a:ext cx="9051957" cy="3477491"/>
          </a:xfrm>
          <a:prstGeom prst="rect">
            <a:avLst/>
          </a:prstGeom>
        </p:spPr>
      </p:pic>
      <p:pic>
        <p:nvPicPr>
          <p:cNvPr id="9" name="Image 8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5BB3A4E8-467A-146E-E3D6-7193F002BE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7" t="20194" r="51108" b="67689"/>
          <a:stretch>
            <a:fillRect/>
          </a:stretch>
        </p:blipFill>
        <p:spPr>
          <a:xfrm>
            <a:off x="2332021" y="6238010"/>
            <a:ext cx="9051956" cy="347749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B7E0A59-199C-DCA7-C1E5-42280BFF62AF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A4AC225-DE3A-CFF3-D951-2A28F4EF51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99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C5FF4-D0E5-73D3-4957-59DC5CD12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1AB9C467-E9B3-E34E-9A41-A276546E00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42" t="20179" r="10702" b="67702"/>
          <a:stretch>
            <a:fillRect/>
          </a:stretch>
        </p:blipFill>
        <p:spPr>
          <a:xfrm>
            <a:off x="2332021" y="2718954"/>
            <a:ext cx="9051957" cy="3477491"/>
          </a:xfrm>
          <a:prstGeom prst="rect">
            <a:avLst/>
          </a:prstGeom>
        </p:spPr>
      </p:pic>
      <p:pic>
        <p:nvPicPr>
          <p:cNvPr id="9" name="Image 8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DD36E054-DE3D-1307-9BC7-F876EF736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7" t="20194" r="51108" b="67689"/>
          <a:stretch>
            <a:fillRect/>
          </a:stretch>
        </p:blipFill>
        <p:spPr>
          <a:xfrm>
            <a:off x="2332021" y="6238010"/>
            <a:ext cx="9051956" cy="347749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75C7CC6-87D0-4DC6-7A81-551FC6B6D96A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443EBE7-82F7-FD2E-2184-6BFA3CCED6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877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جميع التلاميذ الكلمات، لكل تلميذ سطر واحد.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10E241ED-374F-7AFF-0EDA-0FF2729135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42" t="20179" r="10702" b="67702"/>
          <a:stretch>
            <a:fillRect/>
          </a:stretch>
        </p:blipFill>
        <p:spPr>
          <a:xfrm>
            <a:off x="2332021" y="2718954"/>
            <a:ext cx="9051957" cy="3477491"/>
          </a:xfrm>
          <a:prstGeom prst="rect">
            <a:avLst/>
          </a:prstGeom>
        </p:spPr>
      </p:pic>
      <p:pic>
        <p:nvPicPr>
          <p:cNvPr id="6" name="Image 5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6FB03F17-35E6-2C63-400A-D913063CB3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7" t="20194" r="51108" b="67689"/>
          <a:stretch>
            <a:fillRect/>
          </a:stretch>
        </p:blipFill>
        <p:spPr>
          <a:xfrm>
            <a:off x="2332021" y="6238010"/>
            <a:ext cx="9051956" cy="347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2. المطلوب اختيار الكلمة المناسبة للصورة.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بطريقة الإنجاز: ملاحظة الصورة أولا،  ثم قراءة الكلمات الثلاثة، ثم اختيار الكلمة المناسبة.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2" name="Image 1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67B44628-DA11-14E1-8AF5-C09E916FA1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0" t="35508" r="10296" b="34225"/>
          <a:stretch>
            <a:fillRect/>
          </a:stretch>
        </p:blipFill>
        <p:spPr>
          <a:xfrm>
            <a:off x="679305" y="2563091"/>
            <a:ext cx="12357389" cy="590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4A759-3DB9-E727-34B3-D10D22250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929386-0E02-A70D-8426-421BCA8AE9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C5BCE6D-AC99-DAA1-A691-7649D38219A0}"/>
              </a:ext>
            </a:extLst>
          </p:cNvPr>
          <p:cNvSpPr txBox="1"/>
          <p:nvPr/>
        </p:nvSpPr>
        <p:spPr>
          <a:xfrm>
            <a:off x="1751027" y="80030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بإنجاز المطلوب.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E10CDC94-9A61-3B37-EDD3-591AD2F2C4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0" t="35508" r="10296" b="34225"/>
          <a:stretch>
            <a:fillRect/>
          </a:stretch>
        </p:blipFill>
        <p:spPr>
          <a:xfrm>
            <a:off x="679305" y="2563091"/>
            <a:ext cx="12357389" cy="590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512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B7BAB-6654-57F0-44FF-3A193951B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66D645B-06D8-9712-CB7A-39816B997D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37B6B02-DC40-57D0-70F0-AB1E673405A1}"/>
              </a:ext>
            </a:extLst>
          </p:cNvPr>
          <p:cNvSpPr txBox="1"/>
          <p:nvPr/>
        </p:nvSpPr>
        <p:spPr>
          <a:xfrm>
            <a:off x="1751027" y="80030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EC3095E8-2156-55A7-2BF1-44B409D9CB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0" t="35508" r="10296" b="34225"/>
          <a:stretch>
            <a:fillRect/>
          </a:stretch>
        </p:blipFill>
        <p:spPr>
          <a:xfrm>
            <a:off x="679305" y="2563091"/>
            <a:ext cx="12357389" cy="590203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63084DE-A969-11F4-E2E7-D26346B2D26A}"/>
              </a:ext>
            </a:extLst>
          </p:cNvPr>
          <p:cNvSpPr/>
          <p:nvPr/>
        </p:nvSpPr>
        <p:spPr>
          <a:xfrm>
            <a:off x="11305309" y="6788727"/>
            <a:ext cx="1262953" cy="73429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EC29376-B5D9-E4CB-D8C4-D6C57D68AE00}"/>
              </a:ext>
            </a:extLst>
          </p:cNvPr>
          <p:cNvSpPr/>
          <p:nvPr/>
        </p:nvSpPr>
        <p:spPr>
          <a:xfrm>
            <a:off x="9254837" y="7647708"/>
            <a:ext cx="1262953" cy="73429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5216084-3F35-7C00-1059-80AB97FE2A08}"/>
              </a:ext>
            </a:extLst>
          </p:cNvPr>
          <p:cNvSpPr/>
          <p:nvPr/>
        </p:nvSpPr>
        <p:spPr>
          <a:xfrm>
            <a:off x="7159644" y="5846617"/>
            <a:ext cx="1262953" cy="73429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9921F1-507B-1265-619D-4AD1F5CCBA8B}"/>
              </a:ext>
            </a:extLst>
          </p:cNvPr>
          <p:cNvSpPr/>
          <p:nvPr/>
        </p:nvSpPr>
        <p:spPr>
          <a:xfrm>
            <a:off x="5084618" y="5846617"/>
            <a:ext cx="1262953" cy="73429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F3077B-5287-0C28-2D96-679B8D3DFB16}"/>
              </a:ext>
            </a:extLst>
          </p:cNvPr>
          <p:cNvSpPr/>
          <p:nvPr/>
        </p:nvSpPr>
        <p:spPr>
          <a:xfrm>
            <a:off x="3009592" y="5805053"/>
            <a:ext cx="1262953" cy="73429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1199C4-1CB5-784C-EAB8-89C4F86C9EF4}"/>
              </a:ext>
            </a:extLst>
          </p:cNvPr>
          <p:cNvSpPr/>
          <p:nvPr/>
        </p:nvSpPr>
        <p:spPr>
          <a:xfrm>
            <a:off x="987532" y="5846617"/>
            <a:ext cx="1262953" cy="73429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8305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3" grpId="0" animBg="1"/>
      <p:bldP spid="14" grpId="0" animBg="1"/>
      <p:bldP spid="1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18445-77A0-2D22-985B-768C11F79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E7E9B60-F1BF-D9DC-1C6E-FB53A7383870}"/>
              </a:ext>
            </a:extLst>
          </p:cNvPr>
          <p:cNvSpPr txBox="1"/>
          <p:nvPr/>
        </p:nvSpPr>
        <p:spPr>
          <a:xfrm>
            <a:off x="1662546" y="554088"/>
            <a:ext cx="1113431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لننتقل إلى النشاط رقم 3، سأقرأ الجملتين أولا.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لفت انتباه جميع التلاميذ قبل الشروع في القراءة.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يبرز الأستاذ الوصل المشار إليه بسهم مقوس في الجملتين،  والذي قام به بين كلمتين في حالة همزة الوصل.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22308D2-E41C-EE46-328F-877C7B1850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EE5F63E0-1EEE-DA1A-25AA-68B485224E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9" t="68572" r="10292" b="8009"/>
          <a:stretch>
            <a:fillRect/>
          </a:stretch>
        </p:blipFill>
        <p:spPr>
          <a:xfrm>
            <a:off x="746260" y="3435926"/>
            <a:ext cx="12223480" cy="444723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EE8D55F-79CF-3A0D-85FB-9861B8567CA2}"/>
              </a:ext>
            </a:extLst>
          </p:cNvPr>
          <p:cNvSpPr/>
          <p:nvPr/>
        </p:nvSpPr>
        <p:spPr>
          <a:xfrm>
            <a:off x="6858001" y="4433463"/>
            <a:ext cx="6234544" cy="336665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6073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EDAA2-41F7-F020-AC8E-52EF712A4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356C3E9-214B-66D9-D112-CD6F7A14D2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97F3FD-2D32-82B7-7B5F-6E2D5221BD65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كل واحد منكم يقرأ الجملتين قراءة هامسة، سأمر بين الصفوف.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للتأكد من انخراط الجميع في القراءة الهامسة.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B2897C12-1C70-B33E-215D-181220D0A3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93" t="73661" r="10292" b="8008"/>
          <a:stretch>
            <a:fillRect/>
          </a:stretch>
        </p:blipFill>
        <p:spPr>
          <a:xfrm>
            <a:off x="2706207" y="3546762"/>
            <a:ext cx="8303586" cy="478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0931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35070-36AA-5A34-A916-741065409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B0151A-2766-3375-7D2B-D89B861CF620}"/>
              </a:ext>
            </a:extLst>
          </p:cNvPr>
          <p:cNvSpPr txBox="1"/>
          <p:nvPr/>
        </p:nvSpPr>
        <p:spPr>
          <a:xfrm>
            <a:off x="1953490" y="808194"/>
            <a:ext cx="105801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تذكروا، عندما يمتلئ شريط الوقت باللون الأزرق تختفي الكلمات، وما عليكم إلا الانتهاء من القراءة قبل اكتمال ملئه.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01901E4-415A-68D9-BDEC-60664388158C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A40EBF2-4B1A-7037-C561-277D95616C6B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7" name="Organigramme : Alternative 6">
              <a:extLst>
                <a:ext uri="{FF2B5EF4-FFF2-40B4-BE49-F238E27FC236}">
                  <a16:creationId xmlns:a16="http://schemas.microsoft.com/office/drawing/2014/main" id="{24B16712-B1E5-7B53-11DC-787DADFBBEC4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ABC1A4F4-007C-9473-08A9-53A20918215B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7329E270-4664-F6B8-E325-3AB6588E3BE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22" name="Graphique 21" descr="Chronomètre avec un remplissage uni">
                <a:extLst>
                  <a:ext uri="{FF2B5EF4-FFF2-40B4-BE49-F238E27FC236}">
                    <a16:creationId xmlns:a16="http://schemas.microsoft.com/office/drawing/2014/main" id="{AAAD982A-F63A-63C9-CC1C-B9A8E2F55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07445E7-14F2-A652-1731-AA7A08C545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6894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554088"/>
            <a:ext cx="1081723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ستتقدمون إلى السبورة لقراءة الجملتين قبل انقضاء الوقت.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خمسة تلاميذ للقراءة، ويقوم بقياس الزمن المستغرق في القراءة (يتم تغيير التلاميذ في كل حصة ويسجل الفائزون في كل حصة)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310341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2486094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3" name="Image 2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E247514D-C64D-D1AB-65C3-AB0C705F9C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93" t="73661" r="10292" b="8008"/>
          <a:stretch>
            <a:fillRect/>
          </a:stretch>
        </p:blipFill>
        <p:spPr>
          <a:xfrm>
            <a:off x="1934806" y="3970116"/>
            <a:ext cx="9846387" cy="567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52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96352-FBBD-70F4-E396-2AD4F23B0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F074318-A3A4-F727-40C0-1B7A8D31D9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3B829B5-FAD0-88A6-2401-90CC9E71510E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الجملتين، وتذكروا استراتيجية النقل: كلمتين </a:t>
            </a:r>
            <a:r>
              <a:rPr lang="ar-MA" sz="3200" b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ويحرص على تطبيق استراتيجية النقل لتسريع العملية.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768AA14-7465-F60D-CC64-1AB75C3554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340747" y="3855053"/>
            <a:ext cx="3990110" cy="4142509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1389EC49-44F0-E421-319C-EBEA856978E6}"/>
              </a:ext>
            </a:extLst>
          </p:cNvPr>
          <p:cNvCxnSpPr>
            <a:cxnSpLocks/>
          </p:cNvCxnSpPr>
          <p:nvPr/>
        </p:nvCxnSpPr>
        <p:spPr>
          <a:xfrm flipH="1" flipV="1">
            <a:off x="4289292" y="5926308"/>
            <a:ext cx="3189910" cy="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B17CBA44-7BC1-6698-C329-B092F2F44E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93" t="73661" r="10292" b="8008"/>
          <a:stretch>
            <a:fillRect/>
          </a:stretch>
        </p:blipFill>
        <p:spPr>
          <a:xfrm>
            <a:off x="7855526" y="4367781"/>
            <a:ext cx="5412557" cy="3117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8197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بعد؟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1766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1005536"/>
            <a:ext cx="114889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ماذا بعد، قوموا بتشكيل حلقة.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0170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1113537" y="759314"/>
            <a:ext cx="1185601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سأقدم لكم جملة هي بداية لقصة، وكل واحد منكم سيقدم جملة متممة لما قبلها.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اللعبة مع أحد المتفوقين، أو يعيد إنتاج الجملة الموالية، قبل اللعب جماعة.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EB541350-AF75-6CA1-81FF-2B4EBF11C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225" y="2074243"/>
            <a:ext cx="4998325" cy="6330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5" name="Image 14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E1FB2035-CAE4-C114-9329-CBAC2F6541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772" y="1882047"/>
            <a:ext cx="4998325" cy="6330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31: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276109" y="5580307"/>
            <a:ext cx="716280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المدينة وأعبر عنها بثلاث كلمات ثم ثلاث جمل وأنقلها على دفتري.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8" name="Image 7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D59FBE6B-F7CA-1256-91A5-EA2E4FDB69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08C2FDD8-3479-E0B8-8E6E-FB0E3B62C3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41" y="2283224"/>
            <a:ext cx="6306035" cy="798701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32: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552473" y="3896797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346662" y="3546764"/>
            <a:ext cx="5604172" cy="14592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A84E41-DC35-05CC-AED2-331D88943F58}"/>
              </a:ext>
            </a:extLst>
          </p:cNvPr>
          <p:cNvSpPr/>
          <p:nvPr/>
        </p:nvSpPr>
        <p:spPr>
          <a:xfrm>
            <a:off x="512619" y="7675418"/>
            <a:ext cx="5438216" cy="21189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2CFEEFB-C157-650C-A8D9-076354294DAD}"/>
              </a:ext>
            </a:extLst>
          </p:cNvPr>
          <p:cNvSpPr txBox="1"/>
          <p:nvPr/>
        </p:nvSpPr>
        <p:spPr>
          <a:xfrm>
            <a:off x="6552473" y="9247086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الجمل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7172308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أستعمل لوحتي؟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كلمات </a:t>
                      </a: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مشتركة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قراءات فردية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53778" y="293235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78" y="741108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31233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71DA35-C070-9ACA-7643-03EC857205FD}"/>
              </a:ext>
            </a:extLst>
          </p:cNvPr>
          <p:cNvGrpSpPr/>
          <p:nvPr/>
        </p:nvGrpSpPr>
        <p:grpSpPr>
          <a:xfrm flipH="1">
            <a:off x="2353778" y="1661675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DDFC7629-0EEF-59AB-A5FC-80213916492F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9E7F041C-615F-E664-D75D-AD04F25A35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A8D0F4EB-6E57-B300-E3A8-E28A34D2CAC2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73121" y="937262"/>
            <a:ext cx="635267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أستعمل لوحتي؟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8610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3364968" y="2499605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أُحْضِرُ لَوْحَتي كُلَّ يَوْمٍ إِلى الْفَصْلِ؛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60156"/>
            <a:ext cx="82296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أستعمل لوحتي؟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3364968" y="4758778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أُخْرِجُ لَوْحَتي بِهُدوءٍ عِنْدَ ظُهورِ أَيْقونَةِ اللَّوْحَةِ؛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3364968" y="895793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أَمْسَحُ لَوْحَتي عِنْدَ الاِنْتِهاءِ مِنْ تَوْظيفِها.</a:t>
            </a:r>
          </a:p>
        </p:txBody>
      </p:sp>
      <p:pic>
        <p:nvPicPr>
          <p:cNvPr id="8" name="Image 7" descr="Une image contenant meubles, intérieur, tab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74F7F16-D8B2-3DC1-E8FD-66F0A28A46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6228434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 12" descr="Une image contenant meubles, dessin humoristique, intérieur, table&#10;&#10;Le contenu généré par l’IA peut être incorrect.">
            <a:extLst>
              <a:ext uri="{FF2B5EF4-FFF2-40B4-BE49-F238E27FC236}">
                <a16:creationId xmlns:a16="http://schemas.microsoft.com/office/drawing/2014/main" id="{3E165FD9-6450-8BD9-7690-A6EF9B18A8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3" y="4128858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 descr="Une image contenant intérieur, meubles, table, Visage humain&#10;&#10;Le contenu généré par l’IA peut être incorrect.">
            <a:extLst>
              <a:ext uri="{FF2B5EF4-FFF2-40B4-BE49-F238E27FC236}">
                <a16:creationId xmlns:a16="http://schemas.microsoft.com/office/drawing/2014/main" id="{05424CF8-1C30-C4C6-4CA4-EC70C07F9E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3" y="8257717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3364968" y="6858354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أَنْتَبِهُ لِإِشاراتِ أُسْتاذي عِنْدَ اسْتِعْمالِ الْأَلْواحِ؛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C59AD78-C5C1-CC61-F31B-DE380F35E7DE}"/>
              </a:ext>
            </a:extLst>
          </p:cNvPr>
          <p:cNvGrpSpPr/>
          <p:nvPr/>
        </p:nvGrpSpPr>
        <p:grpSpPr>
          <a:xfrm>
            <a:off x="1224394" y="2210636"/>
            <a:ext cx="2299856" cy="1776262"/>
            <a:chOff x="3311236" y="3098768"/>
            <a:chExt cx="3823856" cy="2953301"/>
          </a:xfrm>
        </p:grpSpPr>
        <p:pic>
          <p:nvPicPr>
            <p:cNvPr id="5" name="Image 4" descr="Une image contenant texte, capture d’écran, ordinateur, Ordinateur tablette&#10;&#10;Description générée automatiquement">
              <a:extLst>
                <a:ext uri="{FF2B5EF4-FFF2-40B4-BE49-F238E27FC236}">
                  <a16:creationId xmlns:a16="http://schemas.microsoft.com/office/drawing/2014/main" id="{723A630C-C621-2FB3-45B4-08DE58E95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16397" y1="31463" x2="16397" y2="314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7" t="28142" r="33252" b="24801"/>
            <a:stretch>
              <a:fillRect/>
            </a:stretch>
          </p:blipFill>
          <p:spPr>
            <a:xfrm>
              <a:off x="3311236" y="3098768"/>
              <a:ext cx="3823856" cy="2662394"/>
            </a:xfrm>
            <a:prstGeom prst="rect">
              <a:avLst/>
            </a:prstGeom>
          </p:spPr>
        </p:pic>
        <p:pic>
          <p:nvPicPr>
            <p:cNvPr id="6" name="Image 5" descr="Une image contenant texte, capture d’écran, ordinateur, Ordinateur tablette&#10;&#10;Description générée automatiquement">
              <a:extLst>
                <a:ext uri="{FF2B5EF4-FFF2-40B4-BE49-F238E27FC236}">
                  <a16:creationId xmlns:a16="http://schemas.microsoft.com/office/drawing/2014/main" id="{4479D08F-88E2-1650-1867-3F599AB6E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72672" y1="52439" x2="77530" y2="61707"/>
                          <a14:foregroundMark x1="77530" y1="61707" x2="82794" y2="55610"/>
                          <a14:foregroundMark x1="82794" y1="55610" x2="81781" y2="54878"/>
                          <a14:foregroundMark x1="71457" y1="58780" x2="78745" y2="66585"/>
                          <a14:foregroundMark x1="78745" y1="66585" x2="86842" y2="67073"/>
                          <a14:foregroundMark x1="86842" y1="67073" x2="88057" y2="65610"/>
                          <a14:backgroundMark x1="55466" y1="43659" x2="47976" y2="42195"/>
                          <a14:backgroundMark x1="47976" y1="42195" x2="31579" y2="52683"/>
                          <a14:backgroundMark x1="31579" y1="52683" x2="26518" y2="61707"/>
                          <a14:backgroundMark x1="15789" y1="35122" x2="15992" y2="66098"/>
                          <a14:backgroundMark x1="23684" y1="69268" x2="58300" y2="67317"/>
                          <a14:backgroundMark x1="62146" y1="69512" x2="64575" y2="58293"/>
                          <a14:backgroundMark x1="64575" y1="58293" x2="63968" y2="39024"/>
                          <a14:backgroundMark x1="63968" y1="39024" x2="58907" y2="30976"/>
                          <a14:backgroundMark x1="58907" y1="30976" x2="16194" y2="33659"/>
                          <a14:backgroundMark x1="16194" y1="33659" x2="13158" y2="63171"/>
                          <a14:backgroundMark x1="13158" y1="63171" x2="32389" y2="70976"/>
                          <a14:backgroundMark x1="32389" y1="70976" x2="49595" y2="70488"/>
                          <a14:backgroundMark x1="49595" y1="70488" x2="61538" y2="70488"/>
                          <a14:backgroundMark x1="59514" y1="34878" x2="22470" y2="37561"/>
                          <a14:backgroundMark x1="22470" y1="37561" x2="16802" y2="50000"/>
                          <a14:backgroundMark x1="16802" y1="50000" x2="19433" y2="68537"/>
                          <a14:backgroundMark x1="19433" y1="68537" x2="56073" y2="70000"/>
                          <a14:backgroundMark x1="56073" y1="70000" x2="62955" y2="59024"/>
                          <a14:backgroundMark x1="62955" y1="59024" x2="59109" y2="39512"/>
                          <a14:backgroundMark x1="59109" y1="39512" x2="44939" y2="40000"/>
                          <a14:backgroundMark x1="37247" y1="41220" x2="31174" y2="58780"/>
                          <a14:backgroundMark x1="31174" y1="58780" x2="59514" y2="59024"/>
                          <a14:backgroundMark x1="59514" y1="59024" x2="54049" y2="45122"/>
                          <a14:backgroundMark x1="54049" y1="45122" x2="43117" y2="52683"/>
                          <a14:backgroundMark x1="43117" y1="52683" x2="49393" y2="53902"/>
                          <a14:backgroundMark x1="26113" y1="41220" x2="23887" y2="60244"/>
                          <a14:backgroundMark x1="23887" y1="60244" x2="36640" y2="64878"/>
                          <a14:backgroundMark x1="36640" y1="64878" x2="37045" y2="56098"/>
                          <a14:backgroundMark x1="37045" y1="56098" x2="36842" y2="5609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708" t="46725" r="8112" b="27446"/>
            <a:stretch>
              <a:fillRect/>
            </a:stretch>
          </p:blipFill>
          <p:spPr>
            <a:xfrm>
              <a:off x="3948545" y="4590705"/>
              <a:ext cx="1579418" cy="14613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80359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2596</TotalTime>
  <Words>1098</Words>
  <Application>Microsoft Office PowerPoint</Application>
  <PresentationFormat>Personnalisé</PresentationFormat>
  <Paragraphs>164</Paragraphs>
  <Slides>50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50</vt:i4>
      </vt:variant>
    </vt:vector>
  </HeadingPairs>
  <TitlesOfParts>
    <vt:vector size="68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2237</cp:revision>
  <dcterms:created xsi:type="dcterms:W3CDTF">2014-10-09T07:32:24Z</dcterms:created>
  <dcterms:modified xsi:type="dcterms:W3CDTF">2025-09-21T22:20:32Z</dcterms:modified>
</cp:coreProperties>
</file>