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0"/>
  </p:notesMasterIdLst>
  <p:handoutMasterIdLst>
    <p:handoutMasterId r:id="rId51"/>
  </p:handoutMasterIdLst>
  <p:sldIdLst>
    <p:sldId id="257" r:id="rId6"/>
    <p:sldId id="2134804867" r:id="rId7"/>
    <p:sldId id="2134805101" r:id="rId8"/>
    <p:sldId id="2134808443" r:id="rId9"/>
    <p:sldId id="2134808595" r:id="rId10"/>
    <p:sldId id="2134805155" r:id="rId11"/>
    <p:sldId id="345" r:id="rId12"/>
    <p:sldId id="953" r:id="rId13"/>
    <p:sldId id="2134808449" r:id="rId14"/>
    <p:sldId id="2134808451" r:id="rId15"/>
    <p:sldId id="2134808592" r:id="rId16"/>
    <p:sldId id="2134808596" r:id="rId17"/>
    <p:sldId id="2134808597" r:id="rId18"/>
    <p:sldId id="2134808598" r:id="rId19"/>
    <p:sldId id="2134808599" r:id="rId20"/>
    <p:sldId id="2134808600" r:id="rId21"/>
    <p:sldId id="2134808601" r:id="rId22"/>
    <p:sldId id="2134808602" r:id="rId23"/>
    <p:sldId id="2134808603" r:id="rId24"/>
    <p:sldId id="2134808604" r:id="rId25"/>
    <p:sldId id="2134808605" r:id="rId26"/>
    <p:sldId id="2134808448" r:id="rId27"/>
    <p:sldId id="2134808470" r:id="rId28"/>
    <p:sldId id="2134808471" r:id="rId29"/>
    <p:sldId id="2134808472" r:id="rId30"/>
    <p:sldId id="2134808545" r:id="rId31"/>
    <p:sldId id="597" r:id="rId32"/>
    <p:sldId id="2134808475" r:id="rId33"/>
    <p:sldId id="2134808565" r:id="rId34"/>
    <p:sldId id="2134808566" r:id="rId35"/>
    <p:sldId id="2134808593" r:id="rId36"/>
    <p:sldId id="2134808577" r:id="rId37"/>
    <p:sldId id="2134808594" r:id="rId38"/>
    <p:sldId id="2134808578" r:id="rId39"/>
    <p:sldId id="2134808574" r:id="rId40"/>
    <p:sldId id="2134808579" r:id="rId41"/>
    <p:sldId id="2134808582" r:id="rId42"/>
    <p:sldId id="2134808583" r:id="rId43"/>
    <p:sldId id="2134808606" r:id="rId44"/>
    <p:sldId id="2134808607" r:id="rId45"/>
    <p:sldId id="2134808608" r:id="rId46"/>
    <p:sldId id="985" r:id="rId47"/>
    <p:sldId id="2134808546" r:id="rId48"/>
    <p:sldId id="2134808513" r:id="rId49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8595"/>
            <p14:sldId id="2134805155"/>
          </p14:sldIdLst>
        </p14:section>
        <p14:section name="افتتاح الحصة" id="{B4CCA7F9-F5CC-4171-9420-75CE68236B45}">
          <p14:sldIdLst>
            <p14:sldId id="345"/>
            <p14:sldId id="953"/>
            <p14:sldId id="2134808449"/>
            <p14:sldId id="2134808451"/>
          </p14:sldIdLst>
        </p14:section>
        <p14:section name="نشاط اعتيادي" id="{3822E05A-48B7-466A-9806-AC1514DAD3AF}">
          <p14:sldIdLst>
            <p14:sldId id="2134808592"/>
            <p14:sldId id="2134808596"/>
            <p14:sldId id="2134808597"/>
            <p14:sldId id="2134808598"/>
            <p14:sldId id="2134808599"/>
            <p14:sldId id="2134808600"/>
            <p14:sldId id="2134808601"/>
            <p14:sldId id="2134808602"/>
            <p14:sldId id="2134808603"/>
            <p14:sldId id="2134808604"/>
            <p14:sldId id="2134808605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565"/>
            <p14:sldId id="2134808566"/>
            <p14:sldId id="2134808593"/>
            <p14:sldId id="2134808577"/>
            <p14:sldId id="2134808594"/>
            <p14:sldId id="2134808578"/>
            <p14:sldId id="2134808574"/>
            <p14:sldId id="2134808579"/>
            <p14:sldId id="2134808582"/>
            <p14:sldId id="2134808583"/>
          </p14:sldIdLst>
        </p14:section>
        <p14:section name="ألعاب" id="{66953B43-0502-40BE-9D9D-49C14FC1791C}">
          <p14:sldIdLst>
            <p14:sldId id="2134808606"/>
            <p14:sldId id="2134808607"/>
            <p14:sldId id="2134808608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CC"/>
    <a:srgbClr val="FFD992"/>
    <a:srgbClr val="19199B"/>
    <a:srgbClr val="006DB4"/>
    <a:srgbClr val="E74C3C"/>
    <a:srgbClr val="D4EAF3"/>
    <a:srgbClr val="FFFFFF"/>
    <a:srgbClr val="10147E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838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1C635-9E15-55AE-7252-443BFD681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287993B-F7E8-1A97-12D1-949D81A720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43F16EC-2AA2-C9E7-ACF0-B8D1CFAB12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09BC4D-D5CA-FA69-4236-0A44073491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8143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5.jpe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5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7.svg"/><Relationship Id="rId7" Type="http://schemas.openxmlformats.org/officeDocument/2006/relationships/image" Target="../media/image5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4.wdp"/><Relationship Id="rId5" Type="http://schemas.openxmlformats.org/officeDocument/2006/relationships/image" Target="../media/image56.png"/><Relationship Id="rId4" Type="http://schemas.openxmlformats.org/officeDocument/2006/relationships/image" Target="../media/image57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2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7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3025073" y="1118456"/>
            <a:ext cx="926217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ستواصلون التدرب على قراءة كلمات وجمل.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827090" y="664740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9791" y="599485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227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6B22E-FDA5-1742-F272-F1A661256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433DDF1-3D2D-2992-1AF6-9FD7E869DB43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EE2739-1E93-768E-7B81-B0F88C5B56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2DA1634F-35E3-9D46-0A13-98B6EC634AE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0604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5F5D2-F9C1-C56E-8532-28329B97C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7536AD3-C6A7-14CA-65A2-5B6368512452}"/>
              </a:ext>
            </a:extLst>
          </p:cNvPr>
          <p:cNvSpPr txBox="1"/>
          <p:nvPr/>
        </p:nvSpPr>
        <p:spPr>
          <a:xfrm>
            <a:off x="2176895" y="1019391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أيام.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9A7F972-1C1B-DD27-55CB-39303624B67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FDDF55F-A226-799D-E217-B672760FB1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17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ED5FA-CF82-38DA-B87B-5498303BF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12D1502-B25D-8937-2923-141E1ECDD3CD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506F506-5552-E51F-E269-B99490E38A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D4A36A-DA0F-D8C9-34A5-7CC20FD9454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118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D65EA-165C-ABE9-34F9-AC65150C6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40B40C4-494F-07AE-4609-2E85E9FC51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34FC653-9BA0-0EDB-6017-DC68B3452CDA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BEFF1D7D-3948-5143-DA98-E9EB6640B26D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أَيّام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0F91A76-7566-0953-CC31-09C96FE18BF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005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B89A0-1BAF-7936-FAF5-10FB4B30B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C5809E7-AAD0-00E9-3133-3730D2D2CA7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أثواب.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743D57F-B587-119B-D461-69ECE7691D2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EA61438-C16C-CF2C-2DAC-1BCD26FB47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411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A1BD3-BF32-68E4-BA4B-43FCEA09E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0955412-C5A0-CCA2-7447-E0C3C650EFB7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675D383-7FF3-9393-F715-3324F2E578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BE18BDA-C8A6-AF90-F64C-59FD423209E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550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8EB9D-E8B1-0B76-87DC-BACA38425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4CE400-C69E-8297-E247-FB11C7D533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0361CF4-8B8B-6DA6-D6E1-EDBE42DE8EC8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0688CFE-E0F2-A75D-859C-4CC77E2763F6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أَثْواب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D27480-455A-ECE6-89E8-E20C6D1EAEEA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540944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19F61-968E-3C60-B7D3-EF919278C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5EF626-E628-96D3-EE8D-2C65060352B3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أَثير.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3FB00D7-D007-CE1D-7F41-AD8DA93D54C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211BBE6-D957-8F22-7D86-1225BFC615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031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A9474-6F8F-55D2-0130-2417C8D3C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9DD920-C0A2-4EFD-52B2-7DBAA38BE809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517820F-7E3F-A1FD-7D01-2A8EB01253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5B0C641-0E6D-2301-1821-813F17872C7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8086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8D103-0C1D-66BA-7438-1D74FC7BA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2675B83A-DC7F-52D8-680E-1D9705E271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CBD8DFE-F03F-27E3-E7EF-19490F1BDF5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3083AFE-6D16-44DC-9CF2-EB99B47291F0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B2816AFA-4D84-8E33-2842-3BC8E3F0704A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أَثير</a:t>
            </a:r>
            <a:r>
              <a:rPr kumimoji="0" lang="ar-MA" sz="19900" b="0" i="0" u="none" strike="noStrike" kern="1200" cap="none" spc="0" normalizeH="0" baseline="0" noProof="0" dirty="0">
                <a:ln w="0"/>
                <a:solidFill>
                  <a:schemeClr val="tx1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994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القرية"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Image 3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BB087CD-656C-0805-B210-71FBAA9B3D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7927" y="886690"/>
            <a:ext cx="7052592" cy="71467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0F91D1-4080-C671-1998-776F587DEB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ED3957F-20FF-CE36-143F-D296227613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68780" y="2362200"/>
            <a:ext cx="7578436" cy="7679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(كلمة كلمة، تفادي النقل حرفا حرفا).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997C07C9-2964-1CDE-E836-665B56D0E5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94" y="1229952"/>
            <a:ext cx="5858959" cy="742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85D187B2-57B1-D509-E9F8-80AC243EBF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843" y="2509887"/>
            <a:ext cx="6140313" cy="777711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1016487"/>
            <a:ext cx="1015365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افتحوا كراساتكم على الصفحة 30، خذوا النشاط رقم 1.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AAA0AE9-D683-101B-2615-0609A91ADE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3677AAF-83AE-DE24-BBBC-041D60572405}"/>
              </a:ext>
            </a:extLst>
          </p:cNvPr>
          <p:cNvSpPr/>
          <p:nvPr/>
        </p:nvSpPr>
        <p:spPr>
          <a:xfrm>
            <a:off x="4501661" y="3675185"/>
            <a:ext cx="4994031" cy="364001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2B03F-28D7-08FD-A8ED-FBA0DF5BE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5E514B7-DC53-E4C2-0F8C-450B2D7B538E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ستقومون بقراءة الكلمات، كل واحد منكم سيقرأ سطرا.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جميع المتعلمون لقراءة الكلمات، كل واحد منهم يقرأ سطرا واحدا.</a:t>
            </a:r>
          </a:p>
        </p:txBody>
      </p:sp>
      <p:pic>
        <p:nvPicPr>
          <p:cNvPr id="6" name="Image 5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C6CFA9D6-FE72-5F76-3794-A18212E15D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7" t="19488" r="12639" b="39624"/>
          <a:stretch>
            <a:fillRect/>
          </a:stretch>
        </p:blipFill>
        <p:spPr>
          <a:xfrm>
            <a:off x="1291690" y="2548951"/>
            <a:ext cx="11132620" cy="7738049"/>
          </a:xfrm>
          <a:prstGeom prst="rect">
            <a:avLst/>
          </a:prstGeom>
        </p:spPr>
      </p:pic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60A372B-F0EF-5F6F-F049-459D7C7DD0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982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أهداف حصة التوليف والتتبع: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143500"/>
            <a:ext cx="9344906" cy="1456166"/>
            <a:chOff x="3334343" y="5038743"/>
            <a:chExt cx="9344906" cy="1456166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3334343" y="5038743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للتحدث عن الأسرة؛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مراجعة وتثبيت الحروف المقدمة؛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58D2DF3-961E-8A7D-17FC-5F277D49F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115132"/>
              <a:ext cx="455010" cy="466386"/>
            </a:xfrm>
            <a:prstGeom prst="rect">
              <a:avLst/>
            </a:prstGeom>
            <a:grpFill/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التحقق من مدى التحكم في قراءة الكلمات.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EE525-CD06-C3E5-5D0F-063CCC5FD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5E26774-E7B3-03FB-9E55-EF3F26B34C0A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النشاط الثاني، سأقوم بالقراءة أولا، ثم ستفعلون مثلي.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الجمل بشكل نموذجي، ويحرص على شد انتباه التلاميذ إلى قراءته.</a:t>
            </a:r>
          </a:p>
        </p:txBody>
      </p:sp>
      <p:pic>
        <p:nvPicPr>
          <p:cNvPr id="3" name="Image 2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8B5F795C-A999-9DFA-4400-0DD8051BE0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7" t="61490" r="10239" b="7940"/>
          <a:stretch>
            <a:fillRect/>
          </a:stretch>
        </p:blipFill>
        <p:spPr>
          <a:xfrm>
            <a:off x="376012" y="3077307"/>
            <a:ext cx="12963976" cy="615461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5D6247B-D098-29A7-819B-87A43D07FD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9718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CC21C-FE64-FE81-A848-1903B7557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7BA10F-5AE0-0B98-28D6-7730F07231E9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منكم يود القراءة؟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ستة تلاميذ لقراءة الجمل، كل واحد يقرأ جملة واحدة.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1462FD8-D92C-5D04-B4E6-7971136E65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4382177A-260E-A88F-44E3-D5519EF76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7" t="61490" r="10239" b="7940"/>
          <a:stretch>
            <a:fillRect/>
          </a:stretch>
        </p:blipFill>
        <p:spPr>
          <a:xfrm>
            <a:off x="376012" y="3077307"/>
            <a:ext cx="12963976" cy="61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3150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7D216-1E55-A771-461A-5CC19D440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BF43D77-8DB8-469D-CD34-007420AD32FC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اقرؤوا في ثنائيات هذه 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يستغل الأستاذ هذه الفترة للقيام بعملية التصديق على شبكة التتبع مستعينا بسلسلة الكلمات المقترحة.</a:t>
            </a:r>
            <a:endParaRPr lang="ar-MA" sz="2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79828F77-852C-9BEE-232B-9D4CFFBDC1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387" b="97097" l="4069" r="98501">
                        <a14:foregroundMark x1="9208" y1="81935" x2="4069" y2="87097"/>
                        <a14:foregroundMark x1="7495" y1="93871" x2="31478" y2="96452"/>
                        <a14:foregroundMark x1="31478" y1="96452" x2="66809" y2="94516"/>
                        <a14:foregroundMark x1="66809" y1="94516" x2="74304" y2="94516"/>
                        <a14:foregroundMark x1="95717" y1="91290" x2="63597" y2="94516"/>
                        <a14:foregroundMark x1="99143" y1="48710" x2="99143" y2="48710"/>
                        <a14:foregroundMark x1="95075" y1="97097" x2="9636" y2="97097"/>
                        <a14:foregroundMark x1="42612" y1="9355" x2="42612" y2="9355"/>
                        <a14:foregroundMark x1="38972" y1="8387" x2="38972" y2="8387"/>
                        <a14:foregroundMark x1="41113" y1="8387" x2="41113" y2="8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9138" y="731055"/>
            <a:ext cx="1807721" cy="1199558"/>
          </a:xfrm>
          <a:prstGeom prst="rect">
            <a:avLst/>
          </a:prstGeom>
        </p:spPr>
      </p:pic>
      <p:pic>
        <p:nvPicPr>
          <p:cNvPr id="3" name="Image 2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67294721-96A9-7D23-89AF-640A4C5C23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7" t="61490" r="10239" b="7940"/>
          <a:stretch>
            <a:fillRect/>
          </a:stretch>
        </p:blipFill>
        <p:spPr>
          <a:xfrm>
            <a:off x="376012" y="3077307"/>
            <a:ext cx="12963976" cy="61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5299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E51D4-D0C1-D383-7460-F059BAF72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16C4C85-73F0-A45E-D398-96D8DF5E535E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دفاتركم وانقلوا هذه 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يستغل الأستاذ هذه الفترة للقيام بعملية التصديق على شبكة التتبع مستعينا بسلسلة الكلمات المقترحة.</a:t>
            </a:r>
            <a:endParaRPr lang="ar-MA" sz="2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0CF472FB-A108-7D22-4BAF-6C0B397931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387" b="97097" l="4069" r="98501">
                        <a14:foregroundMark x1="9208" y1="81935" x2="4069" y2="87097"/>
                        <a14:foregroundMark x1="7495" y1="93871" x2="31478" y2="96452"/>
                        <a14:foregroundMark x1="31478" y1="96452" x2="66809" y2="94516"/>
                        <a14:foregroundMark x1="66809" y1="94516" x2="74304" y2="94516"/>
                        <a14:foregroundMark x1="95717" y1="91290" x2="63597" y2="94516"/>
                        <a14:foregroundMark x1="99143" y1="48710" x2="99143" y2="48710"/>
                        <a14:foregroundMark x1="95075" y1="97097" x2="9636" y2="97097"/>
                        <a14:foregroundMark x1="42612" y1="9355" x2="42612" y2="9355"/>
                        <a14:foregroundMark x1="38972" y1="8387" x2="38972" y2="8387"/>
                        <a14:foregroundMark x1="41113" y1="8387" x2="41113" y2="8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9138" y="731055"/>
            <a:ext cx="1807721" cy="1199558"/>
          </a:xfrm>
          <a:prstGeom prst="rect">
            <a:avLst/>
          </a:prstGeom>
        </p:spPr>
      </p:pic>
      <p:pic>
        <p:nvPicPr>
          <p:cNvPr id="3" name="Image 2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262B26E7-57FE-1F7B-DA3B-7AE58E2CB3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7" t="61490" r="10239" b="7940"/>
          <a:stretch>
            <a:fillRect/>
          </a:stretch>
        </p:blipFill>
        <p:spPr>
          <a:xfrm>
            <a:off x="376012" y="3077307"/>
            <a:ext cx="12963976" cy="61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2557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A5B76-2E06-A7E7-07B6-AEDBD0499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0A73894-201B-D4A7-E1A7-2673679196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A4EC91F7-EEAB-19BC-05F5-19509776B1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409455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التصديق على شبكة رصد التقدم</a:t>
            </a:r>
            <a:endParaRPr kumimoji="1" lang="fr-FR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97F4BDC2-EACE-A9EA-132A-299591006FB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D321E96-A2F8-E502-4B0A-7783F88E45B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47DAB919-052A-65C3-8E92-AB04DC3F8F7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63E1604E-4755-B406-6B83-8CE11609A3A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506518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0F249-68D5-4B5E-FB7D-69AB81834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B0ACAA7-72DF-F0CD-3355-976050E3444D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D0D15CDE-58AA-42C5-C2D0-CC24B513731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37DC7FAE-99A6-F6D3-8DA4-FE043828781C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7BEC6CEB-389F-DE28-762C-B56762253E20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CA236655-A82F-CE88-1D73-997C11F7D61B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8DA2E79F-5A56-FDAD-C9FE-C3BFE9DF6F8D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6A224E8A-B22B-93D1-82D2-E6E175CA963B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34CE4F84-CE8A-1F2C-45F7-35CC9BFD2502}"/>
              </a:ext>
            </a:extLst>
          </p:cNvPr>
          <p:cNvSpPr/>
          <p:nvPr/>
        </p:nvSpPr>
        <p:spPr>
          <a:xfrm>
            <a:off x="1090246" y="2924737"/>
            <a:ext cx="7596555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شغل التلاميذ بأنشطة الكتابة والقراءة (النشاطان 1 و2)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B88A244C-0C2D-B48C-B7F3-AEA8984BF804}"/>
              </a:ext>
            </a:extLst>
          </p:cNvPr>
          <p:cNvSpPr/>
          <p:nvPr/>
        </p:nvSpPr>
        <p:spPr>
          <a:xfrm>
            <a:off x="1090246" y="7285400"/>
            <a:ext cx="7596555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التصديق بشكل فردي وتملأ الشبكة بالموازاة مع التمرير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820A9E5E-029C-09AC-0916-55DC012A9F8A}"/>
              </a:ext>
            </a:extLst>
          </p:cNvPr>
          <p:cNvSpPr/>
          <p:nvPr/>
        </p:nvSpPr>
        <p:spPr>
          <a:xfrm>
            <a:off x="1090246" y="5105069"/>
            <a:ext cx="7596555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سلاسل مختلفة للكلمات حسب النماذج في الشرائح الموالية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BBABBDF5-8AEE-C133-6F32-D18F41A5A80A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21A36F51-44D4-97EA-DF43-82841E7D05F0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التصديق</a:t>
            </a:r>
          </a:p>
        </p:txBody>
      </p:sp>
    </p:spTree>
    <p:extLst>
      <p:ext uri="{BB962C8B-B14F-4D97-AF65-F5344CB8AC3E}">
        <p14:creationId xmlns:p14="http://schemas.microsoft.com/office/powerpoint/2010/main" val="4596142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90A1F-787C-E2CE-B005-7A12FB8DE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93F2377B-446F-778B-1003-53E6AA0ADD28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7DCCF47-D651-4B51-9CF2-F2215A3B0DA6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BCD980D-9E0D-86DE-09EB-64B079559EF4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5002DCB1-A9C1-F3EF-00AC-F2CC58452069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3C3A98DC-D0A1-571E-1EC0-19D0B6E4920E}"/>
              </a:ext>
            </a:extLst>
          </p:cNvPr>
          <p:cNvSpPr/>
          <p:nvPr/>
        </p:nvSpPr>
        <p:spPr>
          <a:xfrm>
            <a:off x="10852132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9B50BB10-62F2-A36B-B425-6EDFC0D1E3FB}"/>
              </a:ext>
            </a:extLst>
          </p:cNvPr>
          <p:cNvSpPr/>
          <p:nvPr/>
        </p:nvSpPr>
        <p:spPr>
          <a:xfrm>
            <a:off x="10852132" y="5096483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99653F18-3048-D3A0-48AF-7EFA87AADCDD}"/>
              </a:ext>
            </a:extLst>
          </p:cNvPr>
          <p:cNvSpPr/>
          <p:nvPr/>
        </p:nvSpPr>
        <p:spPr>
          <a:xfrm>
            <a:off x="10852132" y="701453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9AA928CB-4B66-73EE-A2BF-098B6F6CFCF2}"/>
              </a:ext>
            </a:extLst>
          </p:cNvPr>
          <p:cNvSpPr/>
          <p:nvPr/>
        </p:nvSpPr>
        <p:spPr>
          <a:xfrm>
            <a:off x="574283" y="6591766"/>
            <a:ext cx="9866918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سلسلة التمرير مسبقا حسب النموذج في الشريحة الموالية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D75EAE5F-9421-1E8E-9D5F-BF8DC75FFC92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F6B62BCA-C253-7C88-3E12-97B725EB5CE9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التصديق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16B03D7-FE20-97E4-9E0D-BBC340FD2A01}"/>
              </a:ext>
            </a:extLst>
          </p:cNvPr>
          <p:cNvSpPr/>
          <p:nvPr/>
        </p:nvSpPr>
        <p:spPr>
          <a:xfrm>
            <a:off x="574283" y="2747908"/>
            <a:ext cx="986691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التمرير بشكل فردي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C892F64-8325-460F-4D58-E3FB1DA6CCEB}"/>
              </a:ext>
            </a:extLst>
          </p:cNvPr>
          <p:cNvSpPr/>
          <p:nvPr/>
        </p:nvSpPr>
        <p:spPr>
          <a:xfrm>
            <a:off x="574283" y="4669837"/>
            <a:ext cx="986691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تعرض على المتعلم 12 كلمة، ويعتبر متحكما إن استطاع قراءة 10 كلمات على الأقل.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F75DCA4-E284-3D65-BED4-C874F0529FD0}"/>
              </a:ext>
            </a:extLst>
          </p:cNvPr>
          <p:cNvSpPr/>
          <p:nvPr/>
        </p:nvSpPr>
        <p:spPr>
          <a:xfrm>
            <a:off x="574283" y="8513695"/>
            <a:ext cx="9866918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عرض 8 كلمات، وعلى المتعلم أن يشير بأصبعه إلى الصورة المناسبة (6 يعتبر متحكما)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4E289363-EE25-E828-A06C-D6029EADB69C}"/>
              </a:ext>
            </a:extLst>
          </p:cNvPr>
          <p:cNvSpPr/>
          <p:nvPr/>
        </p:nvSpPr>
        <p:spPr>
          <a:xfrm>
            <a:off x="10852132" y="8932594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56483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C5D86-6313-C59C-A633-B13F108CE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5F090F9-57BD-04D3-3C6B-7E6B717AA9C0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D2CED5A0-5A17-9F12-31FD-BDC1E69653BF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C130B56-F6E6-008F-04DF-F16851425272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10324918-09FC-2E03-70F0-970906E7BC4F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C2F49711-3C96-EAF3-313D-4325DF000AB7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360783A3-2200-6215-B567-037C74D28CDB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سلسلة التصديق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0E51AB7-ED2B-C122-978A-2D9D17AD6FFB}"/>
              </a:ext>
            </a:extLst>
          </p:cNvPr>
          <p:cNvSpPr txBox="1"/>
          <p:nvPr/>
        </p:nvSpPr>
        <p:spPr>
          <a:xfrm>
            <a:off x="468773" y="3327618"/>
            <a:ext cx="12778451" cy="54014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حَقْلࣱ – تينࣱ – ديكࣱـ – رُفوفࣱ – ثِمارࣱ – خَشَبࣱ – مَزْرَعَةࣱ – سَلالِمࣱ – قِطارࣱ – مِزْهَرِيَّةࣱ – مُرّاكُشَ – مُنْحَني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1968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0E363-71D9-EEB6-0EFC-6D5D5A5B0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390A0098-08E5-3363-B721-CE000E525187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27DD1A62-D3A8-A0A5-91B2-EB48421B3F09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19ADE85-C6BC-D6D4-BD0E-D846D422565C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A7EC07C2-8FF0-BA26-E374-FA853CCD8AC2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45D39818-9D17-CA7B-A3AE-959F1D744B58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8327188F-F474-8BF5-2BEA-9D8F70B4323B}"/>
              </a:ext>
            </a:extLst>
          </p:cNvPr>
          <p:cNvSpPr txBox="1"/>
          <p:nvPr/>
        </p:nvSpPr>
        <p:spPr>
          <a:xfrm>
            <a:off x="4070082" y="763286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معجم/ فهم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423DAE1-124B-EA37-8F4D-0C2021F1F7A2}"/>
              </a:ext>
            </a:extLst>
          </p:cNvPr>
          <p:cNvSpPr txBox="1"/>
          <p:nvPr/>
        </p:nvSpPr>
        <p:spPr>
          <a:xfrm>
            <a:off x="468773" y="2031152"/>
            <a:ext cx="12778451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7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كيسࣱ – يَحْصُدُ – بومࣱ – قَفَصࣱ – مِعْوَلࣱ – مَهْدࣱ – حَفْلࣱ – يَحْرُسُ</a:t>
            </a:r>
            <a:endParaRPr lang="fr-FR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84919C2-E475-B7CD-03B1-B1CFD9D455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62867" y="4485260"/>
            <a:ext cx="2072820" cy="233192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B25991D-5058-8CC4-AE24-528F0465D9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8174" y="4741339"/>
            <a:ext cx="2796782" cy="196613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1B27FC0-59F7-778B-FB74-B59AA79574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6978" y="7066701"/>
            <a:ext cx="1988992" cy="220999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1BF9F86-B464-42F7-D112-31DBF91A85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80031" y="7547500"/>
            <a:ext cx="2205692" cy="160304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0A2B460-102C-D513-78D0-828E76AFA3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82040" y="6789073"/>
            <a:ext cx="1958510" cy="269009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99AF5BE-2430-9BED-1B1A-0A61101E84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73746" y="4648547"/>
            <a:ext cx="2200975" cy="210904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8D87AB5A-1627-A80C-851C-EAADFEE207C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09938" y="4759054"/>
            <a:ext cx="2401999" cy="1762386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FEA3CC4F-1A37-43B5-1906-62F56FD3B3C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890016" y="6927360"/>
            <a:ext cx="1958510" cy="232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65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سلة الكلمات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447A5194-389C-9AB6-7BFD-DA5A2317F8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168" y="2054392"/>
            <a:ext cx="6929469" cy="617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697759"/>
            <a:ext cx="1148892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سلة الكلمات، قوموا بتشكيل حلقة.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سلة صغيرة ونضع بطاقات كل بطاقة تتضمن كلمة من الكلمات التي تم تقديمها.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7" name="Image 6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891E1899-C779-602A-CCCC-BE47589721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4990" y="2412772"/>
            <a:ext cx="8526019" cy="76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2720E-26E3-035B-7EF0-476B0C065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8772ADD-33C3-8FFC-06E3-235836A19EC3}"/>
              </a:ext>
            </a:extLst>
          </p:cNvPr>
          <p:cNvSpPr txBox="1"/>
          <p:nvPr/>
        </p:nvSpPr>
        <p:spPr>
          <a:xfrm>
            <a:off x="2304010" y="840854"/>
            <a:ext cx="10118341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ستمررون السلة فيما بينكم وعندما تتوقف الموسيقى سيسحب صاحب السلة بطاقة ويقرأ الكلمة.</a:t>
            </a:r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28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أولا، ثم يحرص الأستاذ على تنظيم اللعبة وتيسير لعبها، وفي حالة أخطأ التلميذ ننتدب زميلا له للمساعدة.</a:t>
            </a:r>
          </a:p>
        </p:txBody>
      </p:sp>
      <p:pic>
        <p:nvPicPr>
          <p:cNvPr id="5" name="موسيق أطفال للمدرسة">
            <a:hlinkClick r:id="" action="ppaction://media"/>
            <a:extLst>
              <a:ext uri="{FF2B5EF4-FFF2-40B4-BE49-F238E27FC236}">
                <a16:creationId xmlns:a16="http://schemas.microsoft.com/office/drawing/2014/main" id="{8B5B5805-4065-9A6F-7CD8-2FDCF303C6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1157" y="2401734"/>
            <a:ext cx="12833685" cy="7264350"/>
          </a:xfrm>
          <a:prstGeom prst="rect">
            <a:avLst/>
          </a:prstGeom>
        </p:spPr>
      </p:pic>
      <p:pic>
        <p:nvPicPr>
          <p:cNvPr id="7" name="Image 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11F19C0-0FFF-BA5D-41F5-29CB124DC2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33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8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9CA09D7-2B04-9E03-D6E4-DF1B21454A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643" y="2166468"/>
            <a:ext cx="4374374" cy="55404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D4D7D660-5430-7572-B45C-FBED4AE434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374" y="2309437"/>
            <a:ext cx="6298575" cy="797756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819016" y="623529"/>
            <a:ext cx="10677785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أعيدوا قراءة الكلمات في النشاط رقم1، وقراءة الجمل في النشاط رقم 3</a:t>
            </a:r>
            <a:endParaRPr lang="fr-FR" sz="44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B5B35E5-3C80-F60D-3513-AEF5882C16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32D2CD9-DF51-C66B-5039-7B09584518AA}"/>
              </a:ext>
            </a:extLst>
          </p:cNvPr>
          <p:cNvSpPr/>
          <p:nvPr/>
        </p:nvSpPr>
        <p:spPr>
          <a:xfrm>
            <a:off x="4225637" y="3411415"/>
            <a:ext cx="5692086" cy="379392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9CDD58-FC35-B1EA-E7E6-C7F050C10615}"/>
              </a:ext>
            </a:extLst>
          </p:cNvPr>
          <p:cNvSpPr/>
          <p:nvPr/>
        </p:nvSpPr>
        <p:spPr>
          <a:xfrm>
            <a:off x="4225636" y="7205340"/>
            <a:ext cx="5692085" cy="257596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619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6008365"/>
              </p:ext>
            </p:extLst>
          </p:nvPr>
        </p:nvGraphicFramePr>
        <p:xfrm>
          <a:off x="1860221" y="1733168"/>
          <a:ext cx="9989603" cy="64617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 أستخدم لوحتي؟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القرية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وجمل على الكراسة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التصديق على شبكة رصد التقدم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سلة الكلمات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6486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4965802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6479436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676905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42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689461"/>
            <a:ext cx="635267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أستعمل لوحتي؟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3364968" y="2499605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أُحْضِرُ لَوْحَتي كُلَّ يَوْمٍ إِلى الْفَصْلِ؛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60156"/>
            <a:ext cx="82296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أستعمل لوحتي؟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3364968" y="4758778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أُخْرِجُ لَوْحَتي بِهُدوءٍ عِنْدَ ظُهورِ أَيْقونَةِ اللَّوْحَةِ؛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3364968" y="895793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أَمْسَحُ لَوْحَتي عِنْدَ الاِنْتِهاءِ مِنْ تَوْظيفِها.</a:t>
            </a:r>
          </a:p>
        </p:txBody>
      </p:sp>
      <p:pic>
        <p:nvPicPr>
          <p:cNvPr id="8" name="Image 7" descr="Une image contenant meubles, intérieur, tab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74F7F16-D8B2-3DC1-E8FD-66F0A28A46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6228434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 12" descr="Une image contenant meubles, dessin humoristique, intérieur, table&#10;&#10;Le contenu généré par l’IA peut être incorrect.">
            <a:extLst>
              <a:ext uri="{FF2B5EF4-FFF2-40B4-BE49-F238E27FC236}">
                <a16:creationId xmlns:a16="http://schemas.microsoft.com/office/drawing/2014/main" id="{3E165FD9-6450-8BD9-7690-A6EF9B18A8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3" y="4128858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 16" descr="Une image contenant intérieur, meubles, table, Visage humain&#10;&#10;Le contenu généré par l’IA peut être incorrect.">
            <a:extLst>
              <a:ext uri="{FF2B5EF4-FFF2-40B4-BE49-F238E27FC236}">
                <a16:creationId xmlns:a16="http://schemas.microsoft.com/office/drawing/2014/main" id="{05424CF8-1C30-C4C6-4CA4-EC70C07F9E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3" y="8257717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3364968" y="6858354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أَنْتَبِهُ لِإِشاراتِ أُسْتاذي عِنْدَ اسْتِعْمالِ الْأَلْواحِ؛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C59AD78-C5C1-CC61-F31B-DE380F35E7DE}"/>
              </a:ext>
            </a:extLst>
          </p:cNvPr>
          <p:cNvGrpSpPr/>
          <p:nvPr/>
        </p:nvGrpSpPr>
        <p:grpSpPr>
          <a:xfrm>
            <a:off x="1224394" y="2210636"/>
            <a:ext cx="2299856" cy="1776262"/>
            <a:chOff x="3311236" y="3098768"/>
            <a:chExt cx="3823856" cy="2953301"/>
          </a:xfrm>
        </p:grpSpPr>
        <p:pic>
          <p:nvPicPr>
            <p:cNvPr id="5" name="Image 4" descr="Une image contenant texte, capture d’écran, ordinateur, Ordinateur tablette&#10;&#10;Description générée automatiquement">
              <a:extLst>
                <a:ext uri="{FF2B5EF4-FFF2-40B4-BE49-F238E27FC236}">
                  <a16:creationId xmlns:a16="http://schemas.microsoft.com/office/drawing/2014/main" id="{723A630C-C621-2FB3-45B4-08DE58E95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16397" y1="31463" x2="16397" y2="314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7" t="28142" r="33252" b="24801"/>
            <a:stretch>
              <a:fillRect/>
            </a:stretch>
          </p:blipFill>
          <p:spPr>
            <a:xfrm>
              <a:off x="3311236" y="3098768"/>
              <a:ext cx="3823856" cy="2662394"/>
            </a:xfrm>
            <a:prstGeom prst="rect">
              <a:avLst/>
            </a:prstGeom>
          </p:spPr>
        </p:pic>
        <p:pic>
          <p:nvPicPr>
            <p:cNvPr id="6" name="Image 5" descr="Une image contenant texte, capture d’écran, ordinateur, Ordinateur tablette&#10;&#10;Description générée automatiquement">
              <a:extLst>
                <a:ext uri="{FF2B5EF4-FFF2-40B4-BE49-F238E27FC236}">
                  <a16:creationId xmlns:a16="http://schemas.microsoft.com/office/drawing/2014/main" id="{4479D08F-88E2-1650-1867-3F599AB6E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72672" y1="52439" x2="77530" y2="61707"/>
                          <a14:foregroundMark x1="77530" y1="61707" x2="82794" y2="55610"/>
                          <a14:foregroundMark x1="82794" y1="55610" x2="81781" y2="54878"/>
                          <a14:foregroundMark x1="71457" y1="58780" x2="78745" y2="66585"/>
                          <a14:foregroundMark x1="78745" y1="66585" x2="86842" y2="67073"/>
                          <a14:foregroundMark x1="86842" y1="67073" x2="88057" y2="65610"/>
                          <a14:backgroundMark x1="55466" y1="43659" x2="47976" y2="42195"/>
                          <a14:backgroundMark x1="47976" y1="42195" x2="31579" y2="52683"/>
                          <a14:backgroundMark x1="31579" y1="52683" x2="26518" y2="61707"/>
                          <a14:backgroundMark x1="15789" y1="35122" x2="15992" y2="66098"/>
                          <a14:backgroundMark x1="23684" y1="69268" x2="58300" y2="67317"/>
                          <a14:backgroundMark x1="62146" y1="69512" x2="64575" y2="58293"/>
                          <a14:backgroundMark x1="64575" y1="58293" x2="63968" y2="39024"/>
                          <a14:backgroundMark x1="63968" y1="39024" x2="58907" y2="30976"/>
                          <a14:backgroundMark x1="58907" y1="30976" x2="16194" y2="33659"/>
                          <a14:backgroundMark x1="16194" y1="33659" x2="13158" y2="63171"/>
                          <a14:backgroundMark x1="13158" y1="63171" x2="32389" y2="70976"/>
                          <a14:backgroundMark x1="32389" y1="70976" x2="49595" y2="70488"/>
                          <a14:backgroundMark x1="49595" y1="70488" x2="61538" y2="70488"/>
                          <a14:backgroundMark x1="59514" y1="34878" x2="22470" y2="37561"/>
                          <a14:backgroundMark x1="22470" y1="37561" x2="16802" y2="50000"/>
                          <a14:backgroundMark x1="16802" y1="50000" x2="19433" y2="68537"/>
                          <a14:backgroundMark x1="19433" y1="68537" x2="56073" y2="70000"/>
                          <a14:backgroundMark x1="56073" y1="70000" x2="62955" y2="59024"/>
                          <a14:backgroundMark x1="62955" y1="59024" x2="59109" y2="39512"/>
                          <a14:backgroundMark x1="59109" y1="39512" x2="44939" y2="40000"/>
                          <a14:backgroundMark x1="37247" y1="41220" x2="31174" y2="58780"/>
                          <a14:backgroundMark x1="31174" y1="58780" x2="59514" y2="59024"/>
                          <a14:backgroundMark x1="59514" y1="59024" x2="54049" y2="45122"/>
                          <a14:backgroundMark x1="54049" y1="45122" x2="43117" y2="52683"/>
                          <a14:backgroundMark x1="43117" y1="52683" x2="49393" y2="53902"/>
                          <a14:backgroundMark x1="26113" y1="41220" x2="23887" y2="60244"/>
                          <a14:backgroundMark x1="23887" y1="60244" x2="36640" y2="64878"/>
                          <a14:backgroundMark x1="36640" y1="64878" x2="37045" y2="56098"/>
                          <a14:backgroundMark x1="37045" y1="56098" x2="36842" y2="5609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708" t="46725" r="8112" b="27446"/>
            <a:stretch>
              <a:fillRect/>
            </a:stretch>
          </p:blipFill>
          <p:spPr>
            <a:xfrm>
              <a:off x="3948545" y="4590705"/>
              <a:ext cx="1579418" cy="14613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639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2278</TotalTime>
  <Words>977</Words>
  <Application>Microsoft Office PowerPoint</Application>
  <PresentationFormat>Personnalisé</PresentationFormat>
  <Paragraphs>150</Paragraphs>
  <Slides>44</Slides>
  <Notes>8</Notes>
  <HiddenSlides>0</HiddenSlides>
  <MMClips>1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44</vt:i4>
      </vt:variant>
    </vt:vector>
  </HeadingPairs>
  <TitlesOfParts>
    <vt:vector size="62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2223</cp:revision>
  <dcterms:created xsi:type="dcterms:W3CDTF">2014-10-09T07:32:24Z</dcterms:created>
  <dcterms:modified xsi:type="dcterms:W3CDTF">2025-09-21T22:49:08Z</dcterms:modified>
</cp:coreProperties>
</file>