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4"/>
  </p:notesMasterIdLst>
  <p:handoutMasterIdLst>
    <p:handoutMasterId r:id="rId55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345" r:id="rId12"/>
    <p:sldId id="953" r:id="rId13"/>
    <p:sldId id="2134808449" r:id="rId14"/>
    <p:sldId id="2134808451" r:id="rId15"/>
    <p:sldId id="542" r:id="rId16"/>
    <p:sldId id="988" r:id="rId17"/>
    <p:sldId id="2134808554" r:id="rId18"/>
    <p:sldId id="2134808544" r:id="rId19"/>
    <p:sldId id="2134808553" r:id="rId20"/>
    <p:sldId id="2134808452" r:id="rId21"/>
    <p:sldId id="2134808555" r:id="rId22"/>
    <p:sldId id="2134808556" r:id="rId23"/>
    <p:sldId id="2134808557" r:id="rId24"/>
    <p:sldId id="2134808558" r:id="rId25"/>
    <p:sldId id="2134808559" r:id="rId26"/>
    <p:sldId id="2134808448" r:id="rId27"/>
    <p:sldId id="989" r:id="rId28"/>
    <p:sldId id="2134808464" r:id="rId29"/>
    <p:sldId id="2134808466" r:id="rId30"/>
    <p:sldId id="2134808465" r:id="rId31"/>
    <p:sldId id="2134808468" r:id="rId32"/>
    <p:sldId id="597" r:id="rId33"/>
    <p:sldId id="2134808475" r:id="rId34"/>
    <p:sldId id="2134808562" r:id="rId35"/>
    <p:sldId id="2134808563" r:id="rId36"/>
    <p:sldId id="2134808564" r:id="rId37"/>
    <p:sldId id="2134808491" r:id="rId38"/>
    <p:sldId id="2134808570" r:id="rId39"/>
    <p:sldId id="2134808571" r:id="rId40"/>
    <p:sldId id="2134808572" r:id="rId41"/>
    <p:sldId id="2134808573" r:id="rId42"/>
    <p:sldId id="2134808574" r:id="rId43"/>
    <p:sldId id="2134808584" r:id="rId44"/>
    <p:sldId id="2134808580" r:id="rId45"/>
    <p:sldId id="2134808582" r:id="rId46"/>
    <p:sldId id="2134808577" r:id="rId47"/>
    <p:sldId id="2134808578" r:id="rId48"/>
    <p:sldId id="2134808579" r:id="rId49"/>
    <p:sldId id="985" r:id="rId50"/>
    <p:sldId id="2134808546" r:id="rId51"/>
    <p:sldId id="2134808447" r:id="rId52"/>
    <p:sldId id="2134808513" r:id="rId53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345"/>
            <p14:sldId id="953"/>
            <p14:sldId id="2134808449"/>
            <p14:sldId id="2134808451"/>
          </p14:sldIdLst>
        </p14:section>
        <p14:section name="نشاط اعتيادي" id="{3822E05A-48B7-466A-9806-AC1514DAD3AF}">
          <p14:sldIdLst>
            <p14:sldId id="542"/>
            <p14:sldId id="988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57"/>
            <p14:sldId id="2134808558"/>
            <p14:sldId id="2134808559"/>
          </p14:sldIdLst>
        </p14:section>
        <p14:section name="تحدث وإغناء المعجم" id="{5F742C0B-3E93-40E7-BD04-47EA8F843380}">
          <p14:sldIdLst>
            <p14:sldId id="2134808448"/>
            <p14:sldId id="989"/>
            <p14:sldId id="2134808464"/>
            <p14:sldId id="2134808466"/>
            <p14:sldId id="2134808465"/>
            <p14:sldId id="2134808468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562"/>
            <p14:sldId id="2134808563"/>
            <p14:sldId id="2134808564"/>
            <p14:sldId id="2134808491"/>
            <p14:sldId id="2134808570"/>
            <p14:sldId id="2134808571"/>
            <p14:sldId id="2134808572"/>
            <p14:sldId id="2134808573"/>
            <p14:sldId id="2134808574"/>
            <p14:sldId id="2134808584"/>
            <p14:sldId id="2134808580"/>
            <p14:sldId id="2134808582"/>
          </p14:sldIdLst>
        </p14:section>
        <p14:section name="ألعاب" id="{66953B43-0502-40BE-9D9D-49C14FC1791C}">
          <p14:sldIdLst>
            <p14:sldId id="2134808577"/>
            <p14:sldId id="2134808578"/>
            <p14:sldId id="2134808579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16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776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commentAuthors" Target="commentAuthor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presProps" Target="presProp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4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33.png"/><Relationship Id="rId4" Type="http://schemas.openxmlformats.org/officeDocument/2006/relationships/image" Target="../media/image7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0.jpeg"/><Relationship Id="rId4" Type="http://schemas.openxmlformats.org/officeDocument/2006/relationships/image" Target="../media/image39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9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4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2.wdp"/><Relationship Id="rId5" Type="http://schemas.openxmlformats.org/officeDocument/2006/relationships/image" Target="../media/image45.png"/><Relationship Id="rId4" Type="http://schemas.openxmlformats.org/officeDocument/2006/relationships/image" Target="../media/image4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3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57651" y="1056901"/>
            <a:ext cx="82296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كلمات بدقة وسرعة</a:t>
            </a:r>
            <a:endParaRPr lang="ar-MA" sz="4000" b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256580" y="992122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بِنْت.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بِنْ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فتاة.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940710" y="4207406"/>
            <a:ext cx="3834580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فَ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ة</a:t>
            </a:r>
            <a:r>
              <a:rPr kumimoji="0" lang="ar-MA" sz="19900" b="0" i="0" u="none" strike="noStrike" kern="1200" cap="none" spc="0" normalizeH="0" baseline="0" noProof="0" dirty="0">
                <a:ln w="0"/>
                <a:solidFill>
                  <a:srgbClr val="FF0000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6CA8E-6304-56E0-C986-8A5887355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A32D359-2B39-011A-1E67-87958D940494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دفعتِ.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455A488-1B7E-08D5-760D-11091150FE6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FB1AE00-9EB1-560A-6E7A-00EA33E3E7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981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293C4-10D3-E9CC-9ED0-DC8097512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DE8A214-35A3-3C9F-9A71-81AF5258A15C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D523FBE-C91A-7E73-C083-97E8575A2A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AA99A97-7D86-4186-0AD1-0843467AAD9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5245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BDFFB-F3ED-9BA1-BC4D-41D7597C6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1AF2471-CC89-9AA8-F824-373C6DBF57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A2DBD9B-5529-B72C-A065-8426938B0359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313788E-9BD3-139C-0D66-38352ED257F8}"/>
              </a:ext>
            </a:extLst>
          </p:cNvPr>
          <p:cNvSpPr/>
          <p:nvPr/>
        </p:nvSpPr>
        <p:spPr>
          <a:xfrm>
            <a:off x="4077482" y="4318242"/>
            <a:ext cx="55610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دَفَعْ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تِ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70AFA7C-FF67-5C8C-841F-6D24DB8D706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54817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4FA05058-ADFE-22F0-FDA0-3D48ED264841}"/>
              </a:ext>
            </a:extLst>
          </p:cNvPr>
          <p:cNvSpPr/>
          <p:nvPr/>
        </p:nvSpPr>
        <p:spPr>
          <a:xfrm>
            <a:off x="766863" y="670950"/>
            <a:ext cx="6525306" cy="1724778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تحدث عفوي:</a:t>
            </a:r>
          </a:p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لحكاية "</a:t>
            </a:r>
            <a:r>
              <a:rPr lang="ar-MA" sz="48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درس سارة المهملة"</a:t>
            </a:r>
            <a:endParaRPr lang="ar-MA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BA4F66F2-7CD1-8097-F277-0AFDE5C685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63" y="2641568"/>
            <a:ext cx="6525306" cy="600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7FF659-551B-50A8-8AAB-34C7B1C7E6E0}"/>
              </a:ext>
            </a:extLst>
          </p:cNvPr>
          <p:cNvSpPr txBox="1"/>
          <p:nvPr/>
        </p:nvSpPr>
        <p:spPr>
          <a:xfrm>
            <a:off x="274721" y="716809"/>
            <a:ext cx="123363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استعدوا 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</a:t>
            </a: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سنشكل حلقة كما في الصورة، لنقوم </a:t>
            </a:r>
            <a:r>
              <a:rPr lang="ar-MA" sz="36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بنشاط التحدث 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العفوي.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يوفر الأستاذ البيئة الآمنة.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10CD8C01-B316-B986-CCD1-2E2065B4A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91" y="2435070"/>
            <a:ext cx="8375817" cy="771327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985F4E5-73E9-E6BD-9805-CD0F914E78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5D4AE-76A4-EF51-2C58-A13188F91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EB1C440C-32FC-BFAE-FB25-AD74442D994A}"/>
              </a:ext>
            </a:extLst>
          </p:cNvPr>
          <p:cNvSpPr txBox="1"/>
          <p:nvPr/>
        </p:nvSpPr>
        <p:spPr>
          <a:xfrm>
            <a:off x="256673" y="686731"/>
            <a:ext cx="123363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أنصتوا جيدا</a:t>
            </a: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سأحكي لكم حكاية بعنوان "درس سارة المهملة".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الاعتماد على النص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الحكائي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"درس سارة المهملة" في الشريحة الموالية. (لا يتم عرضه على المسلاط</a:t>
            </a:r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)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129BE9C4-10A0-4409-0FFD-81EBF6496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91" y="2435070"/>
            <a:ext cx="8375817" cy="771327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52A655B-DD79-605D-CCB4-384ECEB153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9983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7FE305-EED9-5A23-1769-0F7DFB62B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AC54FA2-1BEE-F746-8274-43D5B1E510E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5777D21-2548-4A4B-F316-2F9FF8EE0356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01DF52A-7B43-E9B9-AD5A-FAC0CA73BF0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C182787-724B-FD10-9BA5-7F628729C48F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2AB0599-D78B-C47F-7F43-4F8C2349DD9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B20573F-D9B7-2DE2-0158-171223376A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18" y="2122562"/>
            <a:ext cx="11832055" cy="5956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105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7D890-BDB9-AC49-2414-F946C5CA5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56F0D73-288E-BDBC-AF81-9B319C8CB6B0}"/>
              </a:ext>
            </a:extLst>
          </p:cNvPr>
          <p:cNvSpPr txBox="1"/>
          <p:nvPr/>
        </p:nvSpPr>
        <p:spPr>
          <a:xfrm>
            <a:off x="160421" y="697760"/>
            <a:ext cx="123363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لنسترجع أحداث هذه القصة.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فتح نقاش حول الأحداث التي تضمنتها القصة، مع تشجيع التلاميذ على التعبير.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D95FB6F4-5514-BD4B-8C5D-53DC7E6D3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91" y="2435070"/>
            <a:ext cx="8375817" cy="7713277"/>
          </a:xfrm>
          <a:prstGeom prst="rect">
            <a:avLst/>
          </a:prstGeom>
        </p:spPr>
      </p:pic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B19D6F6-C51C-D552-CE1F-47A0047191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2826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FD1AB-BB15-67CE-7AD3-435FB7ACE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FB77B4E3-117C-CCF5-690D-E044B31487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91" y="2435070"/>
            <a:ext cx="8375817" cy="771327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E64D679-0ABA-9A5A-0F1B-FC8E193A45BA}"/>
              </a:ext>
            </a:extLst>
          </p:cNvPr>
          <p:cNvSpPr txBox="1"/>
          <p:nvPr/>
        </p:nvSpPr>
        <p:spPr>
          <a:xfrm>
            <a:off x="1082840" y="792706"/>
            <a:ext cx="11550317" cy="113877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الدرس الذي تعلمته سارة؟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إعطاء الفرصة لأكبر عدد من التعلمين للإجابة عن السؤال مع التشجيع المستمر.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2047682A-5879-CD9E-5FC0-7AD4290228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1301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1" name="Image 10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1AB31BFB-A496-E8C8-9714-86E200A0BA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371" y="1909311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6" name="Image 5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2C0A787A-8024-95A2-6555-37CD567453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6266" y="4485407"/>
            <a:ext cx="10123467" cy="265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مرتبط بالقرية؛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كلمات وجمل.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647156"/>
            <a:ext cx="10753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من يتقدم إلى السبورة لقراءة الكلمات.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التلاميذ لقراءة الكلمات، مع تشجيعهم على احترام الدقة والسرعة.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D35AAC21-5275-9EE2-E86E-8BB55A87A5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6266" y="4485407"/>
            <a:ext cx="10123467" cy="265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79279-E676-B343-5212-38880AB5E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A46F130-EA21-AC8D-134F-8F9AD9A59E48}"/>
              </a:ext>
            </a:extLst>
          </p:cNvPr>
          <p:cNvSpPr txBox="1"/>
          <p:nvPr/>
        </p:nvSpPr>
        <p:spPr>
          <a:xfrm>
            <a:off x="4946073" y="770267"/>
            <a:ext cx="788323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لنتذكر كيف نقوم بنقل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مع التلاميذ استراتيجية النقل: كلمة كلمة.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71EC126-A469-7E5A-B822-D778357D33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8137084-5154-9550-FF77-F15B15A8D3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3382241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422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47B3F-3038-BB7F-3212-5E6051E0C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18492E-5234-39D7-986E-11D354F3D17E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دفاتركم، وانقلوا هذه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تطبيق استراتيجية النقل.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0F677E7-1136-99F8-583B-C9185ADD47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6" y="674616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785531CE-A928-C599-05F6-7CFEAE1F24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6266" y="4125189"/>
            <a:ext cx="10123467" cy="265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1414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DE18C806-3450-4FA6-58AF-243CD9E44F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92237" y="2281165"/>
            <a:ext cx="6320443" cy="800583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النشاط رقم 1 على كراساتكم في الصفحة رقم 28، وقوموا بقراءة الكلمات بدقة وسرعة في ثنائيات.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العملية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F9B292-96DE-9E01-9757-4B21B9A292C7}"/>
              </a:ext>
            </a:extLst>
          </p:cNvPr>
          <p:cNvSpPr/>
          <p:nvPr/>
        </p:nvSpPr>
        <p:spPr>
          <a:xfrm>
            <a:off x="6736080" y="3569368"/>
            <a:ext cx="2712720" cy="136839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A49AC2FC-A229-EB97-4048-3AB2379882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0265" y="771450"/>
            <a:ext cx="1666846" cy="110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35070-36AA-5A34-A916-741065409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B0151A-2766-3375-7D2B-D89B861CF620}"/>
              </a:ext>
            </a:extLst>
          </p:cNvPr>
          <p:cNvSpPr txBox="1"/>
          <p:nvPr/>
        </p:nvSpPr>
        <p:spPr>
          <a:xfrm>
            <a:off x="1953490" y="746639"/>
            <a:ext cx="1058013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تذكروا، عندما يمتلئ شريط الوقت باللون الأزرق تختفي الكلمات، وما عليكم إلا الانتهاء من القراءة قبل اكتمال ملئه.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01901E4-415A-68D9-BDEC-60664388158C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A40EBF2-4B1A-7037-C561-277D95616C6B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7" name="Organigramme : Alternative 6">
              <a:extLst>
                <a:ext uri="{FF2B5EF4-FFF2-40B4-BE49-F238E27FC236}">
                  <a16:creationId xmlns:a16="http://schemas.microsoft.com/office/drawing/2014/main" id="{24B16712-B1E5-7B53-11DC-787DADFBBEC4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ABC1A4F4-007C-9473-08A9-53A20918215B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7329E270-4664-F6B8-E325-3AB6588E3BE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22" name="Graphique 21" descr="Chronomètre avec un remplissage uni">
                <a:extLst>
                  <a:ext uri="{FF2B5EF4-FFF2-40B4-BE49-F238E27FC236}">
                    <a16:creationId xmlns:a16="http://schemas.microsoft.com/office/drawing/2014/main" id="{AAAD982A-F63A-63C9-CC1C-B9A8E2F55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907445E7-14F2-A652-1731-AA7A08C545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5033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646420"/>
            <a:ext cx="10817235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هذه الكلمات بسرعة وبدقة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قبل انتهاء شريط الوقت؟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خمسة تلاميذ للقراءة، ويقوم بقياس الزمن المستغرق في القراءة (يتم تغيير التلاميذ في كل حصة ويسجل الفائزون في كل حصة)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3" name="Image 2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492A5DA9-64F8-EAFA-3F8B-06075063C0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2913" y="5143500"/>
            <a:ext cx="10123467" cy="398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0"/>
                            </p:stCondLst>
                            <p:childTnLst>
                              <p:par>
                                <p:cTn id="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2. المطلوب ربط كل كلمة بالصورة المناسبة 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 المطلوب بدقة، ويحرص على فهم الجميع للتعليمة.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622F732C-4F47-C2E8-252A-DC85725FD6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41504" y="2545080"/>
            <a:ext cx="7232991" cy="77419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61F58BD-8F02-2333-96A5-4A1B1D314B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261AA-DE62-EDE0-6726-52AAE339A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278431D-6C37-3BA1-32A8-168FFF5DBC16}"/>
              </a:ext>
            </a:extLst>
          </p:cNvPr>
          <p:cNvSpPr txBox="1"/>
          <p:nvPr/>
        </p:nvSpPr>
        <p:spPr>
          <a:xfrm>
            <a:off x="1662546" y="861864"/>
            <a:ext cx="11134316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سأنجز المطلوب بالنسبة للكلمة الأولى (حقل)، انتبهوا جيدا.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الكلمة، ويحدد الصورة المطلوبة..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E459E41-0A08-F01C-4D06-100B4A1F62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6" name="Image 5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11A17025-5FEC-C47B-F198-0AB826144E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41504" y="2301240"/>
            <a:ext cx="7232991" cy="77419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A3D910C-9CF8-2991-2E47-649A07B6C36B}"/>
              </a:ext>
            </a:extLst>
          </p:cNvPr>
          <p:cNvSpPr/>
          <p:nvPr/>
        </p:nvSpPr>
        <p:spPr>
          <a:xfrm>
            <a:off x="8991600" y="3162993"/>
            <a:ext cx="1082040" cy="78970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875CA117-7155-65DE-E2E4-B6F9B7A9BA6E}"/>
              </a:ext>
            </a:extLst>
          </p:cNvPr>
          <p:cNvCxnSpPr/>
          <p:nvPr/>
        </p:nvCxnSpPr>
        <p:spPr>
          <a:xfrm flipH="1">
            <a:off x="5410200" y="3566160"/>
            <a:ext cx="3002280" cy="559308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18BFA60-C223-0B22-48CD-2FB9491277B2}"/>
              </a:ext>
            </a:extLst>
          </p:cNvPr>
          <p:cNvSpPr/>
          <p:nvPr/>
        </p:nvSpPr>
        <p:spPr>
          <a:xfrm>
            <a:off x="3505200" y="8625840"/>
            <a:ext cx="1524000" cy="115823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256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4A759-3DB9-E727-34B3-D10D22250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929386-0E02-A70D-8426-421BCA8AE9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C5BCE6D-AC99-DAA1-A691-7649D38219A0}"/>
              </a:ext>
            </a:extLst>
          </p:cNvPr>
          <p:cNvSpPr txBox="1"/>
          <p:nvPr/>
        </p:nvSpPr>
        <p:spPr>
          <a:xfrm>
            <a:off x="1751027" y="861864"/>
            <a:ext cx="1081723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قوموا بإنجاز المطلوب بالنسبة لباقي الكلمات، ولا تنسوا، أقرأ الكلمة أولا، ثم أبحث عن الصورة المناسبة.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0AA3713D-6742-9A5A-8E86-856EADFA7D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41504" y="2301240"/>
            <a:ext cx="7232991" cy="7741920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39EFE4B-A015-6364-4306-36E4AD232B46}"/>
              </a:ext>
            </a:extLst>
          </p:cNvPr>
          <p:cNvCxnSpPr/>
          <p:nvPr/>
        </p:nvCxnSpPr>
        <p:spPr>
          <a:xfrm flipH="1">
            <a:off x="5410200" y="3566160"/>
            <a:ext cx="3002280" cy="559308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51512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B7BAB-6654-57F0-44FF-3A193951B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66D645B-06D8-9712-CB7A-39816B997D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37B6B02-DC40-57D0-70F0-AB1E673405A1}"/>
              </a:ext>
            </a:extLst>
          </p:cNvPr>
          <p:cNvSpPr txBox="1"/>
          <p:nvPr/>
        </p:nvSpPr>
        <p:spPr>
          <a:xfrm>
            <a:off x="1751027" y="861864"/>
            <a:ext cx="1081723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النشاط.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1817BE44-0D10-7FEF-B624-F5A3D762DF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41504" y="2301240"/>
            <a:ext cx="7232991" cy="7741920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8EA5C688-4CD5-9E42-9352-DCF6564E7FD3}"/>
              </a:ext>
            </a:extLst>
          </p:cNvPr>
          <p:cNvCxnSpPr/>
          <p:nvPr/>
        </p:nvCxnSpPr>
        <p:spPr>
          <a:xfrm flipH="1">
            <a:off x="5410200" y="3566160"/>
            <a:ext cx="3002280" cy="559308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3B80AE68-8CFF-48F9-D610-7F7239EFC3F8}"/>
              </a:ext>
            </a:extLst>
          </p:cNvPr>
          <p:cNvCxnSpPr>
            <a:cxnSpLocks/>
          </p:cNvCxnSpPr>
          <p:nvPr/>
        </p:nvCxnSpPr>
        <p:spPr>
          <a:xfrm flipH="1">
            <a:off x="5410200" y="4724400"/>
            <a:ext cx="3002280" cy="326136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D1F9EDA5-0B26-A212-91DA-F14825705D18}"/>
              </a:ext>
            </a:extLst>
          </p:cNvPr>
          <p:cNvCxnSpPr>
            <a:cxnSpLocks/>
          </p:cNvCxnSpPr>
          <p:nvPr/>
        </p:nvCxnSpPr>
        <p:spPr>
          <a:xfrm flipH="1">
            <a:off x="5227320" y="5821680"/>
            <a:ext cx="3185160" cy="112776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0AED02E4-CDD5-3728-7157-6E526645B0C3}"/>
              </a:ext>
            </a:extLst>
          </p:cNvPr>
          <p:cNvCxnSpPr>
            <a:cxnSpLocks/>
          </p:cNvCxnSpPr>
          <p:nvPr/>
        </p:nvCxnSpPr>
        <p:spPr>
          <a:xfrm flipH="1" flipV="1">
            <a:off x="5227320" y="3566160"/>
            <a:ext cx="3185160" cy="338328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53610C59-A8EC-114C-0F75-358BDF5B2D42}"/>
              </a:ext>
            </a:extLst>
          </p:cNvPr>
          <p:cNvCxnSpPr>
            <a:cxnSpLocks/>
          </p:cNvCxnSpPr>
          <p:nvPr/>
        </p:nvCxnSpPr>
        <p:spPr>
          <a:xfrm flipH="1" flipV="1">
            <a:off x="5410200" y="4724400"/>
            <a:ext cx="3002280" cy="326136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89437EC1-6415-2F0F-14C4-692D504BA5EA}"/>
              </a:ext>
            </a:extLst>
          </p:cNvPr>
          <p:cNvCxnSpPr>
            <a:cxnSpLocks/>
          </p:cNvCxnSpPr>
          <p:nvPr/>
        </p:nvCxnSpPr>
        <p:spPr>
          <a:xfrm flipH="1" flipV="1">
            <a:off x="5410200" y="5821680"/>
            <a:ext cx="3002280" cy="333756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05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18445-77A0-2D22-985B-768C11F79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0E7E9B60-F1BF-D9DC-1C6E-FB53A7383870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لننتقل إلى النشاط رقم 3، والمطلوب كتابة كلمتين تتضمنان الحرف المقدم في كل سطر.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 المطلوب بدقة، ويحرص على فهم الجميع للتعليمة.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22308D2-E41C-EE46-328F-877C7B1850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CCCCFB91-07A0-09AF-9245-CA9BA65A12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2928" y="2773675"/>
            <a:ext cx="12090143" cy="723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7321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EDAA2-41F7-F020-AC8E-52EF712A4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356C3E9-214B-66D9-D112-CD6F7A14D2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8" name="Image 7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4051550D-742C-BD93-D59B-A6F9EA0581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2149" y="2324150"/>
            <a:ext cx="12182688" cy="725819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497F3FD-2D32-82B7-7B5F-6E2D5221BD65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قوموا بإنجاز المطلوب بالنسبة لحرفي الزاي والهاء في السطرين الأول والثاني.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DB4B56-5042-F20C-29AC-308F74DB3F41}"/>
              </a:ext>
            </a:extLst>
          </p:cNvPr>
          <p:cNvSpPr/>
          <p:nvPr/>
        </p:nvSpPr>
        <p:spPr>
          <a:xfrm>
            <a:off x="882149" y="3291840"/>
            <a:ext cx="11914713" cy="301752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2093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سلة الكلمات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447A5194-389C-9AB6-7BFD-DA5A2317F8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168" y="2054392"/>
            <a:ext cx="6929469" cy="617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697759"/>
            <a:ext cx="1148892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سلة الكلمات، قوموا بتشكيل حلقة.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سلة صغيرة ونضع بطاقات كل بطاقة تتضمن كلمة من الكلمات التي تم تقديمها.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7" name="Image 6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891E1899-C779-602A-CCCC-BE47589721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4990" y="2412772"/>
            <a:ext cx="8526019" cy="76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2720E-26E3-035B-7EF0-476B0C065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8772ADD-33C3-8FFC-06E3-235836A19EC3}"/>
              </a:ext>
            </a:extLst>
          </p:cNvPr>
          <p:cNvSpPr txBox="1"/>
          <p:nvPr/>
        </p:nvSpPr>
        <p:spPr>
          <a:xfrm>
            <a:off x="1745674" y="840854"/>
            <a:ext cx="1096762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ستمررون السلة فيما بينكم وعندما تتوقف الموسيقى سيسحب صاحب السلة بطاقة ويقرأ الكلمة.</a:t>
            </a:r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28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أولا، ثم يحرص الأستاذ على تنظيم اللعبة وتيسير لعبها، وفي حالة أخطأ التلميذ ننتدب زميلا له للمساعدة.</a:t>
            </a:r>
          </a:p>
        </p:txBody>
      </p:sp>
      <p:pic>
        <p:nvPicPr>
          <p:cNvPr id="5" name="موسيق أطفال للمدرسة">
            <a:hlinkClick r:id="" action="ppaction://media"/>
            <a:extLst>
              <a:ext uri="{FF2B5EF4-FFF2-40B4-BE49-F238E27FC236}">
                <a16:creationId xmlns:a16="http://schemas.microsoft.com/office/drawing/2014/main" id="{8B5B5805-4065-9A6F-7CD8-2FDCF303C6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1157" y="2401734"/>
            <a:ext cx="12833685" cy="7264350"/>
          </a:xfrm>
          <a:prstGeom prst="rect">
            <a:avLst/>
          </a:prstGeom>
        </p:spPr>
      </p:pic>
      <p:pic>
        <p:nvPicPr>
          <p:cNvPr id="7" name="Image 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11F19C0-0FFF-BA5D-41F5-29CB124DC2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33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8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16978670-66E4-CA27-348E-7D464C3960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37067" y="3434729"/>
            <a:ext cx="4800601" cy="60810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3" name="Image 12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1DD7FE5-3C33-E08B-6BBA-19045215C9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72" y="1347853"/>
            <a:ext cx="4998324" cy="63307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741755"/>
            <a:ext cx="1233638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25:</a:t>
            </a:r>
            <a:endParaRPr lang="fr-FR" sz="44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9DBDFC2-5E07-E95E-1922-028861C71A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2693" y="2341418"/>
            <a:ext cx="5793416" cy="780121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3D0194A-33A6-725D-DDD5-0E69223C5CF0}"/>
              </a:ext>
            </a:extLst>
          </p:cNvPr>
          <p:cNvSpPr txBox="1"/>
          <p:nvPr/>
        </p:nvSpPr>
        <p:spPr>
          <a:xfrm>
            <a:off x="6276109" y="5949638"/>
            <a:ext cx="71628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القرية وأعبر عنها بكلمتين ثم جملتين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B53EC6FB-D63F-C5BB-A611-8F4B768F2C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7819" y="2132938"/>
            <a:ext cx="6442363" cy="8160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716748"/>
            <a:ext cx="12336380" cy="8194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725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28:</a:t>
            </a:r>
            <a:endParaRPr lang="fr-FR" sz="4725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552473" y="3896797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3325091" y="3435927"/>
            <a:ext cx="2854036" cy="14303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A84E41-DC35-05CC-AED2-331D88943F58}"/>
              </a:ext>
            </a:extLst>
          </p:cNvPr>
          <p:cNvSpPr/>
          <p:nvPr/>
        </p:nvSpPr>
        <p:spPr>
          <a:xfrm>
            <a:off x="3325091" y="8853055"/>
            <a:ext cx="2757054" cy="8451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2CFEEFB-C157-650C-A8D9-076354294DAD}"/>
              </a:ext>
            </a:extLst>
          </p:cNvPr>
          <p:cNvSpPr txBox="1"/>
          <p:nvPr/>
        </p:nvSpPr>
        <p:spPr>
          <a:xfrm>
            <a:off x="6552473" y="9247086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أكتب كلمات تتضمن حرف الخاء وحرف النون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908258"/>
              </p:ext>
            </p:extLst>
          </p:nvPr>
        </p:nvGraphicFramePr>
        <p:xfrm>
          <a:off x="1860221" y="1558994"/>
          <a:ext cx="9989603" cy="64617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الاستماع وأخذ الكلمة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التاء المبسوطة/ المربوطة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عفوي: درس سارة المهملة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قراءات فردية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سلة الكلمات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4926089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9" y="615319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730487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9E65169-D6B5-889E-5456-5E196000319A}"/>
              </a:ext>
            </a:extLst>
          </p:cNvPr>
          <p:cNvSpPr/>
          <p:nvPr/>
        </p:nvSpPr>
        <p:spPr>
          <a:xfrm>
            <a:off x="6858001" y="6406889"/>
            <a:ext cx="5524500" cy="1817134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وأخذ الكلمة</a:t>
            </a:r>
          </a:p>
        </p:txBody>
      </p:sp>
    </p:spTree>
    <p:extLst>
      <p:ext uri="{BB962C8B-B14F-4D97-AF65-F5344CB8AC3E}">
        <p14:creationId xmlns:p14="http://schemas.microsoft.com/office/powerpoint/2010/main" val="25414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689461"/>
            <a:ext cx="635267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وأخذ الكلمة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570542" y="2513055"/>
            <a:ext cx="8212232" cy="22159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جَيِّدًا لِتَعْليماتِ أُسْتاذي؛</a:t>
            </a:r>
          </a:p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جَيِّدًا لِأَجْوِبَةِ زُمَلائي؛</a:t>
            </a:r>
          </a:p>
        </p:txBody>
      </p:sp>
      <p:pic>
        <p:nvPicPr>
          <p:cNvPr id="7" name="Image 6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9698906E-66D6-8794-7CA8-6448D4B135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6416" y="2363144"/>
            <a:ext cx="2843068" cy="23798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60156"/>
            <a:ext cx="82296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لكي أحسن من سلوكي داخل القسم يجب:</a:t>
            </a:r>
          </a:p>
        </p:txBody>
      </p:sp>
      <p:pic>
        <p:nvPicPr>
          <p:cNvPr id="5" name="Image 4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651A3E38-F111-786A-43CC-52F32F7F2F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3226" y="4900309"/>
            <a:ext cx="2843068" cy="21520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83598BE0-BDC6-6917-7448-8005503AFDA2}"/>
              </a:ext>
            </a:extLst>
          </p:cNvPr>
          <p:cNvGrpSpPr/>
          <p:nvPr/>
        </p:nvGrpSpPr>
        <p:grpSpPr>
          <a:xfrm>
            <a:off x="212168" y="7051751"/>
            <a:ext cx="4358374" cy="3235249"/>
            <a:chOff x="2804158" y="2638591"/>
            <a:chExt cx="6973503" cy="5176476"/>
          </a:xfrm>
        </p:grpSpPr>
        <p:pic>
          <p:nvPicPr>
            <p:cNvPr id="8" name="Image 7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1C6B6E66-3E81-B6C1-EEB2-6C21083A84F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32357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9" name="Image 8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54260F3A-4238-9319-0DCA-A45C788FC1C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2804158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B299BC60-340E-000B-663B-9A1E7C760B47}"/>
              </a:ext>
            </a:extLst>
          </p:cNvPr>
          <p:cNvSpPr txBox="1"/>
          <p:nvPr/>
        </p:nvSpPr>
        <p:spPr>
          <a:xfrm>
            <a:off x="4570542" y="4790549"/>
            <a:ext cx="8212232" cy="22159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آخُذُ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ٱلْإِذْنَ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قَبْلَ الْكَلامِ وَقَبْلَ الْخُروجِ إِلى الْمِرْحاضِ؛</a:t>
            </a:r>
          </a:p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آخُذُ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ٱلْإِذْنَ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أُسْتاذي بِرَفْعِ أُصْبُعي؛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570542" y="7975147"/>
            <a:ext cx="82122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آخُذُ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ٱلْإِذْنَ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زَميلي لِأَسْتَعْمِلَ وَسيلَتَهُ: قَلَم، طَباشير...</a:t>
            </a:r>
          </a:p>
        </p:txBody>
      </p:sp>
    </p:spTree>
    <p:extLst>
      <p:ext uri="{BB962C8B-B14F-4D97-AF65-F5344CB8AC3E}">
        <p14:creationId xmlns:p14="http://schemas.microsoft.com/office/powerpoint/2010/main" val="363639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2406</TotalTime>
  <Words>1022</Words>
  <Application>Microsoft Office PowerPoint</Application>
  <PresentationFormat>Personnalisé</PresentationFormat>
  <Paragraphs>147</Paragraphs>
  <Slides>48</Slides>
  <Notes>6</Notes>
  <HiddenSlides>0</HiddenSlides>
  <MMClips>1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48</vt:i4>
      </vt:variant>
    </vt:vector>
  </HeadingPairs>
  <TitlesOfParts>
    <vt:vector size="66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2234</cp:revision>
  <dcterms:created xsi:type="dcterms:W3CDTF">2014-10-09T07:32:24Z</dcterms:created>
  <dcterms:modified xsi:type="dcterms:W3CDTF">2025-09-14T14:14:56Z</dcterms:modified>
</cp:coreProperties>
</file>