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58"/>
  </p:notesMasterIdLst>
  <p:handoutMasterIdLst>
    <p:handoutMasterId r:id="rId59"/>
  </p:handoutMasterIdLst>
  <p:sldIdLst>
    <p:sldId id="257" r:id="rId6"/>
    <p:sldId id="2134804867" r:id="rId7"/>
    <p:sldId id="2134805101" r:id="rId8"/>
    <p:sldId id="2134808443" r:id="rId9"/>
    <p:sldId id="2134805392" r:id="rId10"/>
    <p:sldId id="2134805155" r:id="rId11"/>
    <p:sldId id="345" r:id="rId12"/>
    <p:sldId id="2134808652" r:id="rId13"/>
    <p:sldId id="2134808658" r:id="rId14"/>
    <p:sldId id="2134808451" r:id="rId15"/>
    <p:sldId id="542" r:id="rId16"/>
    <p:sldId id="988" r:id="rId17"/>
    <p:sldId id="2134808595" r:id="rId18"/>
    <p:sldId id="2134808596" r:id="rId19"/>
    <p:sldId id="2134808597" r:id="rId20"/>
    <p:sldId id="2134808554" r:id="rId21"/>
    <p:sldId id="2134808598" r:id="rId22"/>
    <p:sldId id="2134808599" r:id="rId23"/>
    <p:sldId id="2134808600" r:id="rId24"/>
    <p:sldId id="2134808555" r:id="rId25"/>
    <p:sldId id="2134808556" r:id="rId26"/>
    <p:sldId id="2134808601" r:id="rId27"/>
    <p:sldId id="2134808602" r:id="rId28"/>
    <p:sldId id="2134808603" r:id="rId29"/>
    <p:sldId id="2134808604" r:id="rId30"/>
    <p:sldId id="2134808448" r:id="rId31"/>
    <p:sldId id="2134808470" r:id="rId32"/>
    <p:sldId id="2134808471" r:id="rId33"/>
    <p:sldId id="2134808472" r:id="rId34"/>
    <p:sldId id="2134808545" r:id="rId35"/>
    <p:sldId id="597" r:id="rId36"/>
    <p:sldId id="2134808475" r:id="rId37"/>
    <p:sldId id="2134808661" r:id="rId38"/>
    <p:sldId id="2134808662" r:id="rId39"/>
    <p:sldId id="2134808663" r:id="rId40"/>
    <p:sldId id="2134808562" r:id="rId41"/>
    <p:sldId id="2134808566" r:id="rId42"/>
    <p:sldId id="2134808593" r:id="rId43"/>
    <p:sldId id="2134808577" r:id="rId44"/>
    <p:sldId id="2134808594" r:id="rId45"/>
    <p:sldId id="2134808578" r:id="rId46"/>
    <p:sldId id="2134808574" r:id="rId47"/>
    <p:sldId id="2134808579" r:id="rId48"/>
    <p:sldId id="2134808582" r:id="rId49"/>
    <p:sldId id="2134808583" r:id="rId50"/>
    <p:sldId id="2134808664" r:id="rId51"/>
    <p:sldId id="2134808659" r:id="rId52"/>
    <p:sldId id="2134808660" r:id="rId53"/>
    <p:sldId id="2134808651" r:id="rId54"/>
    <p:sldId id="985" r:id="rId55"/>
    <p:sldId id="2134808546" r:id="rId56"/>
    <p:sldId id="2134808513" r:id="rId57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443"/>
            <p14:sldId id="2134805392"/>
            <p14:sldId id="2134805155"/>
          </p14:sldIdLst>
        </p14:section>
        <p14:section name="افتتاح الحصة" id="{B4CCA7F9-F5CC-4171-9420-75CE68236B45}">
          <p14:sldIdLst>
            <p14:sldId id="345"/>
            <p14:sldId id="2134808652"/>
            <p14:sldId id="2134808658"/>
            <p14:sldId id="2134808451"/>
          </p14:sldIdLst>
        </p14:section>
        <p14:section name="نشاط اعتيادي" id="{3822E05A-48B7-466A-9806-AC1514DAD3AF}">
          <p14:sldIdLst>
            <p14:sldId id="542"/>
            <p14:sldId id="988"/>
            <p14:sldId id="2134808595"/>
            <p14:sldId id="2134808596"/>
            <p14:sldId id="2134808597"/>
            <p14:sldId id="2134808554"/>
            <p14:sldId id="2134808598"/>
            <p14:sldId id="2134808599"/>
            <p14:sldId id="2134808600"/>
            <p14:sldId id="2134808555"/>
            <p14:sldId id="2134808556"/>
            <p14:sldId id="2134808601"/>
            <p14:sldId id="2134808602"/>
            <p14:sldId id="2134808603"/>
            <p14:sldId id="2134808604"/>
          </p14:sldIdLst>
        </p14:section>
        <p14:section name="تحدث وإغناء المعجم" id="{5F742C0B-3E93-40E7-BD04-47EA8F843380}">
          <p14:sldIdLst>
            <p14:sldId id="2134808448"/>
            <p14:sldId id="2134808470"/>
            <p14:sldId id="2134808471"/>
            <p14:sldId id="2134808472"/>
            <p14:sldId id="2134808545"/>
          </p14:sldIdLst>
        </p14:section>
        <p14:section name="أنشطة القراءةوالكتابة" id="{A25CF4A3-DA66-4B51-A640-2EC4C5A8918F}">
          <p14:sldIdLst>
            <p14:sldId id="597"/>
            <p14:sldId id="2134808475"/>
            <p14:sldId id="2134808661"/>
            <p14:sldId id="2134808662"/>
            <p14:sldId id="2134808663"/>
            <p14:sldId id="2134808562"/>
            <p14:sldId id="2134808566"/>
            <p14:sldId id="2134808593"/>
            <p14:sldId id="2134808577"/>
            <p14:sldId id="2134808594"/>
            <p14:sldId id="2134808578"/>
            <p14:sldId id="2134808574"/>
            <p14:sldId id="2134808579"/>
            <p14:sldId id="2134808582"/>
            <p14:sldId id="2134808583"/>
            <p14:sldId id="2134808664"/>
          </p14:sldIdLst>
        </p14:section>
        <p14:section name="ألعاب" id="{66953B43-0502-40BE-9D9D-49C14FC1791C}">
          <p14:sldIdLst>
            <p14:sldId id="2134808659"/>
            <p14:sldId id="2134808660"/>
            <p14:sldId id="2134808651"/>
          </p14:sldIdLst>
        </p14:section>
        <p14:section name="اختتام الحصة" id="{CFAC160B-4D15-40C5-8575-18C3947DD0CB}">
          <p14:sldIdLst>
            <p14:sldId id="985"/>
            <p14:sldId id="2134808546"/>
            <p14:sldId id="21348085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CC"/>
    <a:srgbClr val="FFD992"/>
    <a:srgbClr val="19199B"/>
    <a:srgbClr val="006DB4"/>
    <a:srgbClr val="E74C3C"/>
    <a:srgbClr val="D4EAF3"/>
    <a:srgbClr val="FFFFFF"/>
    <a:srgbClr val="10147E"/>
    <a:srgbClr val="0A0C4C"/>
    <a:srgbClr val="B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158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838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openxmlformats.org/officeDocument/2006/relationships/theme" Target="theme/theme1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61" Type="http://schemas.openxmlformats.org/officeDocument/2006/relationships/presProps" Target="presProps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tableStyles" Target="tableStyle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handoutMaster" Target="handoutMasters/handoutMaster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 lang="fr-MA"/>
          </a:p>
        </p:txBody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E4649-3403-BE15-5C02-36C8BAD42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3BB07AC-1DDA-C37C-C5D7-FCCD0B3DB2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 lang="fr-MA"/>
          </a:p>
        </p:txBody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EB7C01A-A2BD-CEC8-402F-D4157983DE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0AAC11-1171-F850-4119-B849120BBB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21652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F3E54-54A6-1B4C-CC3C-21249745C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BFBAACD-30BB-6D06-CBE8-9C43111DD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 lang="fr-MA"/>
          </a:p>
        </p:txBody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BF9519C0-9396-8D72-E4BA-4E5699D2D8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12E7AB4-70A0-9C3F-80BC-F1D23A3FE0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875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 lang="fr-MA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 lang="fr-MA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87D4A-9A13-A892-DC0E-A258AACC2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2F7ABA1-0BB2-E09C-3602-5FABE80186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 lang="fr-MA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36353E0-731F-BD8C-C643-CC1CBC814C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32DE641-9797-490A-DBE8-D73CF6A610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67512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71C635-9E15-55AE-7252-443BFD6812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287993B-F7E8-1A97-12D1-949D81A720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43F16EC-2AA2-C9E7-ACF0-B8D1CFAB12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609BC4D-D5CA-FA69-4236-0A44073491F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81431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936176" y="0"/>
            <a:ext cx="4800601" cy="10287000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03875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203875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6708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222772" y="8990806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736772" y="8342704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736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270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theme" Target="../theme/theme5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9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0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1.xml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10" Type="http://schemas.openxmlformats.org/officeDocument/2006/relationships/image" Target="../media/image41.svg"/><Relationship Id="rId4" Type="http://schemas.openxmlformats.org/officeDocument/2006/relationships/image" Target="../media/image35.svg"/><Relationship Id="rId9" Type="http://schemas.openxmlformats.org/officeDocument/2006/relationships/image" Target="../media/image4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5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2.xml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45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2.xml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4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45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42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47.jpe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8.xml"/></Relationships>
</file>

<file path=ppt/slides/_rels/slide4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48.png"/></Relationships>
</file>

<file path=ppt/slides/_rels/slide4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4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5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5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</a:t>
            </a:r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بمؤسسات الريادة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قيد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الثاني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15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كلمة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2</a:t>
              </a:r>
              <a:endParaRPr lang="fr-FR" sz="5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5B223-4811-C517-3E6E-633F1F86B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>
            <a:extLst>
              <a:ext uri="{FF2B5EF4-FFF2-40B4-BE49-F238E27FC236}">
                <a16:creationId xmlns:a16="http://schemas.microsoft.com/office/drawing/2014/main" id="{31840FF6-F0F5-7847-DC42-813D026A5A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3" y="4171950"/>
            <a:ext cx="7665851" cy="5853924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D77ACF1F-2DB3-8563-B002-858607BD1467}"/>
              </a:ext>
            </a:extLst>
          </p:cNvPr>
          <p:cNvSpPr txBox="1"/>
          <p:nvPr/>
        </p:nvSpPr>
        <p:spPr>
          <a:xfrm>
            <a:off x="4140778" y="1054416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 ستتدربون على قراءة كلمات وجمل بدقة وسرعة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83BFA47A-AF70-EA63-A150-5E517CBD91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5216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464FEED-A795-2F47-90F2-EE4904ECA4ED}"/>
              </a:ext>
            </a:extLst>
          </p:cNvPr>
          <p:cNvSpPr/>
          <p:nvPr/>
        </p:nvSpPr>
        <p:spPr>
          <a:xfrm>
            <a:off x="4519937" y="3707613"/>
            <a:ext cx="2920582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إملاء</a:t>
            </a:r>
          </a:p>
        </p:txBody>
      </p:sp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B3F6E378-A980-E064-31FF-806D630E641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522909"/>
            <a:ext cx="4111997" cy="3414535"/>
          </a:xfrm>
          <a:prstGeom prst="rect">
            <a:avLst/>
          </a:prstGeom>
        </p:spPr>
      </p:pic>
      <p:pic>
        <p:nvPicPr>
          <p:cNvPr id="3" name="Image 2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15C154CB-78FE-EE81-8875-80ABB8EF905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600" y="6209108"/>
            <a:ext cx="1950937" cy="1300625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27D4921-9FDB-94B1-A2C2-974862F348D3}"/>
              </a:ext>
            </a:extLst>
          </p:cNvPr>
          <p:cNvSpPr/>
          <p:nvPr/>
        </p:nvSpPr>
        <p:spPr>
          <a:xfrm>
            <a:off x="4519937" y="6114031"/>
            <a:ext cx="2920582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قراءة مشتركة</a:t>
            </a: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D16698-7E65-6CA8-7D3E-6147EB5AEFF0}"/>
              </a:ext>
            </a:extLst>
          </p:cNvPr>
          <p:cNvSpPr txBox="1"/>
          <p:nvPr/>
        </p:nvSpPr>
        <p:spPr>
          <a:xfrm>
            <a:off x="2190749" y="882260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 والطبشور، سأملي عليكم كلمات.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4EC4459-B464-C6E2-8673-651C242462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D3A7419B-DC05-EFFB-230E-1427CB4BB61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82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26067-B1FD-D361-911F-212722ABC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2F16AE-E9F3-56E1-1DB0-58DDAD2D9E87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معسكر.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C347D90-30C0-D128-E2A5-86D4925470E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B1822A3-BDE0-2452-11BC-AAFD435938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452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5A03E-6384-4D3A-6F8B-DE805A89B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F4454B8-4E57-1F59-20AA-6119F56951CF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BC1A435-C29D-0000-9BFA-5FF1D9A75C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83F5173-07FA-4DF5-AF97-CE1BFCDD92E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8306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A65E8-B938-90A1-4897-5F4ADF2FB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90FBAD2-3843-51EC-400F-F175ED365E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D6AC89F-2D1A-D03E-6F4E-A227496CE0D7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908932D-E637-37DD-C36E-362655EC7C13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مُعَسْكَرࣱ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246D0FE-4DB7-1058-1DB9-CE52CD14C31D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406335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E3DB9-3771-77E1-2BF0-C980BEE3B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72548F-71FF-B03C-0AD8-FE91FC4541EA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معطر.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C8EEB46-17AC-34D0-726E-EB843BF0A23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036401A-E4AB-6B46-60DB-9751FF154D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546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7F653-319A-1B1B-8CF0-E13D3A3C1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4F2F77-5E73-706A-7281-95239E41246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F2CA085-756C-9761-1025-FA53AD7DC9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679B60-B297-0A7A-B6AE-8A8059B03E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450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B6B49-2370-DD6F-FBA6-65EC6ABDB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D3FB4E9-B207-B161-1E2C-D0AC723B64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8B10495-6537-5892-1334-3A69970C8AA2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5D3A4EF6-AEF6-E6BC-85AD-6A5CE1373F48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مُعَطَّرࣱ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46BEC34-5B06-4574-8566-08B53D65B886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447043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EF368-75B3-15A6-9F87-D3BEEACEF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4C8888F-59D7-AADE-EE48-3408DB0E2D76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مُسَطَّر.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5742D5B-65E0-B3B6-3E9A-51E1B8F248E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08A4F97-52C9-A184-7899-21F3C5235A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315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40341-C0DF-A6D5-379D-C499E5668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27833C4-3EB9-B418-A189-52E6D4A9CEF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931772E-070E-B4EA-117D-F3F22D2698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6F0F556-7355-B289-CF8F-28FB676839B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9038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C023A-F508-3AFC-D329-B6887ED1D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3A601EF-908F-A8E6-58B5-45DDF6DC86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F6F32BE-DFAA-115B-CA8C-41B719B90456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07ED140-AEF2-0E4C-69AF-5C4EA13D51EB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C234C253-6D6D-DEA3-BD25-8E6673FB6FE7}"/>
              </a:ext>
            </a:extLst>
          </p:cNvPr>
          <p:cNvSpPr/>
          <p:nvPr/>
        </p:nvSpPr>
        <p:spPr>
          <a:xfrm>
            <a:off x="4211781" y="4207406"/>
            <a:ext cx="5292437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مُسَطَّرࣱ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59616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920523-EC31-811A-8146-ECFCA0B3C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090BA0DA-B8C4-7DA6-097F-4F9ABDD31C1E}"/>
              </a:ext>
            </a:extLst>
          </p:cNvPr>
          <p:cNvSpPr txBox="1"/>
          <p:nvPr/>
        </p:nvSpPr>
        <p:spPr>
          <a:xfrm>
            <a:off x="2419351" y="77026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الفقرة المعروضة.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507A527-9445-FDA6-5D3E-C381A6F18B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29548858-16C9-3866-9F26-C28623970ADF}"/>
              </a:ext>
            </a:extLst>
          </p:cNvPr>
          <p:cNvGrpSpPr/>
          <p:nvPr/>
        </p:nvGrpSpPr>
        <p:grpSpPr>
          <a:xfrm>
            <a:off x="2149403" y="2546272"/>
            <a:ext cx="9417194" cy="6555641"/>
            <a:chOff x="1939636" y="2435436"/>
            <a:chExt cx="9417194" cy="6555641"/>
          </a:xfrm>
        </p:grpSpPr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A917C3D4-0A8E-B4CA-C9D2-B9D9A06FD12E}"/>
                </a:ext>
              </a:extLst>
            </p:cNvPr>
            <p:cNvSpPr txBox="1"/>
            <p:nvPr/>
          </p:nvSpPr>
          <p:spPr>
            <a:xfrm>
              <a:off x="1939636" y="2435436"/>
              <a:ext cx="9417194" cy="65556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عادَ  أَبي  مِنَ  </a:t>
              </a:r>
              <a:r>
                <a:rPr lang="ar-MA" sz="96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ٱلسَّفَرِ</a:t>
              </a: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اِسْتَقْبَلْناهُ  بِفَرَحٍ.</a:t>
              </a:r>
            </a:p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جَلَبَ  لَنا  هَدايا  عَديدَةً.</a:t>
              </a:r>
            </a:p>
          </p:txBody>
        </p:sp>
        <p:sp>
          <p:nvSpPr>
            <p:cNvPr id="11" name="Flèche : courbe vers le bas 10">
              <a:extLst>
                <a:ext uri="{FF2B5EF4-FFF2-40B4-BE49-F238E27FC236}">
                  <a16:creationId xmlns:a16="http://schemas.microsoft.com/office/drawing/2014/main" id="{0A2B9B49-715C-FB63-27F8-CD00DDEE8849}"/>
                </a:ext>
              </a:extLst>
            </p:cNvPr>
            <p:cNvSpPr/>
            <p:nvPr/>
          </p:nvSpPr>
          <p:spPr>
            <a:xfrm flipH="1">
              <a:off x="6747051" y="2968339"/>
              <a:ext cx="1203396" cy="387928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604841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0B7514-9094-D1B0-5744-6E2267E36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6DD51FA8-C354-AB83-5584-E47C77E7E7C2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يقرأ الفقرة قراءة هامسة، سأمر بين الصفوف.</a:t>
            </a: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7373AE9-3A0C-20DE-6400-F6B43313E8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6F6784B3-A0F3-FD12-6545-67CAF3FC867F}"/>
              </a:ext>
            </a:extLst>
          </p:cNvPr>
          <p:cNvGrpSpPr/>
          <p:nvPr/>
        </p:nvGrpSpPr>
        <p:grpSpPr>
          <a:xfrm>
            <a:off x="2149403" y="2546272"/>
            <a:ext cx="9417194" cy="6555641"/>
            <a:chOff x="1939636" y="2435436"/>
            <a:chExt cx="9417194" cy="6555641"/>
          </a:xfrm>
        </p:grpSpPr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888385EB-7EB2-5BD9-5A75-9D4243927BBD}"/>
                </a:ext>
              </a:extLst>
            </p:cNvPr>
            <p:cNvSpPr txBox="1"/>
            <p:nvPr/>
          </p:nvSpPr>
          <p:spPr>
            <a:xfrm>
              <a:off x="1939636" y="2435436"/>
              <a:ext cx="9417194" cy="65556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عادَ  أَبي  مِنَ  </a:t>
              </a:r>
              <a:r>
                <a:rPr lang="ar-MA" sz="96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ٱلسَّفَرِ</a:t>
              </a: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اِسْتَقْبَلْناهُ  بِفَرَحٍ.</a:t>
              </a:r>
            </a:p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جَلَبَ  لَنا  هَدايا  عَديدَةً.</a:t>
              </a:r>
            </a:p>
          </p:txBody>
        </p:sp>
        <p:sp>
          <p:nvSpPr>
            <p:cNvPr id="4" name="Flèche : courbe vers le bas 3">
              <a:extLst>
                <a:ext uri="{FF2B5EF4-FFF2-40B4-BE49-F238E27FC236}">
                  <a16:creationId xmlns:a16="http://schemas.microsoft.com/office/drawing/2014/main" id="{17957D69-C365-DDDA-2810-F021C10D5CFF}"/>
                </a:ext>
              </a:extLst>
            </p:cNvPr>
            <p:cNvSpPr/>
            <p:nvPr/>
          </p:nvSpPr>
          <p:spPr>
            <a:xfrm flipH="1">
              <a:off x="6747051" y="2968339"/>
              <a:ext cx="1203396" cy="387928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432676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901BD6-9692-FF26-AEEF-AC4BBE0ACD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352DC668-5AE9-8E04-AA6C-E0FD17DE8F4C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لنقرأ الفقرة قراءة مشتركة، اقرأوا معي عند الإشارة.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1BF4989-5183-CBBF-B33F-6DA1666F28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086D4AE0-D637-3899-AFEE-674697685442}"/>
              </a:ext>
            </a:extLst>
          </p:cNvPr>
          <p:cNvGrpSpPr/>
          <p:nvPr/>
        </p:nvGrpSpPr>
        <p:grpSpPr>
          <a:xfrm>
            <a:off x="2149403" y="2546272"/>
            <a:ext cx="9417194" cy="6555641"/>
            <a:chOff x="1939636" y="2435436"/>
            <a:chExt cx="9417194" cy="6555641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CC772D71-A433-513D-ABD9-8EF4FF6DE102}"/>
                </a:ext>
              </a:extLst>
            </p:cNvPr>
            <p:cNvSpPr txBox="1"/>
            <p:nvPr/>
          </p:nvSpPr>
          <p:spPr>
            <a:xfrm>
              <a:off x="1939636" y="2435436"/>
              <a:ext cx="9417194" cy="65556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عادَ  أَبي  مِنَ  </a:t>
              </a:r>
              <a:r>
                <a:rPr lang="ar-MA" sz="96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ٱلسَّفَرِ</a:t>
              </a: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اِسْتَقْبَلْناهُ  بِفَرَحٍ.</a:t>
              </a:r>
            </a:p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جَلَبَ  لَنا  هَدايا  عَديدَةً.</a:t>
              </a:r>
            </a:p>
          </p:txBody>
        </p:sp>
        <p:sp>
          <p:nvSpPr>
            <p:cNvPr id="6" name="Flèche : courbe vers le bas 5">
              <a:extLst>
                <a:ext uri="{FF2B5EF4-FFF2-40B4-BE49-F238E27FC236}">
                  <a16:creationId xmlns:a16="http://schemas.microsoft.com/office/drawing/2014/main" id="{763242CA-9850-C8C7-A5F1-12ABA584D5CE}"/>
                </a:ext>
              </a:extLst>
            </p:cNvPr>
            <p:cNvSpPr/>
            <p:nvPr/>
          </p:nvSpPr>
          <p:spPr>
            <a:xfrm flipH="1">
              <a:off x="6747051" y="2968339"/>
              <a:ext cx="1203396" cy="387928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808231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F0DE02-13E8-2319-F599-7757998452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3D13468-69B7-4DC5-F9CB-F112F8DEFB99}"/>
              </a:ext>
            </a:extLst>
          </p:cNvPr>
          <p:cNvSpPr txBox="1"/>
          <p:nvPr/>
        </p:nvSpPr>
        <p:spPr>
          <a:xfrm>
            <a:off x="1819016" y="770266"/>
            <a:ext cx="1075398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دوركم، ستتقدمون إلى السبورة لقراءة هذه الفقرة.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يتناوب المتعلمون على القراءة: يختار خمسة تلاميذ في كل حصة.</a:t>
            </a: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3171E1D-E1FF-AED7-059E-CD359A50FE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FFB24BAC-0446-C133-260A-062150F47DEF}"/>
              </a:ext>
            </a:extLst>
          </p:cNvPr>
          <p:cNvGrpSpPr/>
          <p:nvPr/>
        </p:nvGrpSpPr>
        <p:grpSpPr>
          <a:xfrm>
            <a:off x="2149403" y="2546272"/>
            <a:ext cx="9417194" cy="6555641"/>
            <a:chOff x="1939636" y="2435436"/>
            <a:chExt cx="9417194" cy="6555641"/>
          </a:xfrm>
        </p:grpSpPr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3B9E86B2-B197-DC3E-6C3D-EF96C4E4F45F}"/>
                </a:ext>
              </a:extLst>
            </p:cNvPr>
            <p:cNvSpPr txBox="1"/>
            <p:nvPr/>
          </p:nvSpPr>
          <p:spPr>
            <a:xfrm>
              <a:off x="1939636" y="2435436"/>
              <a:ext cx="9417194" cy="65556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عادَ  أَبي  مِنَ  </a:t>
              </a:r>
              <a:r>
                <a:rPr lang="ar-MA" sz="96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ٱلسَّفَرِ</a:t>
              </a: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اِسْتَقْبَلْناهُ  بِفَرَحٍ.</a:t>
              </a:r>
            </a:p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جَلَبَ  لَنا  هَدايا  عَديدَةً.</a:t>
              </a:r>
            </a:p>
          </p:txBody>
        </p:sp>
        <p:sp>
          <p:nvSpPr>
            <p:cNvPr id="4" name="Flèche : courbe vers le bas 3">
              <a:extLst>
                <a:ext uri="{FF2B5EF4-FFF2-40B4-BE49-F238E27FC236}">
                  <a16:creationId xmlns:a16="http://schemas.microsoft.com/office/drawing/2014/main" id="{4E6B4443-1921-91D7-7407-AC6141A7401B}"/>
                </a:ext>
              </a:extLst>
            </p:cNvPr>
            <p:cNvSpPr/>
            <p:nvPr/>
          </p:nvSpPr>
          <p:spPr>
            <a:xfrm flipH="1">
              <a:off x="6747051" y="2968339"/>
              <a:ext cx="1203396" cy="387928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042989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</a:t>
            </a: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979C7E-B07E-D7B6-C546-154A433D4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CD3E9E9-2FD3-AE5F-4797-4CB9C1F5E7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9B94A0B4-D5B7-EC38-300E-A9D5A7231C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2627708"/>
            <a:ext cx="4800601" cy="5220892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</a:t>
            </a:r>
          </a:p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"لوحة المدينة"</a:t>
            </a:r>
            <a:endParaRPr kumimoji="1" lang="fr-FR" sz="6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177C436F-B64D-5A2B-A639-92BBF288209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2B682141-B5B6-2DD4-5EFA-DB7E49DF4B2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70D9FAA-6294-EAAA-BB97-D36E9ACC322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8B0410A9-47A9-1B5A-C114-23519765460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3" name="Image 2" descr="Une image contenant texte, capture d’écran, dessin humoristique, maison&#10;&#10;Le contenu généré par l’IA peut être incorrect.">
            <a:extLst>
              <a:ext uri="{FF2B5EF4-FFF2-40B4-BE49-F238E27FC236}">
                <a16:creationId xmlns:a16="http://schemas.microsoft.com/office/drawing/2014/main" id="{9D978A9D-717D-D7B2-22D8-A6DB9BC5A1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4" t="19166" r="10467" b="12634"/>
          <a:stretch>
            <a:fillRect/>
          </a:stretch>
        </p:blipFill>
        <p:spPr>
          <a:xfrm>
            <a:off x="505841" y="429597"/>
            <a:ext cx="7176533" cy="7658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2383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58F2C-17B6-A2A1-5EB6-E48B2E616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254D81-6CFC-706F-6FA7-43209569B7CE}"/>
              </a:ext>
            </a:extLst>
          </p:cNvPr>
          <p:cNvSpPr txBox="1"/>
          <p:nvPr/>
        </p:nvSpPr>
        <p:spPr>
          <a:xfrm>
            <a:off x="1082840" y="823483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جميعا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لنتذكر كيف أعبر عن الصورة بجملة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يسترجع الأستاذ مع المتعلمين كيفية التعبير عن الصورة بجملة.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0F91D1-4080-C671-1998-776F587DEB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11" name="Arc plein 10">
            <a:extLst>
              <a:ext uri="{FF2B5EF4-FFF2-40B4-BE49-F238E27FC236}">
                <a16:creationId xmlns:a16="http://schemas.microsoft.com/office/drawing/2014/main" id="{581DAB01-DC0C-5155-D0EE-2C001B68E8AB}"/>
              </a:ext>
            </a:extLst>
          </p:cNvPr>
          <p:cNvSpPr/>
          <p:nvPr/>
        </p:nvSpPr>
        <p:spPr>
          <a:xfrm>
            <a:off x="9652495" y="1845152"/>
            <a:ext cx="8203824" cy="8203824"/>
          </a:xfrm>
          <a:prstGeom prst="blockArc">
            <a:avLst>
              <a:gd name="adj1" fmla="val 8100000"/>
              <a:gd name="adj2" fmla="val 13500000"/>
              <a:gd name="adj3" fmla="val 263"/>
            </a:avLst>
          </a:pr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hemeClr val="accent3">
              <a:tint val="9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83D57FBF-5A24-64B5-DE86-899212143471}"/>
              </a:ext>
            </a:extLst>
          </p:cNvPr>
          <p:cNvSpPr/>
          <p:nvPr/>
        </p:nvSpPr>
        <p:spPr>
          <a:xfrm>
            <a:off x="1906295" y="3367723"/>
            <a:ext cx="8371027" cy="937808"/>
          </a:xfrm>
          <a:custGeom>
            <a:avLst/>
            <a:gdLst>
              <a:gd name="connsiteX0" fmla="*/ 0 w 8371027"/>
              <a:gd name="connsiteY0" fmla="*/ 0 h 937808"/>
              <a:gd name="connsiteX1" fmla="*/ 8371027 w 8371027"/>
              <a:gd name="connsiteY1" fmla="*/ 0 h 937808"/>
              <a:gd name="connsiteX2" fmla="*/ 8371027 w 8371027"/>
              <a:gd name="connsiteY2" fmla="*/ 937808 h 937808"/>
              <a:gd name="connsiteX3" fmla="*/ 0 w 8371027"/>
              <a:gd name="connsiteY3" fmla="*/ 937808 h 937808"/>
              <a:gd name="connsiteX4" fmla="*/ 0 w 8371027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1027" h="937808">
                <a:moveTo>
                  <a:pt x="0" y="0"/>
                </a:moveTo>
                <a:lnTo>
                  <a:pt x="8371027" y="0"/>
                </a:lnTo>
                <a:lnTo>
                  <a:pt x="8371027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أَقومُ بِمَسْحِ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ٱلصّورَةِ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وَٱسْتِكْشافِ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عَناصِرِها؛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E7F157DE-4F22-C490-E004-04C6D5A92BD7}"/>
              </a:ext>
            </a:extLst>
          </p:cNvPr>
          <p:cNvSpPr/>
          <p:nvPr/>
        </p:nvSpPr>
        <p:spPr>
          <a:xfrm>
            <a:off x="9691192" y="3250497"/>
            <a:ext cx="1172260" cy="1172260"/>
          </a:xfrm>
          <a:prstGeom prst="ellipse">
            <a:avLst/>
          </a:prstGeom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17A4F7D7-8E5E-FAED-7D28-3CB6AC0788BE}"/>
              </a:ext>
            </a:extLst>
          </p:cNvPr>
          <p:cNvSpPr/>
          <p:nvPr/>
        </p:nvSpPr>
        <p:spPr>
          <a:xfrm>
            <a:off x="1906295" y="4774680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أَخْتارُ عُنْصُرًا وَأُحَدِّدُهُ بِأُصْبُعي؛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C74705A5-68E5-DDDD-6CC4-63166282A278}"/>
              </a:ext>
            </a:extLst>
          </p:cNvPr>
          <p:cNvSpPr/>
          <p:nvPr/>
        </p:nvSpPr>
        <p:spPr>
          <a:xfrm>
            <a:off x="9153525" y="4657454"/>
            <a:ext cx="1172260" cy="1172260"/>
          </a:xfrm>
          <a:prstGeom prst="ellipse">
            <a:avLst/>
          </a:prstGeom>
        </p:spPr>
        <p:style>
          <a:lnRef idx="1">
            <a:schemeClr val="accent3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6" name="Forme libre : forme 15">
            <a:extLst>
              <a:ext uri="{FF2B5EF4-FFF2-40B4-BE49-F238E27FC236}">
                <a16:creationId xmlns:a16="http://schemas.microsoft.com/office/drawing/2014/main" id="{3A527327-1E80-F0D7-66AD-3FAA3F4203DD}"/>
              </a:ext>
            </a:extLst>
          </p:cNvPr>
          <p:cNvSpPr/>
          <p:nvPr/>
        </p:nvSpPr>
        <p:spPr>
          <a:xfrm>
            <a:off x="1906295" y="6181637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أُعَبِّرُ عَنِ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ٱلْعُنْصُرِ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بِكَلِمَةٍ؛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A5FF62A5-9D5B-4151-376E-B5B94C391842}"/>
              </a:ext>
            </a:extLst>
          </p:cNvPr>
          <p:cNvSpPr/>
          <p:nvPr/>
        </p:nvSpPr>
        <p:spPr>
          <a:xfrm>
            <a:off x="9153525" y="6064411"/>
            <a:ext cx="1172260" cy="1172260"/>
          </a:xfrm>
          <a:prstGeom prst="ellipse">
            <a:avLst/>
          </a:prstGeom>
        </p:spPr>
        <p:style>
          <a:lnRef idx="1">
            <a:schemeClr val="accent4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8" name="Forme libre : forme 17">
            <a:extLst>
              <a:ext uri="{FF2B5EF4-FFF2-40B4-BE49-F238E27FC236}">
                <a16:creationId xmlns:a16="http://schemas.microsoft.com/office/drawing/2014/main" id="{9AEF36F2-49B5-897A-46A4-3C32C3DAAF6E}"/>
              </a:ext>
            </a:extLst>
          </p:cNvPr>
          <p:cNvSpPr/>
          <p:nvPr/>
        </p:nvSpPr>
        <p:spPr>
          <a:xfrm>
            <a:off x="1906295" y="7588593"/>
            <a:ext cx="8371027" cy="937808"/>
          </a:xfrm>
          <a:custGeom>
            <a:avLst/>
            <a:gdLst>
              <a:gd name="connsiteX0" fmla="*/ 0 w 8371027"/>
              <a:gd name="connsiteY0" fmla="*/ 0 h 937808"/>
              <a:gd name="connsiteX1" fmla="*/ 8371027 w 8371027"/>
              <a:gd name="connsiteY1" fmla="*/ 0 h 937808"/>
              <a:gd name="connsiteX2" fmla="*/ 8371027 w 8371027"/>
              <a:gd name="connsiteY2" fmla="*/ 937808 h 937808"/>
              <a:gd name="connsiteX3" fmla="*/ 0 w 8371027"/>
              <a:gd name="connsiteY3" fmla="*/ 937808 h 937808"/>
              <a:gd name="connsiteX4" fmla="*/ 0 w 8371027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1027" h="937808">
                <a:moveTo>
                  <a:pt x="0" y="0"/>
                </a:moveTo>
                <a:lnTo>
                  <a:pt x="8371027" y="0"/>
                </a:lnTo>
                <a:lnTo>
                  <a:pt x="8371027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أُرَكِّبُ جُمْلَةً تُعَبِّرُ عَنِ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ٱلْمَشْهَدِ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الَّذي يَضُمُّ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ٱلْعُنْصُرَ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.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1AB29A90-B10B-E04D-3AF5-EFF9EA799692}"/>
              </a:ext>
            </a:extLst>
          </p:cNvPr>
          <p:cNvSpPr/>
          <p:nvPr/>
        </p:nvSpPr>
        <p:spPr>
          <a:xfrm>
            <a:off x="9691192" y="7471367"/>
            <a:ext cx="1172260" cy="1172260"/>
          </a:xfrm>
          <a:prstGeom prst="ellipse">
            <a:avLst/>
          </a:prstGeom>
        </p:spPr>
        <p:style>
          <a:lnRef idx="1">
            <a:schemeClr val="accent5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pic>
        <p:nvPicPr>
          <p:cNvPr id="21" name="Graphique 20" descr="Badge 1 avec un remplissage uni">
            <a:extLst>
              <a:ext uri="{FF2B5EF4-FFF2-40B4-BE49-F238E27FC236}">
                <a16:creationId xmlns:a16="http://schemas.microsoft.com/office/drawing/2014/main" id="{8940BA30-A0D4-7675-289A-BF86390B41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68585" y="3391131"/>
            <a:ext cx="914400" cy="914400"/>
          </a:xfrm>
          <a:prstGeom prst="rect">
            <a:avLst/>
          </a:prstGeom>
        </p:spPr>
      </p:pic>
      <p:pic>
        <p:nvPicPr>
          <p:cNvPr id="23" name="Graphique 22" descr="Badge avec un remplissage uni">
            <a:extLst>
              <a:ext uri="{FF2B5EF4-FFF2-40B4-BE49-F238E27FC236}">
                <a16:creationId xmlns:a16="http://schemas.microsoft.com/office/drawing/2014/main" id="{4C07C5C0-59CA-4F15-B6BA-C4F74589EE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282455" y="4774679"/>
            <a:ext cx="914400" cy="914400"/>
          </a:xfrm>
          <a:prstGeom prst="rect">
            <a:avLst/>
          </a:prstGeom>
        </p:spPr>
      </p:pic>
      <p:pic>
        <p:nvPicPr>
          <p:cNvPr id="25" name="Graphique 24" descr="Badge 3 avec un remplissage uni">
            <a:extLst>
              <a:ext uri="{FF2B5EF4-FFF2-40B4-BE49-F238E27FC236}">
                <a16:creationId xmlns:a16="http://schemas.microsoft.com/office/drawing/2014/main" id="{3F9406DA-7A29-09F9-A7F7-CB03FB92837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282455" y="6201402"/>
            <a:ext cx="914400" cy="914400"/>
          </a:xfrm>
          <a:prstGeom prst="rect">
            <a:avLst/>
          </a:prstGeom>
        </p:spPr>
      </p:pic>
      <p:pic>
        <p:nvPicPr>
          <p:cNvPr id="27" name="Graphique 26" descr="Badge 4 avec un remplissage uni">
            <a:extLst>
              <a:ext uri="{FF2B5EF4-FFF2-40B4-BE49-F238E27FC236}">
                <a16:creationId xmlns:a16="http://schemas.microsoft.com/office/drawing/2014/main" id="{2BB8AAC7-EBF7-1C0D-1A2F-32D8A3116BE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813741" y="761892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316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6" grpId="0" animBg="1"/>
      <p:bldP spid="1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42542-B9D1-F8CC-B72B-EBC9DE08E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A6763BE-0C1A-329D-9B93-2F25A77524F8}"/>
              </a:ext>
            </a:extLst>
          </p:cNvPr>
          <p:cNvSpPr txBox="1"/>
          <p:nvPr/>
        </p:nvSpPr>
        <p:spPr>
          <a:xfrm>
            <a:off x="1160187" y="800308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قوموا بالتعبير عن الصورة بكلمة، ثم بجملة تعبر عن نفس المشهد.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يعلق كل تلميذ على الصورة بكلمة، ثم بجملة (يختار الأستاذ ثلاث كلمات وجمل وينقلها على السبورة)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196277C-AAE9-CF4F-2CB2-BFDA0BB46F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 descr="Une image contenant texte, capture d’écran, dessin humoristique, maison&#10;&#10;Le contenu généré par l’IA peut être incorrect.">
            <a:extLst>
              <a:ext uri="{FF2B5EF4-FFF2-40B4-BE49-F238E27FC236}">
                <a16:creationId xmlns:a16="http://schemas.microsoft.com/office/drawing/2014/main" id="{56212913-83EE-6841-4EDB-155EFE8467E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4" t="19166" r="10467" b="12634"/>
          <a:stretch>
            <a:fillRect/>
          </a:stretch>
        </p:blipFill>
        <p:spPr>
          <a:xfrm>
            <a:off x="3176757" y="2313814"/>
            <a:ext cx="7362486" cy="7856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408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أهداف حصة التوليف والمصادقة: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2191897" y="5143500"/>
            <a:ext cx="9344906" cy="1456166"/>
            <a:chOff x="3334343" y="5038743"/>
            <a:chExt cx="9344906" cy="1456166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1CEE908-A23E-3615-FC3A-B9D65947341C}"/>
                </a:ext>
              </a:extLst>
            </p:cNvPr>
            <p:cNvSpPr txBox="1"/>
            <p:nvPr/>
          </p:nvSpPr>
          <p:spPr>
            <a:xfrm>
              <a:off x="3334343" y="5038743"/>
              <a:ext cx="8547581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توظيف معجم بسيط للتحدث عن الأسرة؛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3334343" y="5848578"/>
              <a:ext cx="8547581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مراجعة وتثبيت الحروف المقدمة؛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058D2DF3-961E-8A7D-17FC-5F277D49F51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24239" y="5115132"/>
              <a:ext cx="455010" cy="466386"/>
            </a:xfrm>
            <a:prstGeom prst="rect">
              <a:avLst/>
            </a:prstGeom>
            <a:grpFill/>
          </p:spPr>
        </p:pic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24239" y="5938550"/>
              <a:ext cx="455010" cy="466386"/>
            </a:xfrm>
            <a:prstGeom prst="rect">
              <a:avLst/>
            </a:prstGeom>
            <a:grpFill/>
          </p:spPr>
        </p:pic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66556416-09A8-408E-CAB6-1E1A1C268A5A}"/>
              </a:ext>
            </a:extLst>
          </p:cNvPr>
          <p:cNvSpPr txBox="1"/>
          <p:nvPr/>
        </p:nvSpPr>
        <p:spPr>
          <a:xfrm>
            <a:off x="2191897" y="6755514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المصادقة على اللبنة.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0B49AFE-6E2A-6B58-48A8-5336BFC0B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6845486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6B3BA21-6D69-51D6-34C8-F6D6F1D453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89FEFF2-AFA8-A9F1-4DBF-B857645B5227}"/>
              </a:ext>
            </a:extLst>
          </p:cNvPr>
          <p:cNvSpPr txBox="1"/>
          <p:nvPr/>
        </p:nvSpPr>
        <p:spPr>
          <a:xfrm>
            <a:off x="1082840" y="823482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دفاتركم، وانقلوا الكلمات والجمل.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الصفوف، ويذكر ببروتوكول النقل (كلمتين </a:t>
            </a:r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كلمتين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تفادي النقل كلمة كلمة).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2848ED-3046-0AED-13EC-B5483199DB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09820" y="3137296"/>
            <a:ext cx="4696355" cy="575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6723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09311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62867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1" name="Image 10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B48B1EC0-081E-3518-76E7-56C1728177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4646" y="1122217"/>
            <a:ext cx="5406873" cy="68481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C9C45-935A-60F8-736C-333E7015F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9374AF16-6AB0-982F-3D5F-B87BEDD8BC6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5191" y="2300517"/>
            <a:ext cx="6305618" cy="798648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23AB5AA-386F-E3E2-F27C-A27249958C89}"/>
              </a:ext>
            </a:extLst>
          </p:cNvPr>
          <p:cNvSpPr txBox="1"/>
          <p:nvPr/>
        </p:nvSpPr>
        <p:spPr>
          <a:xfrm>
            <a:off x="2419351" y="1016487"/>
            <a:ext cx="1015365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افتحوا كراساتكم على الصفحة 36، خذوا النشاط رقم 1.</a:t>
            </a:r>
          </a:p>
        </p:txBody>
      </p:sp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9AAA0AE9-D683-101B-2615-0609A91ADE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3677AAF-83AE-DE24-BBBC-041D60572405}"/>
              </a:ext>
            </a:extLst>
          </p:cNvPr>
          <p:cNvSpPr/>
          <p:nvPr/>
        </p:nvSpPr>
        <p:spPr>
          <a:xfrm>
            <a:off x="4197928" y="3532909"/>
            <a:ext cx="5223164" cy="271549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95411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C9C45-935A-60F8-736C-333E7015F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3AB5AA-386F-E3E2-F27C-A27249958C89}"/>
              </a:ext>
            </a:extLst>
          </p:cNvPr>
          <p:cNvSpPr txBox="1"/>
          <p:nvPr/>
        </p:nvSpPr>
        <p:spPr>
          <a:xfrm>
            <a:off x="2419351" y="77026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الكلمات المعروضة.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DBDE9A4-5EE3-9A36-F817-D8F505D69F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3" name="Image 2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495807BA-19BE-0BA6-54A0-432B7A23B3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3" t="19074" r="10671" b="50915"/>
          <a:stretch>
            <a:fillRect/>
          </a:stretch>
        </p:blipFill>
        <p:spPr>
          <a:xfrm>
            <a:off x="1205345" y="2478898"/>
            <a:ext cx="11305310" cy="5329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7918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5FDC75-FBC4-5840-0207-9DCD9ABCC0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B7E0A59-199C-DCA7-C1E5-42280BFF62AF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يقرأ الفقرة قراءة هامسة، سأمر بين الصفوف.</a:t>
            </a:r>
          </a:p>
        </p:txBody>
      </p:sp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A4AC225-DE3A-CFF3-D951-2A28F4EF51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2" name="Image 1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01D9535C-5265-3B50-D813-7E7EF71F64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3" t="19074" r="10671" b="50915"/>
          <a:stretch>
            <a:fillRect/>
          </a:stretch>
        </p:blipFill>
        <p:spPr>
          <a:xfrm>
            <a:off x="1205345" y="2478898"/>
            <a:ext cx="11305310" cy="5329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7991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C5FF4-D0E5-73D3-4957-59DC5CD127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75C7CC6-87D0-4DC6-7A81-551FC6B6D96A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لنقرأ الفقرة قراءة مشتركة، اقرأوا معي عند الإشارة.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443EBE7-82F7-FD2E-2184-6BFA3CCED6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p:pic>
        <p:nvPicPr>
          <p:cNvPr id="3" name="Image 2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03C6F46A-935C-6FF2-FDAC-1FD715CE43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3" t="19074" r="10671" b="50915"/>
          <a:stretch>
            <a:fillRect/>
          </a:stretch>
        </p:blipFill>
        <p:spPr>
          <a:xfrm>
            <a:off x="1205345" y="2478898"/>
            <a:ext cx="11305310" cy="5329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28770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0C34A-FF49-6FB5-F88D-65F6E1DF0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45EAF06-B8AC-7260-5F2F-21161352A527}"/>
              </a:ext>
            </a:extLst>
          </p:cNvPr>
          <p:cNvSpPr txBox="1"/>
          <p:nvPr/>
        </p:nvSpPr>
        <p:spPr>
          <a:xfrm>
            <a:off x="1819016" y="770266"/>
            <a:ext cx="1075398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من يتقدم إلى السبورة لقراءة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جميع التلاميذ الكلمات، لكل تلميذ سطر واحد.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D39D93B-61A9-090F-4048-1D085CD448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22C75203-F384-39C4-D231-4BF823FF4F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3" t="19074" r="10671" b="50915"/>
          <a:stretch>
            <a:fillRect/>
          </a:stretch>
        </p:blipFill>
        <p:spPr>
          <a:xfrm>
            <a:off x="1205345" y="2478898"/>
            <a:ext cx="11305310" cy="5329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85661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3EE525-CD06-C3E5-5D0F-063CCC5FD7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5E26774-E7B3-03FB-9E55-EF3F26B34C0A}"/>
              </a:ext>
            </a:extLst>
          </p:cNvPr>
          <p:cNvSpPr txBox="1"/>
          <p:nvPr/>
        </p:nvSpPr>
        <p:spPr>
          <a:xfrm>
            <a:off x="1680901" y="524044"/>
            <a:ext cx="1089210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النشاط الثاني، سأقوم بالقراءة أولا، ثم ستفعلون مثلي.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لفت انتباه جميع التلاميذ قبل الشروع في القراءة.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يبرز الأستاذ الوصل المشار إليه بسهم مقوس في الجملتين،  والذي قام به بين كلمتين في حالة همزة الوصل.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5D6247B-D098-29A7-819B-87A43D07FD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pic>
        <p:nvPicPr>
          <p:cNvPr id="4" name="Image 3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18D5F985-2792-11FE-0F99-0CF4416989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2" t="51686" r="9682" b="8334"/>
          <a:stretch>
            <a:fillRect/>
          </a:stretch>
        </p:blipFill>
        <p:spPr>
          <a:xfrm>
            <a:off x="1094509" y="2478898"/>
            <a:ext cx="11416146" cy="7099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97187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8CC21C-FE64-FE81-A848-1903B75574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27BA10F-5AE0-0B98-28D6-7730F07231E9}"/>
              </a:ext>
            </a:extLst>
          </p:cNvPr>
          <p:cNvSpPr txBox="1"/>
          <p:nvPr/>
        </p:nvSpPr>
        <p:spPr>
          <a:xfrm>
            <a:off x="2419351" y="770265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من منكم يود القراءة؟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أكبر عدد من التلاميذ لقراءة الجمل، كل واحد يقرأ جملة واحدة.</a:t>
            </a:r>
          </a:p>
        </p:txBody>
      </p:sp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1462FD8-D92C-5D04-B4E6-7971136E656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52D17689-F5EC-25F3-B810-522D21B25E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2" t="51686" r="9682" b="8334"/>
          <a:stretch>
            <a:fillRect/>
          </a:stretch>
        </p:blipFill>
        <p:spPr>
          <a:xfrm>
            <a:off x="1094509" y="2478898"/>
            <a:ext cx="11416146" cy="7099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31504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37D216-1E55-A771-461A-5CC19D440C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BF43D77-8DB8-469D-CD34-007420AD32FC}"/>
              </a:ext>
            </a:extLst>
          </p:cNvPr>
          <p:cNvSpPr txBox="1"/>
          <p:nvPr/>
        </p:nvSpPr>
        <p:spPr>
          <a:xfrm>
            <a:off x="2419351" y="770265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اقرؤوا في ثنائيات هذه الجمل.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يستغل الأستاذ هذه الفترة للقيام بعملية التصديق على شبكة التتبع مستعينا بسلسلة الكلمات المقترحة.</a:t>
            </a:r>
            <a:endParaRPr lang="ar-MA" sz="28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79828F77-852C-9BEE-232B-9D4CFFBDC1B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387" b="97097" l="4069" r="98501">
                        <a14:foregroundMark x1="9208" y1="81935" x2="4069" y2="87097"/>
                        <a14:foregroundMark x1="7495" y1="93871" x2="31478" y2="96452"/>
                        <a14:foregroundMark x1="31478" y1="96452" x2="66809" y2="94516"/>
                        <a14:foregroundMark x1="66809" y1="94516" x2="74304" y2="94516"/>
                        <a14:foregroundMark x1="95717" y1="91290" x2="63597" y2="94516"/>
                        <a14:foregroundMark x1="99143" y1="48710" x2="99143" y2="48710"/>
                        <a14:foregroundMark x1="95075" y1="97097" x2="9636" y2="97097"/>
                        <a14:foregroundMark x1="42612" y1="9355" x2="42612" y2="9355"/>
                        <a14:foregroundMark x1="38972" y1="8387" x2="38972" y2="8387"/>
                        <a14:foregroundMark x1="41113" y1="8387" x2="41113" y2="83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9138" y="731055"/>
            <a:ext cx="1807721" cy="1199558"/>
          </a:xfrm>
          <a:prstGeom prst="rect">
            <a:avLst/>
          </a:prstGeom>
        </p:spPr>
      </p:pic>
      <p:pic>
        <p:nvPicPr>
          <p:cNvPr id="4" name="Image 3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F1803B84-BF98-EF1D-7E6A-3693C3EC8C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2" t="51686" r="9682" b="8334"/>
          <a:stretch>
            <a:fillRect/>
          </a:stretch>
        </p:blipFill>
        <p:spPr>
          <a:xfrm>
            <a:off x="1094509" y="2478898"/>
            <a:ext cx="11416146" cy="7099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5299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</a:t>
            </a:r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لوازمي المدرسية قبل بداية الدرس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635" y="2938983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4" y="2700709"/>
            <a:ext cx="2208239" cy="147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E51D4-D0C1-D383-7460-F059BAF726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16C4C85-73F0-A45E-D398-96D8DF5E535E}"/>
              </a:ext>
            </a:extLst>
          </p:cNvPr>
          <p:cNvSpPr txBox="1"/>
          <p:nvPr/>
        </p:nvSpPr>
        <p:spPr>
          <a:xfrm>
            <a:off x="2419351" y="770265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دفاتركم وانقلوا هذه الجمل.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يستغل الأستاذ هذه الفترة للقيام بعملية التصديق على شبكة التتبع مستعينا بسلسلة الكلمات المقترحة.</a:t>
            </a:r>
            <a:endParaRPr lang="ar-MA" sz="28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0CF472FB-A108-7D22-4BAF-6C0B397931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387" b="97097" l="4069" r="98501">
                        <a14:foregroundMark x1="9208" y1="81935" x2="4069" y2="87097"/>
                        <a14:foregroundMark x1="7495" y1="93871" x2="31478" y2="96452"/>
                        <a14:foregroundMark x1="31478" y1="96452" x2="66809" y2="94516"/>
                        <a14:foregroundMark x1="66809" y1="94516" x2="74304" y2="94516"/>
                        <a14:foregroundMark x1="95717" y1="91290" x2="63597" y2="94516"/>
                        <a14:foregroundMark x1="99143" y1="48710" x2="99143" y2="48710"/>
                        <a14:foregroundMark x1="95075" y1="97097" x2="9636" y2="97097"/>
                        <a14:foregroundMark x1="42612" y1="9355" x2="42612" y2="9355"/>
                        <a14:foregroundMark x1="38972" y1="8387" x2="38972" y2="8387"/>
                        <a14:foregroundMark x1="41113" y1="8387" x2="41113" y2="83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9138" y="731055"/>
            <a:ext cx="1807721" cy="1199558"/>
          </a:xfrm>
          <a:prstGeom prst="rect">
            <a:avLst/>
          </a:prstGeom>
        </p:spPr>
      </p:pic>
      <p:pic>
        <p:nvPicPr>
          <p:cNvPr id="4" name="Image 3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0ED40F5F-E0E3-7115-E321-3319787653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2" t="51686" r="9682" b="8334"/>
          <a:stretch>
            <a:fillRect/>
          </a:stretch>
        </p:blipFill>
        <p:spPr>
          <a:xfrm>
            <a:off x="1094509" y="2478898"/>
            <a:ext cx="11416146" cy="7099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25570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CA5B76-2E06-A7E7-07B6-AEDBD0499C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0A73894-201B-D4A7-E1A7-26736791969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A4EC91F7-EEAB-19BC-05F5-19509776B1F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409455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التصديق على لبنة كلمة</a:t>
            </a:r>
            <a:endParaRPr kumimoji="1" lang="fr-FR" sz="6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97F4BDC2-EACE-A9EA-132A-299591006FB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D321E96-A2F8-E502-4B0A-7783F88E45B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47DAB919-052A-65C3-8E92-AB04DC3F8F7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63E1604E-4755-B406-6B83-8CE11609A3A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5065181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D0F249-68D5-4B5E-FB7D-69AB818340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7B0ACAA7-72DF-F0CD-3355-976050E3444D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D0D15CDE-58AA-42C5-C2D0-CC24B513731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37DC7FAE-99A6-F6D3-8DA4-FE043828781C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7BEC6CEB-389F-DE28-762C-B56762253E20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CA236655-A82F-CE88-1D73-997C11F7D61B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8DA2E79F-5A56-FDAD-C9FE-C3BFE9DF6F8D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6A224E8A-B22B-93D1-82D2-E6E175CA963B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34CE4F84-CE8A-1F2C-45F7-35CC9BFD2502}"/>
              </a:ext>
            </a:extLst>
          </p:cNvPr>
          <p:cNvSpPr/>
          <p:nvPr/>
        </p:nvSpPr>
        <p:spPr>
          <a:xfrm>
            <a:off x="1090246" y="2924737"/>
            <a:ext cx="7596555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شغل التلاميذ بأنشطة الكتابة والقراءة (النشاطان 1 و2)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B88A244C-0C2D-B48C-B7F3-AEA8984BF804}"/>
              </a:ext>
            </a:extLst>
          </p:cNvPr>
          <p:cNvSpPr/>
          <p:nvPr/>
        </p:nvSpPr>
        <p:spPr>
          <a:xfrm>
            <a:off x="1090246" y="7285400"/>
            <a:ext cx="7596555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 rtl="1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التمرير والتصديق بشكل فردي وتملأ الشبكة بالموازاة مع التمرير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820A9E5E-029C-09AC-0916-55DC012A9F8A}"/>
              </a:ext>
            </a:extLst>
          </p:cNvPr>
          <p:cNvSpPr/>
          <p:nvPr/>
        </p:nvSpPr>
        <p:spPr>
          <a:xfrm>
            <a:off x="1090246" y="5105069"/>
            <a:ext cx="7596555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rtl="1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إعداد سلسلة للكلمات حسب النموذج في الشرائح الموالية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BBABBDF5-8AEE-C133-6F32-D18F41A5A80A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21A36F51-44D4-97EA-DF43-82841E7D05F0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التصديق</a:t>
            </a:r>
          </a:p>
        </p:txBody>
      </p:sp>
    </p:spTree>
    <p:extLst>
      <p:ext uri="{BB962C8B-B14F-4D97-AF65-F5344CB8AC3E}">
        <p14:creationId xmlns:p14="http://schemas.microsoft.com/office/powerpoint/2010/main" val="45961420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90A1F-787C-E2CE-B005-7A12FB8DEE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93F2377B-446F-778B-1003-53E6AA0ADD28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37DCCF47-D651-4B51-9CF2-F2215A3B0DA6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2BCD980D-9E0D-86DE-09EB-64B079559EF4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5002DCB1-A9C1-F3EF-00AC-F2CC58452069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3C3A98DC-D0A1-571E-1EC0-19D0B6E4920E}"/>
              </a:ext>
            </a:extLst>
          </p:cNvPr>
          <p:cNvSpPr/>
          <p:nvPr/>
        </p:nvSpPr>
        <p:spPr>
          <a:xfrm>
            <a:off x="10852132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9B50BB10-62F2-A36B-B425-6EDFC0D1E3FB}"/>
              </a:ext>
            </a:extLst>
          </p:cNvPr>
          <p:cNvSpPr/>
          <p:nvPr/>
        </p:nvSpPr>
        <p:spPr>
          <a:xfrm>
            <a:off x="10852132" y="5096483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99653F18-3048-D3A0-48AF-7EFA87AADCDD}"/>
              </a:ext>
            </a:extLst>
          </p:cNvPr>
          <p:cNvSpPr/>
          <p:nvPr/>
        </p:nvSpPr>
        <p:spPr>
          <a:xfrm>
            <a:off x="10852132" y="701453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9AA928CB-4B66-73EE-A2BF-098B6F6CFCF2}"/>
              </a:ext>
            </a:extLst>
          </p:cNvPr>
          <p:cNvSpPr/>
          <p:nvPr/>
        </p:nvSpPr>
        <p:spPr>
          <a:xfrm>
            <a:off x="574283" y="6591766"/>
            <a:ext cx="9866918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عرض لوحة المدينة ولوحة القرية، يعبر المتعلم بجملتين لكل لوحة (4 في المجموع)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D75EAE5F-9421-1E8E-9D5F-BF8DC75FFC92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F6B62BCA-C253-7C88-3E12-97B725EB5CE9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التصديق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16B03D7-FE20-97E4-9E0D-BBC340FD2A01}"/>
              </a:ext>
            </a:extLst>
          </p:cNvPr>
          <p:cNvSpPr/>
          <p:nvPr/>
        </p:nvSpPr>
        <p:spPr>
          <a:xfrm>
            <a:off x="574283" y="2747908"/>
            <a:ext cx="986691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التمرير بشكل فردي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C892F64-8325-460F-4D58-E3FB1DA6CCEB}"/>
              </a:ext>
            </a:extLst>
          </p:cNvPr>
          <p:cNvSpPr/>
          <p:nvPr/>
        </p:nvSpPr>
        <p:spPr>
          <a:xfrm>
            <a:off x="574283" y="4669837"/>
            <a:ext cx="986691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تعرض على المتعلم 12 كلمة، ويعتبر متحكما إن استطاع قراءة 10 كلمات على الأقل.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F75DCA4-E284-3D65-BED4-C874F0529FD0}"/>
              </a:ext>
            </a:extLst>
          </p:cNvPr>
          <p:cNvSpPr/>
          <p:nvPr/>
        </p:nvSpPr>
        <p:spPr>
          <a:xfrm>
            <a:off x="574283" y="8513695"/>
            <a:ext cx="9866918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 rtl="1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يعتبر متحكما إذا أنتج 3 جمل، على الأقل، تكون تامة المعنى.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4E289363-EE25-E828-A06C-D6029EADB69C}"/>
              </a:ext>
            </a:extLst>
          </p:cNvPr>
          <p:cNvSpPr/>
          <p:nvPr/>
        </p:nvSpPr>
        <p:spPr>
          <a:xfrm>
            <a:off x="10852132" y="8932594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6564832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DC5D86-6313-C59C-A633-B13F108CED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75F090F9-57BD-04D3-3C6B-7E6B717AA9C0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D2CED5A0-5A17-9F12-31FD-BDC1E69653BF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C130B56-F6E6-008F-04DF-F16851425272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10324918-09FC-2E03-70F0-970906E7BC4F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14" name="ZoneTexte 5">
            <a:extLst>
              <a:ext uri="{FF2B5EF4-FFF2-40B4-BE49-F238E27FC236}">
                <a16:creationId xmlns:a16="http://schemas.microsoft.com/office/drawing/2014/main" id="{C2F49711-3C96-EAF3-313D-4325DF000AB7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360783A3-2200-6215-B567-037C74D28CDB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سلسة التصديق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0E51AB7-ED2B-C122-978A-2D9D17AD6FFB}"/>
              </a:ext>
            </a:extLst>
          </p:cNvPr>
          <p:cNvSpPr txBox="1"/>
          <p:nvPr/>
        </p:nvSpPr>
        <p:spPr>
          <a:xfrm>
            <a:off x="468773" y="3327618"/>
            <a:ext cx="12778451" cy="540147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 rtl="1"/>
            <a:r>
              <a:rPr lang="ar-MA" sz="11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يَدࣱ – سَوْطࣱ – بِئرࣱ – مَطَرࣱ – ذُرَةࣱ – زَفيرࣱ – مَدارࣱ – اِسْتَمالَ – </a:t>
            </a:r>
            <a:r>
              <a:rPr lang="ar-MA" sz="115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أَظْرِفَة</a:t>
            </a:r>
            <a:r>
              <a:rPr lang="ar-MA" sz="11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ࣱ – أَشْرِعَةࣱ – مَنارَةࣱ – زَمْهَريرࣱ</a:t>
            </a:r>
            <a:endParaRPr lang="fr-FR" sz="11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19687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60E363-71D9-EEB6-0EFC-6D5D5A5B0B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390A0098-08E5-3363-B721-CE000E525187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27DD1A62-D3A8-A0A5-91B2-EB48421B3F09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519ADE85-C6BC-D6D4-BD0E-D846D422565C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A7EC07C2-8FF0-BA26-E374-FA853CCD8AC2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14" name="ZoneTexte 5">
            <a:extLst>
              <a:ext uri="{FF2B5EF4-FFF2-40B4-BE49-F238E27FC236}">
                <a16:creationId xmlns:a16="http://schemas.microsoft.com/office/drawing/2014/main" id="{45D39818-9D17-CA7B-A3AE-959F1D744B58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8327188F-F474-8BF5-2BEA-9D8F70B4323B}"/>
              </a:ext>
            </a:extLst>
          </p:cNvPr>
          <p:cNvSpPr txBox="1"/>
          <p:nvPr/>
        </p:nvSpPr>
        <p:spPr>
          <a:xfrm>
            <a:off x="4070082" y="763286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معجم/ فهم: لوحة المدينة</a:t>
            </a:r>
          </a:p>
        </p:txBody>
      </p:sp>
      <p:pic>
        <p:nvPicPr>
          <p:cNvPr id="3" name="Image 2" descr="Une image contenant texte, capture d’écran, dessin humoristique, maison&#10;&#10;Le contenu généré par l’IA peut être incorrect.">
            <a:extLst>
              <a:ext uri="{FF2B5EF4-FFF2-40B4-BE49-F238E27FC236}">
                <a16:creationId xmlns:a16="http://schemas.microsoft.com/office/drawing/2014/main" id="{3BEC5C0C-2FE8-5C42-6885-68345E99F13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4" t="19166" r="10467" b="12634"/>
          <a:stretch>
            <a:fillRect/>
          </a:stretch>
        </p:blipFill>
        <p:spPr>
          <a:xfrm>
            <a:off x="2973205" y="1561588"/>
            <a:ext cx="7362486" cy="7856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65685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52D2B0-ACC9-B950-B3AD-402F2861F1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1E79ED58-4C94-496C-CAD8-EC69CD1988A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85622C31-2888-FB2F-25FF-F5A18848491C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76DEF7B-3943-743C-895F-4A5F0029B1D9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0FCF95CA-C24E-ED03-A11F-DEFB15E82910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14" name="ZoneTexte 5">
            <a:extLst>
              <a:ext uri="{FF2B5EF4-FFF2-40B4-BE49-F238E27FC236}">
                <a16:creationId xmlns:a16="http://schemas.microsoft.com/office/drawing/2014/main" id="{2F13FCC6-1500-7162-D07D-E0B346108453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B1045B2E-E77F-E10C-B081-62A1B85818AC}"/>
              </a:ext>
            </a:extLst>
          </p:cNvPr>
          <p:cNvSpPr txBox="1"/>
          <p:nvPr/>
        </p:nvSpPr>
        <p:spPr>
          <a:xfrm>
            <a:off x="4070082" y="763286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معجم/ فهم: لوحة القرية</a:t>
            </a:r>
          </a:p>
        </p:txBody>
      </p:sp>
      <p:pic>
        <p:nvPicPr>
          <p:cNvPr id="6" name="Image 5" descr="Une image contenant texte, capture d’écran, arbr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0A371BDB-2F35-934D-EFC7-29A6395E51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69628" y="1444805"/>
            <a:ext cx="7976743" cy="80832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54995615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09311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34828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BC19816C-DC7D-D3D1-ECFD-5BC928BEBE13}"/>
              </a:ext>
            </a:extLst>
          </p:cNvPr>
          <p:cNvSpPr txBox="1">
            <a:spLocks/>
          </p:cNvSpPr>
          <p:nvPr/>
        </p:nvSpPr>
        <p:spPr>
          <a:xfrm>
            <a:off x="522168" y="263769"/>
            <a:ext cx="6929469" cy="161539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بعد؟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8A00700-5270-6F85-C7A1-8BAA90F00A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535" y="2108734"/>
            <a:ext cx="6502734" cy="5988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17661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E973B4F-6E9E-32F7-C30D-49E711E377F9}"/>
              </a:ext>
            </a:extLst>
          </p:cNvPr>
          <p:cNvSpPr txBox="1"/>
          <p:nvPr/>
        </p:nvSpPr>
        <p:spPr>
          <a:xfrm>
            <a:off x="1113538" y="1005536"/>
            <a:ext cx="1148892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الآن لعبة ماذا بعد، قوموا بتشكيل حلقة.</a:t>
            </a: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78CFDD0E-0294-50FE-1739-739E2630A2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7D14A81-CECD-67B4-20FB-AD5C079594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807" y="2317471"/>
            <a:ext cx="7896386" cy="727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01709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98D7-F17F-8015-6D4D-67546BCA6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3661866-8E3F-E80C-B4D0-B46C6E8A4D74}"/>
              </a:ext>
            </a:extLst>
          </p:cNvPr>
          <p:cNvSpPr txBox="1"/>
          <p:nvPr/>
        </p:nvSpPr>
        <p:spPr>
          <a:xfrm>
            <a:off x="1113537" y="759314"/>
            <a:ext cx="11856013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سأقدم لكم جملة هي بداية لقصة، وكل واحد منكم سيقدم جملة متممة لما قبلها.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الأستاذ بنمذجة اللعبة مع أحد المتفوقين، أو يعيد إنتاج الجملة الموالية، قبل اللعب جماعة.</a:t>
            </a: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8A31920C-3AB4-8A7C-2318-BB935F292C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F00F53E-7C06-0853-5E53-3C744B3A9A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807" y="2317471"/>
            <a:ext cx="7896386" cy="727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0115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242475" y="2289457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</a:t>
            </a:r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77633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9952077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6F835D7-38F8-723C-A940-3B3B7319DB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94353" y="4038103"/>
            <a:ext cx="2179955" cy="2760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91A372B-7A0D-FB1E-8426-C3438D496E36}"/>
              </a:ext>
            </a:extLst>
          </p:cNvPr>
          <p:cNvSpPr/>
          <p:nvPr/>
        </p:nvSpPr>
        <p:spPr>
          <a:xfrm>
            <a:off x="149941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الدفتر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EA71E0A-C0CB-5BED-3897-B8F12B33EAF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58081" y="3857732"/>
            <a:ext cx="2547174" cy="312142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9F93A16-C1B7-902F-C1ED-6B0BE7BB1D1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363"/>
          <a:stretch>
            <a:fillRect/>
          </a:stretch>
        </p:blipFill>
        <p:spPr>
          <a:xfrm>
            <a:off x="5504111" y="4038103"/>
            <a:ext cx="2891386" cy="312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FFF09-6017-656F-685C-72D139DF7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3DE0F086-5523-5E08-6637-8D6762A7C8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6176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ED40FC90-FFE1-9151-D878-EB2B747001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6176" y="1909312"/>
            <a:ext cx="4800596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96A7EBE-4590-D9D2-C93A-FC3E89E35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6170" y="6209107"/>
            <a:ext cx="4800602" cy="2136497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282AF7D5-5E1C-E4CE-F424-B529FCA3A94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708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3A9A1C-F29A-8A5A-51D4-B4F237538A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22772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53733A6-4A4D-CB26-8495-38AC05E758E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736772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4369320-F4D7-2EF4-941E-BD89D839752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736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テキスト プレースホルダー 9">
            <a:extLst>
              <a:ext uri="{FF2B5EF4-FFF2-40B4-BE49-F238E27FC236}">
                <a16:creationId xmlns:a16="http://schemas.microsoft.com/office/drawing/2014/main" id="{BB675CCC-DBD1-34A9-EE9F-BD6ADC310D13}"/>
              </a:ext>
            </a:extLst>
          </p:cNvPr>
          <p:cNvSpPr txBox="1">
            <a:spLocks/>
          </p:cNvSpPr>
          <p:nvPr/>
        </p:nvSpPr>
        <p:spPr>
          <a:xfrm>
            <a:off x="5736772" y="16036"/>
            <a:ext cx="7979228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تذكير بالواجبات المنزلية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0AE53D12-F94A-8D71-9317-6D8F8730DD3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1772" y="2582345"/>
            <a:ext cx="4374374" cy="55404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0838392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648CB-8BF2-0B2A-2FB4-5B6C86CA8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B0A2A819-E9B4-5A9F-51AA-A437366BB61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8837" y="2335084"/>
            <a:ext cx="6278326" cy="795191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42DBE88-6982-EEF0-D77D-74E24857F9E4}"/>
              </a:ext>
            </a:extLst>
          </p:cNvPr>
          <p:cNvSpPr txBox="1"/>
          <p:nvPr/>
        </p:nvSpPr>
        <p:spPr>
          <a:xfrm>
            <a:off x="1819016" y="1054416"/>
            <a:ext cx="106777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منازلكم، أعيدوا قراءة الكلمات في النشاط رقم1، وقراءة الجمل في النشاط رقم 2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B5B35E5-3C80-F60D-3513-AEF5882C16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32D2CD9-DF51-C66B-5039-7B09584518AA}"/>
              </a:ext>
            </a:extLst>
          </p:cNvPr>
          <p:cNvSpPr/>
          <p:nvPr/>
        </p:nvSpPr>
        <p:spPr>
          <a:xfrm>
            <a:off x="4031673" y="3411416"/>
            <a:ext cx="5444836" cy="285084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C9CDD58-FC35-B1EA-E7E6-C7F050C10615}"/>
              </a:ext>
            </a:extLst>
          </p:cNvPr>
          <p:cNvSpPr/>
          <p:nvPr/>
        </p:nvSpPr>
        <p:spPr>
          <a:xfrm>
            <a:off x="4031674" y="6527261"/>
            <a:ext cx="5444835" cy="325404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205438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2C2BC61-B44A-ED17-645F-CBB82FB5B52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2827421"/>
            <a:ext cx="11277600" cy="682992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52F6DD-0821-587E-5B36-5F357DF14E62}"/>
              </a:ext>
            </a:extLst>
          </p:cNvPr>
          <p:cNvSpPr txBox="1"/>
          <p:nvPr/>
        </p:nvSpPr>
        <p:spPr>
          <a:xfrm>
            <a:off x="1219200" y="629653"/>
            <a:ext cx="1127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i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إلى الحصة القادمة</a:t>
            </a:r>
            <a:endParaRPr lang="fr-MA" sz="7200" b="1" i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30084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4841" y="985760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5616651"/>
              </p:ext>
            </p:extLst>
          </p:nvPr>
        </p:nvGraphicFramePr>
        <p:xfrm>
          <a:off x="1860221" y="1733168"/>
          <a:ext cx="9989603" cy="73152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724906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اليوم: كيف أشتغل مع زميلي؟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كلمات: كلمات </a:t>
                      </a:r>
                      <a:r>
                        <a:rPr lang="ar-MA" sz="2800" b="0" kern="1200" dirty="0" err="1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مسجوعة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مشتركة</a:t>
                      </a:r>
                      <a:endParaRPr lang="fr-FR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لوحة المدينة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قراءات فردية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أنشطة الكراسة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المصادقة على اللبنة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ماذا بعد؟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4231" y="2804688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10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5117043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40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74231" y="7029482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07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4231" y="174116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4008571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10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>
          <a:xfrm>
            <a:off x="936160" y="1925354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/>
          </p:nvPr>
        </p:nvSpPr>
        <p:spPr>
          <a:xfrm>
            <a:off x="936168" y="6225149"/>
            <a:ext cx="4800601" cy="2117549"/>
          </a:xfrm>
        </p:spPr>
        <p:txBody>
          <a:bodyPr anchor="ctr"/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24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25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2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2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425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3A8F098-BA95-F7BC-CDE0-F4A848FC0310}"/>
              </a:ext>
            </a:extLst>
          </p:cNvPr>
          <p:cNvSpPr txBox="1"/>
          <p:nvPr/>
        </p:nvSpPr>
        <p:spPr>
          <a:xfrm>
            <a:off x="6086975" y="751016"/>
            <a:ext cx="6352675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</a:t>
            </a:r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324878F-B3A5-055A-7D04-BA1701F338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7E5F1D8-7B4A-C515-141F-7CC09ED05FB6}"/>
              </a:ext>
            </a:extLst>
          </p:cNvPr>
          <p:cNvSpPr/>
          <p:nvPr/>
        </p:nvSpPr>
        <p:spPr>
          <a:xfrm>
            <a:off x="666750" y="4583666"/>
            <a:ext cx="12363450" cy="274757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اليوم: </a:t>
            </a:r>
            <a:r>
              <a:rPr lang="ar-MA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كيف</a:t>
            </a:r>
            <a:r>
              <a:rPr lang="ar-MA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أشتغل مع زميلي؟</a:t>
            </a:r>
            <a:endParaRPr lang="fr-FR" sz="6600" b="1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6304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EC0BC-1E0C-42C9-FDA3-6EEE6E6D2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3F5B2EF-9DEB-3AB7-98C5-A40689AA18BD}"/>
              </a:ext>
            </a:extLst>
          </p:cNvPr>
          <p:cNvSpPr txBox="1"/>
          <p:nvPr/>
        </p:nvSpPr>
        <p:spPr>
          <a:xfrm>
            <a:off x="4111058" y="2405057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أُشارِكُ الْعَمَلَ مَعَ زَميلي بِهُدوءٍ؛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36E3551-C860-F765-6C5A-8B0C16AB96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BBE830B-EE5E-409B-6E4A-51B5875F5A1B}"/>
              </a:ext>
            </a:extLst>
          </p:cNvPr>
          <p:cNvSpPr txBox="1"/>
          <p:nvPr/>
        </p:nvSpPr>
        <p:spPr>
          <a:xfrm>
            <a:off x="4168760" y="890934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كيف أشتغل مع زميلي في القسم؟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58071B-1A47-8B49-2D2B-8352D4A1C9DC}"/>
              </a:ext>
            </a:extLst>
          </p:cNvPr>
          <p:cNvSpPr txBox="1"/>
          <p:nvPr/>
        </p:nvSpPr>
        <p:spPr>
          <a:xfrm>
            <a:off x="4111058" y="4923314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أَنْصَحُهُ إِذا خالَفَ أَحَدَ بُنودِ ميثاقِ الْقِسْمِ؛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7AC8ADA-15F9-1E77-DDDF-79C68B5E7C4F}"/>
              </a:ext>
            </a:extLst>
          </p:cNvPr>
          <p:cNvSpPr txBox="1"/>
          <p:nvPr/>
        </p:nvSpPr>
        <p:spPr>
          <a:xfrm>
            <a:off x="4186128" y="8682555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أُصَحِّحُ لَهُ خَطَأَهُ بِأَدَبٍ؛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F072296-C01A-FA33-5AB5-8D45019010AE}"/>
              </a:ext>
            </a:extLst>
          </p:cNvPr>
          <p:cNvSpPr txBox="1"/>
          <p:nvPr/>
        </p:nvSpPr>
        <p:spPr>
          <a:xfrm>
            <a:off x="4111058" y="7187655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أُقَدِّمُ لَهُ الْمُساعَدَةَ مَتى ما طَلَبَها مِنّي؛</a:t>
            </a:r>
          </a:p>
        </p:txBody>
      </p:sp>
      <p:pic>
        <p:nvPicPr>
          <p:cNvPr id="10" name="Image 9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C55B24C3-A610-E803-C3E6-3A8B8D0D82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547" y="6189985"/>
            <a:ext cx="2464203" cy="20417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Image 20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17EE949C-64BE-1E4A-E557-D125906AC05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547" y="2073031"/>
            <a:ext cx="2464203" cy="20417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8645301-820A-8477-48B9-A6E8FD010544}"/>
              </a:ext>
            </a:extLst>
          </p:cNvPr>
          <p:cNvSpPr txBox="1"/>
          <p:nvPr/>
        </p:nvSpPr>
        <p:spPr>
          <a:xfrm>
            <a:off x="4111058" y="9451997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أَقْبَلُ تَصْحيحَهُ خَطَئي وَأَسْتَفيدُ مِنْهُ.</a:t>
            </a:r>
          </a:p>
        </p:txBody>
      </p:sp>
      <p:pic>
        <p:nvPicPr>
          <p:cNvPr id="24" name="Image 23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A4959ED3-E279-4005-3CE6-E3B9F08CD37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547" y="4131508"/>
            <a:ext cx="2464203" cy="20417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Image 25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6E328A5C-FC6F-181D-B6A8-5CBD13332BC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546" y="8248462"/>
            <a:ext cx="2464204" cy="20417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84836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2" grpId="0"/>
      <p:bldP spid="19" grpId="0"/>
      <p:bldP spid="2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2310</TotalTime>
  <Words>1143</Words>
  <Application>Microsoft Office PowerPoint</Application>
  <PresentationFormat>Personnalisé</PresentationFormat>
  <Paragraphs>177</Paragraphs>
  <Slides>52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52</vt:i4>
      </vt:variant>
    </vt:vector>
  </HeadingPairs>
  <TitlesOfParts>
    <vt:vector size="70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2224</cp:revision>
  <dcterms:created xsi:type="dcterms:W3CDTF">2014-10-09T07:32:24Z</dcterms:created>
  <dcterms:modified xsi:type="dcterms:W3CDTF">2025-09-21T22:42:53Z</dcterms:modified>
</cp:coreProperties>
</file>