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8"/>
  </p:notesMasterIdLst>
  <p:handoutMasterIdLst>
    <p:handoutMasterId r:id="rId59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560" r:id="rId12"/>
    <p:sldId id="2134808652" r:id="rId13"/>
    <p:sldId id="2134808658" r:id="rId14"/>
    <p:sldId id="2134808451" r:id="rId15"/>
    <p:sldId id="2134808659" r:id="rId16"/>
    <p:sldId id="988" r:id="rId17"/>
    <p:sldId id="2134808585" r:id="rId18"/>
    <p:sldId id="2134808586" r:id="rId19"/>
    <p:sldId id="2134808587" r:id="rId20"/>
    <p:sldId id="2134808554" r:id="rId21"/>
    <p:sldId id="2134808544" r:id="rId22"/>
    <p:sldId id="2134808553" r:id="rId23"/>
    <p:sldId id="2134808452" r:id="rId24"/>
    <p:sldId id="2134808555" r:id="rId25"/>
    <p:sldId id="2134808556" r:id="rId26"/>
    <p:sldId id="2134808596" r:id="rId27"/>
    <p:sldId id="2134808597" r:id="rId28"/>
    <p:sldId id="2134808599" r:id="rId29"/>
    <p:sldId id="2134808598" r:id="rId30"/>
    <p:sldId id="2134808448" r:id="rId31"/>
    <p:sldId id="2134808470" r:id="rId32"/>
    <p:sldId id="2134808471" r:id="rId33"/>
    <p:sldId id="2134808472" r:id="rId34"/>
    <p:sldId id="2134808545" r:id="rId35"/>
    <p:sldId id="597" r:id="rId36"/>
    <p:sldId id="2134808475" r:id="rId37"/>
    <p:sldId id="2134808600" r:id="rId38"/>
    <p:sldId id="2134808601" r:id="rId39"/>
    <p:sldId id="2134808562" r:id="rId40"/>
    <p:sldId id="2134808572" r:id="rId41"/>
    <p:sldId id="2134808574" r:id="rId42"/>
    <p:sldId id="2134808584" r:id="rId43"/>
    <p:sldId id="2134808580" r:id="rId44"/>
    <p:sldId id="2134808582" r:id="rId45"/>
    <p:sldId id="2134808653" r:id="rId46"/>
    <p:sldId id="2134808654" r:id="rId47"/>
    <p:sldId id="2134808656" r:id="rId48"/>
    <p:sldId id="2134808657" r:id="rId49"/>
    <p:sldId id="838" r:id="rId50"/>
    <p:sldId id="2134808446" r:id="rId51"/>
    <p:sldId id="2134808500" r:id="rId52"/>
    <p:sldId id="2134808499" r:id="rId53"/>
    <p:sldId id="985" r:id="rId54"/>
    <p:sldId id="2134808546" r:id="rId55"/>
    <p:sldId id="2134808447" r:id="rId56"/>
    <p:sldId id="2134808513" r:id="rId57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560"/>
            <p14:sldId id="2134808652"/>
            <p14:sldId id="2134808658"/>
            <p14:sldId id="2134808451"/>
          </p14:sldIdLst>
        </p14:section>
        <p14:section name="نشاط اعتيادي" id="{3822E05A-48B7-466A-9806-AC1514DAD3AF}">
          <p14:sldIdLst>
            <p14:sldId id="2134808659"/>
            <p14:sldId id="988"/>
            <p14:sldId id="2134808585"/>
            <p14:sldId id="2134808586"/>
            <p14:sldId id="2134808587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96"/>
            <p14:sldId id="2134808597"/>
            <p14:sldId id="2134808599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600"/>
            <p14:sldId id="2134808601"/>
            <p14:sldId id="2134808562"/>
            <p14:sldId id="2134808572"/>
            <p14:sldId id="2134808574"/>
            <p14:sldId id="2134808584"/>
            <p14:sldId id="2134808580"/>
            <p14:sldId id="2134808582"/>
            <p14:sldId id="2134808653"/>
            <p14:sldId id="2134808654"/>
            <p14:sldId id="2134808656"/>
            <p14:sldId id="2134808657"/>
          </p14:sldIdLst>
        </p14:section>
        <p14:section name="ألعاب" id="{66953B43-0502-40BE-9D9D-49C14FC1791C}">
          <p14:sldIdLst>
            <p14:sldId id="838"/>
            <p14:sldId id="2134808446"/>
            <p14:sldId id="2134808500"/>
            <p14:sldId id="2134808499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35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598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presProps" Target="presProp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165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12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140778" y="1054416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كلمات وجمل بدقة وسرعة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4519937" y="3707613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522909"/>
            <a:ext cx="4111997" cy="3414535"/>
          </a:xfrm>
          <a:prstGeom prst="rect">
            <a:avLst/>
          </a:prstGeom>
        </p:spPr>
      </p:pic>
      <p:pic>
        <p:nvPicPr>
          <p:cNvPr id="3" name="Image 2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15C154CB-78FE-EE81-8875-80ABB8EF90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00" y="6209108"/>
            <a:ext cx="1950937" cy="1300625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27D4921-9FDB-94B1-A2C2-974862F348D3}"/>
              </a:ext>
            </a:extLst>
          </p:cNvPr>
          <p:cNvSpPr/>
          <p:nvPr/>
        </p:nvSpPr>
        <p:spPr>
          <a:xfrm>
            <a:off x="4519937" y="6114031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مشتركة</a:t>
            </a:r>
          </a:p>
        </p:txBody>
      </p:sp>
    </p:spTree>
    <p:extLst>
      <p:ext uri="{BB962C8B-B14F-4D97-AF65-F5344CB8AC3E}">
        <p14:creationId xmlns:p14="http://schemas.microsoft.com/office/powerpoint/2010/main" val="200646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82260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أقصوصة.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أُقْصوصَةࣱ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أسطورة.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أُسْطورَةࣱ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أرجوحة.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11781" y="4207406"/>
            <a:ext cx="5292437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أُرْجوحَةࣱ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الفقرة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F567BFFA-6EB5-6F45-B3F5-B6720CADF77C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29548858-16C9-3866-9F26-C28623970ADF}"/>
                </a:ext>
              </a:extLst>
            </p:cNvPr>
            <p:cNvGrpSpPr/>
            <p:nvPr/>
          </p:nvGrpSpPr>
          <p:grpSpPr>
            <a:xfrm>
              <a:off x="1939636" y="2435436"/>
              <a:ext cx="9417194" cy="6555641"/>
              <a:chOff x="1939636" y="2435436"/>
              <a:chExt cx="9417194" cy="6555641"/>
            </a:xfrm>
          </p:grpSpPr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A917C3D4-0A8E-B4CA-C9D2-B9D9A06FD12E}"/>
                  </a:ext>
                </a:extLst>
              </p:cNvPr>
              <p:cNvSpPr txBox="1"/>
              <p:nvPr/>
            </p:nvSpPr>
            <p:spPr>
              <a:xfrm>
                <a:off x="1939636" y="2435436"/>
                <a:ext cx="9417194" cy="65556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رَكِبَتْ  عائِشَةُ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ٱلسَّيّارَةَ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اِنْطَلَقَتْ  إِلى  عَمَلِها.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وَصَلَتْ  في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ٱلْوَقْتِ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ٱلْمُناسِبِ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</p:txBody>
          </p:sp>
          <p:sp>
            <p:nvSpPr>
              <p:cNvPr id="11" name="Flèche : courbe vers le bas 10">
                <a:extLst>
                  <a:ext uri="{FF2B5EF4-FFF2-40B4-BE49-F238E27FC236}">
                    <a16:creationId xmlns:a16="http://schemas.microsoft.com/office/drawing/2014/main" id="{0A2B9B49-715C-FB63-27F8-CD00DDEE8849}"/>
                  </a:ext>
                </a:extLst>
              </p:cNvPr>
              <p:cNvSpPr/>
              <p:nvPr/>
            </p:nvSpPr>
            <p:spPr>
              <a:xfrm flipH="1">
                <a:off x="6470073" y="2715490"/>
                <a:ext cx="1203396" cy="387928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Flèche : courbe vers le bas 11">
                <a:extLst>
                  <a:ext uri="{FF2B5EF4-FFF2-40B4-BE49-F238E27FC236}">
                    <a16:creationId xmlns:a16="http://schemas.microsoft.com/office/drawing/2014/main" id="{F6CC4064-85B1-2C74-4E96-50B4183FADCE}"/>
                  </a:ext>
                </a:extLst>
              </p:cNvPr>
              <p:cNvSpPr/>
              <p:nvPr/>
            </p:nvSpPr>
            <p:spPr>
              <a:xfrm flipH="1">
                <a:off x="7455691" y="7096989"/>
                <a:ext cx="1203397" cy="387927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" name="Flèche : courbe vers le bas 1">
              <a:extLst>
                <a:ext uri="{FF2B5EF4-FFF2-40B4-BE49-F238E27FC236}">
                  <a16:creationId xmlns:a16="http://schemas.microsoft.com/office/drawing/2014/main" id="{6590B586-5D07-7514-5EBD-F220A632A664}"/>
                </a:ext>
              </a:extLst>
            </p:cNvPr>
            <p:cNvSpPr/>
            <p:nvPr/>
          </p:nvSpPr>
          <p:spPr>
            <a:xfrm flipH="1">
              <a:off x="5266676" y="7096989"/>
              <a:ext cx="1203397" cy="387927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04841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A302C8BF-C7BA-69D5-61C1-4DA572109BD4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73D456-478F-FE09-9B86-58F544CDFC3E}"/>
                </a:ext>
              </a:extLst>
            </p:cNvPr>
            <p:cNvGrpSpPr/>
            <p:nvPr/>
          </p:nvGrpSpPr>
          <p:grpSpPr>
            <a:xfrm>
              <a:off x="1939636" y="2435436"/>
              <a:ext cx="9417194" cy="6555641"/>
              <a:chOff x="1939636" y="2435436"/>
              <a:chExt cx="9417194" cy="6555641"/>
            </a:xfrm>
          </p:grpSpPr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9FC9474-85D7-7C82-21A6-5AC3B1AB1C71}"/>
                  </a:ext>
                </a:extLst>
              </p:cNvPr>
              <p:cNvSpPr txBox="1"/>
              <p:nvPr/>
            </p:nvSpPr>
            <p:spPr>
              <a:xfrm>
                <a:off x="1939636" y="2435436"/>
                <a:ext cx="9417194" cy="65556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رَكِبَتْ  عائِشَةُ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ٱلسَّيّارَةَ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اِنْطَلَقَتْ  إِلى  عَمَلِها.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وَصَلَتْ  في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ٱلْوَقْتِ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ٱلْمُناسِبِ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</p:txBody>
          </p:sp>
          <p:sp>
            <p:nvSpPr>
              <p:cNvPr id="12" name="Flèche : courbe vers le bas 11">
                <a:extLst>
                  <a:ext uri="{FF2B5EF4-FFF2-40B4-BE49-F238E27FC236}">
                    <a16:creationId xmlns:a16="http://schemas.microsoft.com/office/drawing/2014/main" id="{5B68A165-8E2B-F228-0AC4-B7AD7DA0B92C}"/>
                  </a:ext>
                </a:extLst>
              </p:cNvPr>
              <p:cNvSpPr/>
              <p:nvPr/>
            </p:nvSpPr>
            <p:spPr>
              <a:xfrm flipH="1">
                <a:off x="6470073" y="2715490"/>
                <a:ext cx="1203396" cy="387928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Flèche : courbe vers le bas 12">
                <a:extLst>
                  <a:ext uri="{FF2B5EF4-FFF2-40B4-BE49-F238E27FC236}">
                    <a16:creationId xmlns:a16="http://schemas.microsoft.com/office/drawing/2014/main" id="{4AA13272-8BAC-A662-C286-6022E78F6130}"/>
                  </a:ext>
                </a:extLst>
              </p:cNvPr>
              <p:cNvSpPr/>
              <p:nvPr/>
            </p:nvSpPr>
            <p:spPr>
              <a:xfrm flipH="1">
                <a:off x="7455691" y="7096989"/>
                <a:ext cx="1203397" cy="387927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" name="Flèche : courbe vers le bas 9">
              <a:extLst>
                <a:ext uri="{FF2B5EF4-FFF2-40B4-BE49-F238E27FC236}">
                  <a16:creationId xmlns:a16="http://schemas.microsoft.com/office/drawing/2014/main" id="{2D28FD39-B4B4-A8D7-7D4C-38E578EDB3C1}"/>
                </a:ext>
              </a:extLst>
            </p:cNvPr>
            <p:cNvSpPr/>
            <p:nvPr/>
          </p:nvSpPr>
          <p:spPr>
            <a:xfrm flipH="1">
              <a:off x="5266676" y="7096989"/>
              <a:ext cx="1203397" cy="387927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3267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62A14294-1774-6326-F4EC-C2E0C7EF669B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3943BB31-A6E0-6867-918C-55B93A505C21}"/>
                </a:ext>
              </a:extLst>
            </p:cNvPr>
            <p:cNvGrpSpPr/>
            <p:nvPr/>
          </p:nvGrpSpPr>
          <p:grpSpPr>
            <a:xfrm>
              <a:off x="1939636" y="2435436"/>
              <a:ext cx="9417194" cy="6555641"/>
              <a:chOff x="1939636" y="2435436"/>
              <a:chExt cx="9417194" cy="6555641"/>
            </a:xfrm>
          </p:grpSpPr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123CDE66-7F32-345B-631F-26E9EFF782B8}"/>
                  </a:ext>
                </a:extLst>
              </p:cNvPr>
              <p:cNvSpPr txBox="1"/>
              <p:nvPr/>
            </p:nvSpPr>
            <p:spPr>
              <a:xfrm>
                <a:off x="1939636" y="2435436"/>
                <a:ext cx="9417194" cy="65556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رَكِبَتْ  عائِشَةُ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ٱلسَّيّارَةَ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اِنْطَلَقَتْ  إِلى  عَمَلِها.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وَصَلَتْ  في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ٱلْوَقْتِ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ٱلْمُناسِبِ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</p:txBody>
          </p:sp>
          <p:sp>
            <p:nvSpPr>
              <p:cNvPr id="12" name="Flèche : courbe vers le bas 11">
                <a:extLst>
                  <a:ext uri="{FF2B5EF4-FFF2-40B4-BE49-F238E27FC236}">
                    <a16:creationId xmlns:a16="http://schemas.microsoft.com/office/drawing/2014/main" id="{ECA87A67-F7F9-8DE4-889C-2C8421DFEDDD}"/>
                  </a:ext>
                </a:extLst>
              </p:cNvPr>
              <p:cNvSpPr/>
              <p:nvPr/>
            </p:nvSpPr>
            <p:spPr>
              <a:xfrm flipH="1">
                <a:off x="6470073" y="2715490"/>
                <a:ext cx="1203396" cy="387928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Flèche : courbe vers le bas 12">
                <a:extLst>
                  <a:ext uri="{FF2B5EF4-FFF2-40B4-BE49-F238E27FC236}">
                    <a16:creationId xmlns:a16="http://schemas.microsoft.com/office/drawing/2014/main" id="{A7DA6E29-87FE-9AB7-8355-470A04BCCA0F}"/>
                  </a:ext>
                </a:extLst>
              </p:cNvPr>
              <p:cNvSpPr/>
              <p:nvPr/>
            </p:nvSpPr>
            <p:spPr>
              <a:xfrm flipH="1">
                <a:off x="7455691" y="7096989"/>
                <a:ext cx="1203397" cy="387927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" name="Flèche : courbe vers le bas 9">
              <a:extLst>
                <a:ext uri="{FF2B5EF4-FFF2-40B4-BE49-F238E27FC236}">
                  <a16:creationId xmlns:a16="http://schemas.microsoft.com/office/drawing/2014/main" id="{96332657-0E05-1405-D96D-5297E67D555F}"/>
                </a:ext>
              </a:extLst>
            </p:cNvPr>
            <p:cNvSpPr/>
            <p:nvPr/>
          </p:nvSpPr>
          <p:spPr>
            <a:xfrm flipH="1">
              <a:off x="5266676" y="7096989"/>
              <a:ext cx="1203397" cy="387927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0823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هذه الفقرة.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يختار خمسة تلاميذ في كل حصة.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E68B132C-D5BF-F4DD-2FBE-70E5E8532FFE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703C645-FDAB-20DB-719D-0BAD34FD61C1}"/>
                </a:ext>
              </a:extLst>
            </p:cNvPr>
            <p:cNvGrpSpPr/>
            <p:nvPr/>
          </p:nvGrpSpPr>
          <p:grpSpPr>
            <a:xfrm>
              <a:off x="1939636" y="2435436"/>
              <a:ext cx="9417194" cy="6555641"/>
              <a:chOff x="1939636" y="2435436"/>
              <a:chExt cx="9417194" cy="6555641"/>
            </a:xfrm>
          </p:grpSpPr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ED77286-E014-B060-559B-DF141BD50586}"/>
                  </a:ext>
                </a:extLst>
              </p:cNvPr>
              <p:cNvSpPr txBox="1"/>
              <p:nvPr/>
            </p:nvSpPr>
            <p:spPr>
              <a:xfrm>
                <a:off x="1939636" y="2435436"/>
                <a:ext cx="9417194" cy="65556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رَكِبَتْ  عائِشَةُ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ٱلسَّيّارَةَ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اِنْطَلَقَتْ  إِلى  عَمَلِها.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وَصَلَتْ  في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ٱلْوَقْتِ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ٱلْمُناسِبِ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</p:txBody>
          </p:sp>
          <p:sp>
            <p:nvSpPr>
              <p:cNvPr id="12" name="Flèche : courbe vers le bas 11">
                <a:extLst>
                  <a:ext uri="{FF2B5EF4-FFF2-40B4-BE49-F238E27FC236}">
                    <a16:creationId xmlns:a16="http://schemas.microsoft.com/office/drawing/2014/main" id="{41CD3436-3CA5-34CE-F0C0-395576A1AC8E}"/>
                  </a:ext>
                </a:extLst>
              </p:cNvPr>
              <p:cNvSpPr/>
              <p:nvPr/>
            </p:nvSpPr>
            <p:spPr>
              <a:xfrm flipH="1">
                <a:off x="6470073" y="2715490"/>
                <a:ext cx="1203396" cy="387928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Flèche : courbe vers le bas 12">
                <a:extLst>
                  <a:ext uri="{FF2B5EF4-FFF2-40B4-BE49-F238E27FC236}">
                    <a16:creationId xmlns:a16="http://schemas.microsoft.com/office/drawing/2014/main" id="{ACED09B2-8A22-CD59-1413-3D112C20F420}"/>
                  </a:ext>
                </a:extLst>
              </p:cNvPr>
              <p:cNvSpPr/>
              <p:nvPr/>
            </p:nvSpPr>
            <p:spPr>
              <a:xfrm flipH="1">
                <a:off x="7455691" y="7096989"/>
                <a:ext cx="1203397" cy="387927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" name="Flèche : courbe vers le bas 9">
              <a:extLst>
                <a:ext uri="{FF2B5EF4-FFF2-40B4-BE49-F238E27FC236}">
                  <a16:creationId xmlns:a16="http://schemas.microsoft.com/office/drawing/2014/main" id="{25503F8D-2EE5-8C11-1A7D-93803179127C}"/>
                </a:ext>
              </a:extLst>
            </p:cNvPr>
            <p:cNvSpPr/>
            <p:nvPr/>
          </p:nvSpPr>
          <p:spPr>
            <a:xfrm flipH="1">
              <a:off x="5266676" y="7096989"/>
              <a:ext cx="1203397" cy="387927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42989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المدينة"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9D978A9D-717D-D7B2-22D8-A6DB9BC5A1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505841" y="429597"/>
            <a:ext cx="7176533" cy="765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0F91D1-4080-C671-1998-776F587DE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56212913-83EE-6841-4EDB-155EFE8467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3176757" y="2313814"/>
            <a:ext cx="7362486" cy="785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بالمدينة؛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كلمات وجمل.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D31606B-EBC2-A0B3-0FE6-BA10CC3144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194" y="1284533"/>
            <a:ext cx="4998325" cy="6330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7F543AF-F38B-4350-CBC8-7B862BFA85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2" t="19694" r="51500" b="68224"/>
          <a:stretch>
            <a:fillRect/>
          </a:stretch>
        </p:blipFill>
        <p:spPr>
          <a:xfrm>
            <a:off x="1196965" y="2989642"/>
            <a:ext cx="11322069" cy="430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FDC75-FBC4-5840-0207-9DCD9ABCC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B7E0A59-199C-DCA7-C1E5-42280BFF62AF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4AC225-DE3A-CFF3-D951-2A28F4EF51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7EA29F1-9905-7958-EB23-3F70424487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2" t="19694" r="51500" b="68224"/>
          <a:stretch>
            <a:fillRect/>
          </a:stretch>
        </p:blipFill>
        <p:spPr>
          <a:xfrm>
            <a:off x="1196965" y="2989642"/>
            <a:ext cx="11322069" cy="430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99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C5FF4-D0E5-73D3-4957-59DC5CD12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5C7CC6-87D0-4DC6-7A81-551FC6B6D96A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443EBE7-82F7-FD2E-2184-6BFA3CCED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994AB25-0C50-B6E4-6586-F3FADCFB7F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2" t="19694" r="51500" b="68224"/>
          <a:stretch>
            <a:fillRect/>
          </a:stretch>
        </p:blipFill>
        <p:spPr>
          <a:xfrm>
            <a:off x="1196965" y="2989642"/>
            <a:ext cx="11322069" cy="430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877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جميع التلاميذ الكلمات، لكل تلميذ سطر واحد.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CD9D996-607B-CC4B-D027-A793ECDF9D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2" t="19694" r="51500" b="68224"/>
          <a:stretch>
            <a:fillRect/>
          </a:stretch>
        </p:blipFill>
        <p:spPr>
          <a:xfrm>
            <a:off x="1196965" y="2989642"/>
            <a:ext cx="11322069" cy="430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5FCA096-AC55-AC80-6EB0-245818086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4" t="32793" r="10262" b="29185"/>
          <a:stretch>
            <a:fillRect/>
          </a:stretch>
        </p:blipFill>
        <p:spPr>
          <a:xfrm>
            <a:off x="346662" y="2423172"/>
            <a:ext cx="12773892" cy="753961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2. المطلوب اختيار الكلمة المناسبة للصورة.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بطريقة الإنجاز: قراءة الكلمة أولا، ثم البحث عن الصورة المناسبة.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E25E715-B6AD-1D52-C8BC-A5F06AC74969}"/>
              </a:ext>
            </a:extLst>
          </p:cNvPr>
          <p:cNvSpPr/>
          <p:nvPr/>
        </p:nvSpPr>
        <p:spPr>
          <a:xfrm>
            <a:off x="387934" y="2964873"/>
            <a:ext cx="6359536" cy="699791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A759-3DB9-E727-34B3-D10D22250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929386-0E02-A70D-8426-421BCA8AE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C5BCE6D-AC99-DAA1-A691-7649D38219A0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بإنجاز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8C46513-9B47-988A-6E38-0985BCA8B2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3" t="32994" r="50980" b="29271"/>
          <a:stretch>
            <a:fillRect/>
          </a:stretch>
        </p:blipFill>
        <p:spPr>
          <a:xfrm>
            <a:off x="3590480" y="2409316"/>
            <a:ext cx="6535040" cy="780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512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B7BAB-6654-57F0-44FF-3A193951B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BDEDE5D-2AEB-1386-369D-2BE224BDED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3" t="32994" r="50980" b="29271"/>
          <a:stretch>
            <a:fillRect/>
          </a:stretch>
        </p:blipFill>
        <p:spPr>
          <a:xfrm>
            <a:off x="3590480" y="2409316"/>
            <a:ext cx="6535040" cy="7808409"/>
          </a:xfrm>
          <a:prstGeom prst="rect">
            <a:avLst/>
          </a:prstGeom>
        </p:spPr>
      </p:pic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66D645B-06D8-9712-CB7A-39816B997D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37B6B02-DC40-57D0-70F0-AB1E673405A1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D13F3298-EADF-A66A-5AF8-7136EB300AA2}"/>
              </a:ext>
            </a:extLst>
          </p:cNvPr>
          <p:cNvCxnSpPr>
            <a:cxnSpLocks/>
          </p:cNvCxnSpPr>
          <p:nvPr/>
        </p:nvCxnSpPr>
        <p:spPr>
          <a:xfrm flipH="1">
            <a:off x="5112327" y="3574473"/>
            <a:ext cx="2812473" cy="502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9F8056AF-B5BB-64B7-4EC4-BBD2A32A0E20}"/>
              </a:ext>
            </a:extLst>
          </p:cNvPr>
          <p:cNvCxnSpPr>
            <a:cxnSpLocks/>
          </p:cNvCxnSpPr>
          <p:nvPr/>
        </p:nvCxnSpPr>
        <p:spPr>
          <a:xfrm flipH="1">
            <a:off x="5112327" y="4821382"/>
            <a:ext cx="2812473" cy="490450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6A4AE711-E96A-C3E2-7EBA-8E0D5FD12766}"/>
              </a:ext>
            </a:extLst>
          </p:cNvPr>
          <p:cNvCxnSpPr>
            <a:cxnSpLocks/>
          </p:cNvCxnSpPr>
          <p:nvPr/>
        </p:nvCxnSpPr>
        <p:spPr>
          <a:xfrm flipH="1">
            <a:off x="5084617" y="7356762"/>
            <a:ext cx="2812473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6DFBCD99-7D94-7F99-629D-0F87F1740AF8}"/>
              </a:ext>
            </a:extLst>
          </p:cNvPr>
          <p:cNvCxnSpPr>
            <a:cxnSpLocks/>
          </p:cNvCxnSpPr>
          <p:nvPr/>
        </p:nvCxnSpPr>
        <p:spPr>
          <a:xfrm flipH="1">
            <a:off x="5112327" y="6123709"/>
            <a:ext cx="2812473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A062D1ED-3D74-8433-CC74-64A587D03C9C}"/>
              </a:ext>
            </a:extLst>
          </p:cNvPr>
          <p:cNvCxnSpPr>
            <a:cxnSpLocks/>
          </p:cNvCxnSpPr>
          <p:nvPr/>
        </p:nvCxnSpPr>
        <p:spPr>
          <a:xfrm flipH="1" flipV="1">
            <a:off x="5112327" y="4821382"/>
            <a:ext cx="2812473" cy="367145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91633F79-3B0B-408D-C8F3-0820F9844C07}"/>
              </a:ext>
            </a:extLst>
          </p:cNvPr>
          <p:cNvCxnSpPr>
            <a:cxnSpLocks/>
          </p:cNvCxnSpPr>
          <p:nvPr/>
        </p:nvCxnSpPr>
        <p:spPr>
          <a:xfrm flipH="1" flipV="1">
            <a:off x="5084617" y="3574473"/>
            <a:ext cx="2812473" cy="615141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05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18445-77A0-2D22-985B-768C11F79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E7E9B60-F1BF-D9DC-1C6E-FB53A7383870}"/>
              </a:ext>
            </a:extLst>
          </p:cNvPr>
          <p:cNvSpPr txBox="1"/>
          <p:nvPr/>
        </p:nvSpPr>
        <p:spPr>
          <a:xfrm>
            <a:off x="1662546" y="1046531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رقم 3، المطلوب إتمام الجملة الأخيرة بكلمتين مناسبتين.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22308D2-E41C-EE46-328F-877C7B1850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D5FC4DD-083A-60F8-A4DE-81AD591D99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4" t="71197" r="9518" b="7223"/>
          <a:stretch>
            <a:fillRect/>
          </a:stretch>
        </p:blipFill>
        <p:spPr>
          <a:xfrm>
            <a:off x="565640" y="3920835"/>
            <a:ext cx="12584720" cy="417021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0D34345-3B2E-C174-83E3-1E4AC0C23CD7}"/>
              </a:ext>
            </a:extLst>
          </p:cNvPr>
          <p:cNvSpPr/>
          <p:nvPr/>
        </p:nvSpPr>
        <p:spPr>
          <a:xfrm>
            <a:off x="565640" y="6885709"/>
            <a:ext cx="12413666" cy="120534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60732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EDAA2-41F7-F020-AC8E-52EF712A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84457E9-143E-A550-926F-7D3CC1108A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4" t="86611" r="9518" b="7223"/>
          <a:stretch>
            <a:fillRect/>
          </a:stretch>
        </p:blipFill>
        <p:spPr>
          <a:xfrm>
            <a:off x="565640" y="5292437"/>
            <a:ext cx="12584720" cy="119149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97F3FD-2D32-82B7-7B5F-6E2D5221BD65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يجب قراءة الجملة جيدا قبل الإجابة.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باستراتيجية البحث عن الكلمات المناسبة.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97B6E25-E4D6-78ED-CA44-609C4014EA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931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EB1D9-79B6-F27E-235A-BE3473C51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D8872BB-124F-59F9-DE61-ECBEBC880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4" t="86611" r="9518" b="7223"/>
          <a:stretch>
            <a:fillRect/>
          </a:stretch>
        </p:blipFill>
        <p:spPr>
          <a:xfrm>
            <a:off x="565640" y="3393045"/>
            <a:ext cx="12584720" cy="119149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5A84B94-F517-74AB-4537-59B778E7EC4B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لنحدد الكلمة الأولى المناسبة.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 بصوت مسموع كيفية التوصل إلى الكلمة الأولى دون ذكر النتيجة.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0485482-4CD4-1DF2-F8B8-6E0FD8ACC7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20A9CEC-876D-83C2-EC2B-92318C4B0F48}"/>
              </a:ext>
            </a:extLst>
          </p:cNvPr>
          <p:cNvSpPr txBox="1"/>
          <p:nvPr/>
        </p:nvSpPr>
        <p:spPr>
          <a:xfrm>
            <a:off x="8118764" y="3338947"/>
            <a:ext cx="20318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72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80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D44C0452-4967-8A32-5BE4-887DA7C86A31}"/>
              </a:ext>
            </a:extLst>
          </p:cNvPr>
          <p:cNvSpPr/>
          <p:nvPr/>
        </p:nvSpPr>
        <p:spPr>
          <a:xfrm>
            <a:off x="10213130" y="3289269"/>
            <a:ext cx="1250007" cy="125000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405F2428-5513-5DC5-6980-FB4089CD3830}"/>
              </a:ext>
            </a:extLst>
          </p:cNvPr>
          <p:cNvCxnSpPr>
            <a:cxnSpLocks/>
            <a:stCxn id="8" idx="4"/>
            <a:endCxn id="13" idx="0"/>
          </p:cNvCxnSpPr>
          <p:nvPr/>
        </p:nvCxnSpPr>
        <p:spPr>
          <a:xfrm flipH="1">
            <a:off x="10202758" y="4539276"/>
            <a:ext cx="635376" cy="217134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67677E5F-C2FB-1806-50C6-D3DA2DFB5062}"/>
              </a:ext>
            </a:extLst>
          </p:cNvPr>
          <p:cNvSpPr txBox="1"/>
          <p:nvPr/>
        </p:nvSpPr>
        <p:spPr>
          <a:xfrm>
            <a:off x="8629152" y="6710616"/>
            <a:ext cx="3147212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72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حيوان يغرد</a:t>
            </a:r>
            <a:endParaRPr lang="ar-MA" sz="80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8B93F5DC-1454-280F-0063-C95432C7A21B}"/>
              </a:ext>
            </a:extLst>
          </p:cNvPr>
          <p:cNvCxnSpPr>
            <a:cxnSpLocks/>
            <a:stCxn id="13" idx="1"/>
          </p:cNvCxnSpPr>
          <p:nvPr/>
        </p:nvCxnSpPr>
        <p:spPr>
          <a:xfrm flipH="1" flipV="1">
            <a:off x="5086849" y="7310780"/>
            <a:ext cx="3542303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ABB75358-25FC-779E-8AAB-B821AF786AF3}"/>
              </a:ext>
            </a:extLst>
          </p:cNvPr>
          <p:cNvSpPr txBox="1"/>
          <p:nvPr/>
        </p:nvSpPr>
        <p:spPr>
          <a:xfrm>
            <a:off x="235526" y="6683368"/>
            <a:ext cx="485132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ar-MA" sz="60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5511AD0E-1F40-D675-F7DE-666F9B718F58}"/>
              </a:ext>
            </a:extLst>
          </p:cNvPr>
          <p:cNvCxnSpPr>
            <a:cxnSpLocks/>
            <a:stCxn id="22" idx="0"/>
          </p:cNvCxnSpPr>
          <p:nvPr/>
        </p:nvCxnSpPr>
        <p:spPr>
          <a:xfrm flipV="1">
            <a:off x="2661187" y="4135746"/>
            <a:ext cx="6067177" cy="254762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257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  <p:bldP spid="2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4553C-13AD-CD69-A73D-3033CA950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422638D-C09F-E40C-C2FD-17E5B377E4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4" t="86611" r="9518" b="7223"/>
          <a:stretch>
            <a:fillRect/>
          </a:stretch>
        </p:blipFill>
        <p:spPr>
          <a:xfrm>
            <a:off x="565640" y="3393045"/>
            <a:ext cx="12584720" cy="119149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A6F6F71-0CBC-49CB-FAA9-9E74243C3CB5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لنحدد الكلمة الثانية المناسبة.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 بصوت مسموع كيفية التوصل إلى الكلمة دون ذكر النتيجة.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E34959E-3FAC-1508-445B-3D43240AB7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25672F3-0700-A9E9-B2EE-4F0D4FA7CDCF}"/>
              </a:ext>
            </a:extLst>
          </p:cNvPr>
          <p:cNvSpPr txBox="1"/>
          <p:nvPr/>
        </p:nvSpPr>
        <p:spPr>
          <a:xfrm>
            <a:off x="2892756" y="3413695"/>
            <a:ext cx="20318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72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80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F350004F-AC3A-89BD-3722-3F76F4F7C005}"/>
              </a:ext>
            </a:extLst>
          </p:cNvPr>
          <p:cNvSpPr/>
          <p:nvPr/>
        </p:nvSpPr>
        <p:spPr>
          <a:xfrm>
            <a:off x="5407102" y="3388626"/>
            <a:ext cx="1250007" cy="125000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E1F52D0F-2AB9-5C2B-7B7A-4E8DC402A3AF}"/>
              </a:ext>
            </a:extLst>
          </p:cNvPr>
          <p:cNvCxnSpPr>
            <a:cxnSpLocks/>
            <a:stCxn id="8" idx="5"/>
            <a:endCxn id="13" idx="0"/>
          </p:cNvCxnSpPr>
          <p:nvPr/>
        </p:nvCxnSpPr>
        <p:spPr>
          <a:xfrm>
            <a:off x="6474050" y="4455574"/>
            <a:ext cx="3171042" cy="170104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9BDEBDD4-EDEF-3926-C0B2-95DDFDB5622B}"/>
              </a:ext>
            </a:extLst>
          </p:cNvPr>
          <p:cNvSpPr txBox="1"/>
          <p:nvPr/>
        </p:nvSpPr>
        <p:spPr>
          <a:xfrm>
            <a:off x="8629152" y="6156619"/>
            <a:ext cx="2031880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72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شيء به أغصان</a:t>
            </a:r>
            <a:endParaRPr lang="ar-MA" sz="80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FD0EC9E6-AF67-023F-A8E7-3DB9EB4EDA4D}"/>
              </a:ext>
            </a:extLst>
          </p:cNvPr>
          <p:cNvCxnSpPr>
            <a:cxnSpLocks/>
            <a:stCxn id="13" idx="1"/>
          </p:cNvCxnSpPr>
          <p:nvPr/>
        </p:nvCxnSpPr>
        <p:spPr>
          <a:xfrm flipH="1" flipV="1">
            <a:off x="5086849" y="7310780"/>
            <a:ext cx="3542303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8E3BD043-EBD8-0F9A-220B-61FC9542CA94}"/>
              </a:ext>
            </a:extLst>
          </p:cNvPr>
          <p:cNvSpPr txBox="1"/>
          <p:nvPr/>
        </p:nvSpPr>
        <p:spPr>
          <a:xfrm>
            <a:off x="235526" y="6683368"/>
            <a:ext cx="485132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</a:t>
            </a:r>
            <a:endParaRPr lang="ar-MA" sz="60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225B2D04-B293-FA4D-7071-454E123BE875}"/>
              </a:ext>
            </a:extLst>
          </p:cNvPr>
          <p:cNvCxnSpPr>
            <a:cxnSpLocks/>
            <a:stCxn id="22" idx="0"/>
          </p:cNvCxnSpPr>
          <p:nvPr/>
        </p:nvCxnSpPr>
        <p:spPr>
          <a:xfrm flipV="1">
            <a:off x="2661187" y="4239491"/>
            <a:ext cx="1121104" cy="244387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898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  <p:bldP spid="2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EF3D3-D220-1933-7E53-AB0A35AF5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85C0B70-9F31-6056-4E70-6405FFEED8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4" t="86611" r="9518" b="7223"/>
          <a:stretch>
            <a:fillRect/>
          </a:stretch>
        </p:blipFill>
        <p:spPr>
          <a:xfrm>
            <a:off x="565640" y="3393045"/>
            <a:ext cx="12584720" cy="119149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AF1775F-DDDD-05CE-75C5-5044A4EF29AB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ناقشوا في ثنائيات، وجدوا الكلمتين.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26FAA84-564D-1F86-6716-2335A277B3CE}"/>
              </a:ext>
            </a:extLst>
          </p:cNvPr>
          <p:cNvSpPr txBox="1"/>
          <p:nvPr/>
        </p:nvSpPr>
        <p:spPr>
          <a:xfrm>
            <a:off x="2907133" y="3331705"/>
            <a:ext cx="2031880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7200" b="1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D50B6BA-3C9E-F43B-2661-6F12F33A6248}"/>
              </a:ext>
            </a:extLst>
          </p:cNvPr>
          <p:cNvSpPr txBox="1"/>
          <p:nvPr/>
        </p:nvSpPr>
        <p:spPr>
          <a:xfrm>
            <a:off x="7825497" y="3346879"/>
            <a:ext cx="2031880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7200" b="1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077BB9F7-8843-85A1-2374-35A4C33D00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8562" y="721487"/>
            <a:ext cx="1902747" cy="126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3430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34F93-EFDC-6E7F-8F47-51650BDB3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056483D-B3A8-50B2-4042-71F4C830C6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4" t="86611" r="9518" b="7223"/>
          <a:stretch>
            <a:fillRect/>
          </a:stretch>
        </p:blipFill>
        <p:spPr>
          <a:xfrm>
            <a:off x="565640" y="3393045"/>
            <a:ext cx="12584720" cy="119149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30FBC73-35E7-41E4-492D-C07C0833E40B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إجابة كل ثنائي، ويختار نموذجا للعرض، ويوجه من لم يستطع الإنجاز إلى التصحيح.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D1F21D2-AFF5-CE35-CB85-5D5786F52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5D9EF11-E5F5-8110-9F2D-06F492F5F3BD}"/>
              </a:ext>
            </a:extLst>
          </p:cNvPr>
          <p:cNvSpPr txBox="1"/>
          <p:nvPr/>
        </p:nvSpPr>
        <p:spPr>
          <a:xfrm>
            <a:off x="2888560" y="3480957"/>
            <a:ext cx="203188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ٱلشَّجَرَةِ</a:t>
            </a:r>
            <a:endParaRPr lang="ar-MA" sz="66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0FA739-F82B-EC60-43D9-36108EA9714A}"/>
              </a:ext>
            </a:extLst>
          </p:cNvPr>
          <p:cNvSpPr txBox="1"/>
          <p:nvPr/>
        </p:nvSpPr>
        <p:spPr>
          <a:xfrm>
            <a:off x="8019460" y="3480958"/>
            <a:ext cx="203188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ٱلْعُصْفورُ</a:t>
            </a:r>
            <a:endParaRPr lang="ar-MA" sz="6600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7609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9">
            <a:extLst>
              <a:ext uri="{FF2B5EF4-FFF2-40B4-BE49-F238E27FC236}">
                <a16:creationId xmlns:a16="http://schemas.microsoft.com/office/drawing/2014/main" id="{152A1588-BB73-6A57-D964-280AC1836C58}"/>
              </a:ext>
            </a:extLst>
          </p:cNvPr>
          <p:cNvSpPr txBox="1">
            <a:spLocks/>
          </p:cNvSpPr>
          <p:nvPr/>
        </p:nvSpPr>
        <p:spPr>
          <a:xfrm>
            <a:off x="0" y="9903"/>
            <a:ext cx="7889233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القفز على الكلمات لتكوين جمل</a:t>
            </a:r>
            <a:endParaRPr kumimoji="1" lang="ja-JP" altLang="en-US" sz="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habits, intérieur, chaussures, mur&#10;&#10;Le contenu généré par l’IA peut être incorrect.">
            <a:extLst>
              <a:ext uri="{FF2B5EF4-FFF2-40B4-BE49-F238E27FC236}">
                <a16:creationId xmlns:a16="http://schemas.microsoft.com/office/drawing/2014/main" id="{1D3ED7BA-91CE-089F-A7EB-FBF21CF0C1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7857" y="2375866"/>
            <a:ext cx="6704440" cy="603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4D9CDD77-8C98-10E4-31B7-545763F422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08" y="697759"/>
            <a:ext cx="2216668" cy="125289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19568C1-37C8-06D0-3D1C-D8D604425DAE}"/>
              </a:ext>
            </a:extLst>
          </p:cNvPr>
          <p:cNvSpPr txBox="1"/>
          <p:nvPr/>
        </p:nvSpPr>
        <p:spPr>
          <a:xfrm>
            <a:off x="2462176" y="816465"/>
            <a:ext cx="103775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القفز على الكلمات لتكوين 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رسم شبكة على الأرض من تسع تربيعات (ثلاث خانات في كل بعد)، ثم يتم وضع بطاقات كلمات </a:t>
            </a:r>
          </a:p>
        </p:txBody>
      </p:sp>
      <p:pic>
        <p:nvPicPr>
          <p:cNvPr id="6" name="Image 5" descr="Une image contenant habits, intérieur, chaussures, mur&#10;&#10;Le contenu généré par l’IA peut être incorrect.">
            <a:extLst>
              <a:ext uri="{FF2B5EF4-FFF2-40B4-BE49-F238E27FC236}">
                <a16:creationId xmlns:a16="http://schemas.microsoft.com/office/drawing/2014/main" id="{EFA9D143-AB13-A1C8-5F5B-F1344E576C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1348" y="2370761"/>
            <a:ext cx="8533303" cy="767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3F986A6-FC2D-D96D-6BA2-2598C8AD99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4ACFD64-2F61-64CA-443A-3DD648CD3853}"/>
              </a:ext>
            </a:extLst>
          </p:cNvPr>
          <p:cNvSpPr txBox="1"/>
          <p:nvPr/>
        </p:nvSpPr>
        <p:spPr>
          <a:xfrm>
            <a:off x="1113538" y="759314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ستتنافسون في مجموعات، كل لاعب يمثل مجموعته، وستتنافس المجموعات فيما بينها بانتداب لاعب في كل مرة.  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النقط التي يتحصل عليها اللاعب تنضاف إلى نقط المجموعة.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11AE691-ADFB-F6B0-F2A2-F649CA65E4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5905596"/>
              </p:ext>
            </p:extLst>
          </p:nvPr>
        </p:nvGraphicFramePr>
        <p:xfrm>
          <a:off x="3078000" y="2448025"/>
          <a:ext cx="7560000" cy="7560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1405312222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99960999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173995424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اِحْتَفَلَ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كَهْرَبائيࣱّ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نِهايَةࣱ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946115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دِراسَةࣱ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اِمْتِحانࣱ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رِسالَةࣱ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147383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مُسْتَشْفى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إطْفائيࣱّ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مَحَطَّةࣱ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604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71730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495B269-BE47-E7DE-9486-EEAD0347A162}"/>
              </a:ext>
            </a:extLst>
          </p:cNvPr>
          <p:cNvSpPr/>
          <p:nvPr/>
        </p:nvSpPr>
        <p:spPr>
          <a:xfrm>
            <a:off x="12650588" y="636958"/>
            <a:ext cx="904991" cy="1000173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F0C25C1B-20AB-35C4-3514-20FA366089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1" y="909673"/>
            <a:ext cx="1569382" cy="88704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6CBAB2F-09B0-D3E2-0BFC-4906F05AB2C7}"/>
              </a:ext>
            </a:extLst>
          </p:cNvPr>
          <p:cNvSpPr txBox="1"/>
          <p:nvPr/>
        </p:nvSpPr>
        <p:spPr>
          <a:xfrm>
            <a:off x="1113538" y="759314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الشبكة أمامكم تتضمن 9 كلمات، يحدد المنافس كلمتين يقفز إليهما زميله، ثم يركب جملة تتضمنهما.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أولا ضمانا للفهم، ثم يبدأ التلاميذ في اللعب.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2860DE0-36B2-77C3-C48F-8223DCCDB7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94120"/>
              </p:ext>
            </p:extLst>
          </p:nvPr>
        </p:nvGraphicFramePr>
        <p:xfrm>
          <a:off x="3078000" y="2448025"/>
          <a:ext cx="7560000" cy="7560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1405312222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99960999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173995424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اِحْتَفَلَ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كَهْرَبائيࣱّ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نِهايَةࣱ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946115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دِراسَةࣱ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اِمْتِحانࣱ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رِسالَةࣱ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147383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مُسْتَشْفى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إطْفائيࣱّ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مَحَطَّةࣱ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604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19007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03B0EE0-6B5E-7481-E21F-87988E4EA5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499" y="2074243"/>
            <a:ext cx="4998325" cy="6330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E1FB2035-CAE4-C114-9329-CBAC2F6541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227" y="1909312"/>
            <a:ext cx="4998325" cy="6330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31: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276109" y="5703417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المدينة وأعبر عنها بثلاث كلمات ثم ثلاث جمل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8" name="Image 7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D59FBE6B-F7CA-1256-91A5-EA2E4FDB69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C5A90A4-0056-35C7-B728-93E48CA1A7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84" y="2352632"/>
            <a:ext cx="6264471" cy="793436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34: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552473" y="3896797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609602" y="3713017"/>
            <a:ext cx="2618510" cy="123655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A84E41-DC35-05CC-AED2-331D88943F58}"/>
              </a:ext>
            </a:extLst>
          </p:cNvPr>
          <p:cNvSpPr/>
          <p:nvPr/>
        </p:nvSpPr>
        <p:spPr>
          <a:xfrm>
            <a:off x="609602" y="8304977"/>
            <a:ext cx="5237022" cy="14592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2CFEEFB-C157-650C-A8D9-076354294DAD}"/>
              </a:ext>
            </a:extLst>
          </p:cNvPr>
          <p:cNvSpPr txBox="1"/>
          <p:nvPr/>
        </p:nvSpPr>
        <p:spPr>
          <a:xfrm>
            <a:off x="6165273" y="8452865"/>
            <a:ext cx="73429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الجملتين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774501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أشتغل مع زميلي؟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كلمات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مشتركة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قراءات فردية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القفز على كلمات لتكوين جمل.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53778" y="293235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78" y="741108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233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71DA35-C070-9ACA-7643-03EC857205FD}"/>
              </a:ext>
            </a:extLst>
          </p:cNvPr>
          <p:cNvGrpSpPr/>
          <p:nvPr/>
        </p:nvGrpSpPr>
        <p:grpSpPr>
          <a:xfrm flipH="1">
            <a:off x="2353778" y="1661675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DDFC7629-0EEF-59AB-A5FC-80213916492F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9E7F041C-615F-E664-D75D-AD04F25A35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A8D0F4EB-6E57-B300-E3A8-E28A34D2CAC2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751016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</a:t>
            </a:r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أشتغل مع زميلي؟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630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111058" y="2405057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الْعَمَلَ مَعَ زَميلي بِهُدوءٍ؛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60156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مع زميلي في القسم؟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111058" y="492331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أَنْصَحُهُ إِذا خالَفَ أَحَدَ بُنودِ ميثاقِ الْقِسْمِ؛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4186128" y="8682555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أُصَحِّحُ لَهُ خَطَأَهُ بِأَدَبٍ؛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4111058" y="7187655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لَهُ الْمُساعَدَةَ مَتى ما طَلَبَها مِنّي؛</a:t>
            </a:r>
          </a:p>
        </p:txBody>
      </p:sp>
      <p:pic>
        <p:nvPicPr>
          <p:cNvPr id="10" name="Image 9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55B24C3-A610-E803-C3E6-3A8B8D0D82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6189985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17EE949C-64BE-1E4A-E557-D125906AC0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2073031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8645301-820A-8477-48B9-A6E8FD010544}"/>
              </a:ext>
            </a:extLst>
          </p:cNvPr>
          <p:cNvSpPr txBox="1"/>
          <p:nvPr/>
        </p:nvSpPr>
        <p:spPr>
          <a:xfrm>
            <a:off x="4111058" y="9451997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أَقْبَلُ تَصْحيحَهُ خَطَئي وَأَسْتَفيدُ مِنْهُ.</a:t>
            </a:r>
          </a:p>
        </p:txBody>
      </p:sp>
      <p:pic>
        <p:nvPicPr>
          <p:cNvPr id="24" name="Image 23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A4959ED3-E279-4005-3CE6-E3B9F08CD3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4131508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Image 25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6E328A5C-FC6F-181D-B6A8-5CBD13332B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6" y="8248462"/>
            <a:ext cx="2464204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8483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2763</TotalTime>
  <Words>1136</Words>
  <Application>Microsoft Office PowerPoint</Application>
  <PresentationFormat>Personnalisé</PresentationFormat>
  <Paragraphs>197</Paragraphs>
  <Slides>52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52</vt:i4>
      </vt:variant>
    </vt:vector>
  </HeadingPairs>
  <TitlesOfParts>
    <vt:vector size="70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2244</cp:revision>
  <dcterms:created xsi:type="dcterms:W3CDTF">2014-10-09T07:32:24Z</dcterms:created>
  <dcterms:modified xsi:type="dcterms:W3CDTF">2025-09-21T22:19:39Z</dcterms:modified>
</cp:coreProperties>
</file>