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5"/>
  </p:notesMasterIdLst>
  <p:handoutMasterIdLst>
    <p:handoutMasterId r:id="rId56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2134808652" r:id="rId13"/>
    <p:sldId id="2134808449" r:id="rId14"/>
    <p:sldId id="2134808451" r:id="rId15"/>
    <p:sldId id="542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96" r:id="rId27"/>
    <p:sldId id="2134808597" r:id="rId28"/>
    <p:sldId id="2134808599" r:id="rId29"/>
    <p:sldId id="2134808598" r:id="rId30"/>
    <p:sldId id="2134808448" r:id="rId31"/>
    <p:sldId id="2134808470" r:id="rId32"/>
    <p:sldId id="2134808471" r:id="rId33"/>
    <p:sldId id="2134808472" r:id="rId34"/>
    <p:sldId id="2134808545" r:id="rId35"/>
    <p:sldId id="597" r:id="rId36"/>
    <p:sldId id="2134808475" r:id="rId37"/>
    <p:sldId id="2134808600" r:id="rId38"/>
    <p:sldId id="2134808601" r:id="rId39"/>
    <p:sldId id="2134808562" r:id="rId40"/>
    <p:sldId id="2134808572" r:id="rId41"/>
    <p:sldId id="2134808574" r:id="rId42"/>
    <p:sldId id="2134808584" r:id="rId43"/>
    <p:sldId id="2134808580" r:id="rId44"/>
    <p:sldId id="2134808582" r:id="rId45"/>
    <p:sldId id="2134808571" r:id="rId46"/>
    <p:sldId id="2134808590" r:id="rId47"/>
    <p:sldId id="2134808602" r:id="rId48"/>
    <p:sldId id="2134808603" r:id="rId49"/>
    <p:sldId id="2134808651" r:id="rId50"/>
    <p:sldId id="985" r:id="rId51"/>
    <p:sldId id="2134808546" r:id="rId52"/>
    <p:sldId id="2134808447" r:id="rId53"/>
    <p:sldId id="2134808513" r:id="rId5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2134808652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00"/>
            <p14:sldId id="2134808601"/>
            <p14:sldId id="2134808562"/>
            <p14:sldId id="2134808572"/>
            <p14:sldId id="2134808574"/>
            <p14:sldId id="2134808584"/>
            <p14:sldId id="2134808580"/>
            <p14:sldId id="2134808582"/>
            <p14:sldId id="2134808571"/>
            <p14:sldId id="2134808590"/>
          </p14:sldIdLst>
        </p14:section>
        <p14:section name="ألعاب" id="{66953B43-0502-40BE-9D9D-49C14FC1791C}">
          <p14:sldIdLst>
            <p14:sldId id="2134808602"/>
            <p14:sldId id="2134808603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6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commentAuthors" Target="commentAuthor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07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4.jpeg"/><Relationship Id="rId4" Type="http://schemas.openxmlformats.org/officeDocument/2006/relationships/image" Target="../media/image46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4.jpeg"/><Relationship Id="rId4" Type="http://schemas.microsoft.com/office/2007/relationships/hdphoto" Target="../media/hdphoto3.wdp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9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10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105441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4519937" y="3707613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2909"/>
            <a:ext cx="4111997" cy="3414535"/>
          </a:xfrm>
          <a:prstGeom prst="rect">
            <a:avLst/>
          </a:prstGeom>
        </p:spPr>
      </p:pic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5C154CB-78FE-EE81-8875-80ABB8EF90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00" y="6209108"/>
            <a:ext cx="1950937" cy="130062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7D4921-9FDB-94B1-A2C2-974862F348D3}"/>
              </a:ext>
            </a:extLst>
          </p:cNvPr>
          <p:cNvSpPr/>
          <p:nvPr/>
        </p:nvSpPr>
        <p:spPr>
          <a:xfrm>
            <a:off x="4519937" y="6114031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مشتركة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82260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حَفْلات.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حَفْلاتࣱ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حافلة.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حافِلَةࣱ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خافِضة.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خافِضَةࣱ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الفقرة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29548858-16C9-3866-9F26-C28623970ADF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917C3D4-0A8E-B4CA-C9D2-B9D9A06FD12E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11" name="Flèche : courbe vers le bas 10">
              <a:extLst>
                <a:ext uri="{FF2B5EF4-FFF2-40B4-BE49-F238E27FC236}">
                  <a16:creationId xmlns:a16="http://schemas.microsoft.com/office/drawing/2014/main" id="{0A2B9B49-715C-FB63-27F8-CD00DDEE8849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12" name="Flèche : courbe vers le bas 11">
              <a:extLst>
                <a:ext uri="{FF2B5EF4-FFF2-40B4-BE49-F238E27FC236}">
                  <a16:creationId xmlns:a16="http://schemas.microsoft.com/office/drawing/2014/main" id="{F6CC4064-85B1-2C74-4E96-50B4183FADCE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52ED7A0-783E-8877-F998-E88A39A9E8C3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730280A7-1205-BBF2-6155-43073C556EF7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4937E552-8A2B-FAF1-F150-2E3E0B65D640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A2B4D600-BD94-D3DC-EABC-2F7CC754268F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DD344FD-2615-1D37-6E32-22CFE7658596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9A2B3509-B8E7-B9E5-9EB8-4DF04C3E05FB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6" name="Flèche : courbe vers le bas 5">
              <a:extLst>
                <a:ext uri="{FF2B5EF4-FFF2-40B4-BE49-F238E27FC236}">
                  <a16:creationId xmlns:a16="http://schemas.microsoft.com/office/drawing/2014/main" id="{CC4F72DA-9CD0-AB5A-40B8-42B70BD4DCC3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B24F5D34-BA51-20B0-E4A2-96C9B2DE7DDE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هذه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يختار خمسة تلاميذ في كل حصة.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F3FAA9-8029-9DCD-DE59-42157EE98DB6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7AF402C-7373-68D1-CD51-57907F447AE5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D15FFA59-EEDE-A432-7D53-242BFF05E5B8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4969FDE9-23FE-D3C1-8E95-6CE61010B34D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المدينة"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9D978A9D-717D-D7B2-22D8-A6DB9BC5A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505841" y="429597"/>
            <a:ext cx="7176533" cy="76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56212913-83EE-6841-4EDB-155EFE846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3176757" y="2313814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بالمدينة؛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597858D-2D04-D97A-E763-2CE040EBEF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45472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B5D6E97-A3FA-A0EC-75F5-A7C38179E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1" t="19505" r="51553" b="6807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DDAFA2F-126A-81E7-EACD-2BBBB9529F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1" t="19505" r="51553" b="6807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2DC5BE9-97E9-533E-6C6E-3A9E570B1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1" t="19505" r="51553" b="6807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AB087D1-DC72-EE1F-E140-2D959B565E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1" t="19505" r="51553" b="6807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اختيار الكلمة المناسبة للصورة.</a:t>
            </a:r>
          </a:p>
          <a:p>
            <a:pPr algn="r" rtl="1"/>
            <a:r>
              <a:rPr lang="ar-MA" sz="3200" i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قراءة الكلمة أولا، ثم البحث عن الصورة المناسبة.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D727810-9CFE-7F38-20F1-E6B6B1FCA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5" t="32769" r="10810" b="29039"/>
          <a:stretch>
            <a:fillRect/>
          </a:stretch>
        </p:blipFill>
        <p:spPr>
          <a:xfrm>
            <a:off x="827561" y="2491153"/>
            <a:ext cx="12060877" cy="73455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E25E715-B6AD-1D52-C8BC-A5F06AC74969}"/>
              </a:ext>
            </a:extLst>
          </p:cNvPr>
          <p:cNvSpPr/>
          <p:nvPr/>
        </p:nvSpPr>
        <p:spPr>
          <a:xfrm>
            <a:off x="762005" y="2549236"/>
            <a:ext cx="6068291" cy="72874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92F91D8-9C07-3814-E9E0-6B064D56F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6" t="36809" r="50817" b="29335"/>
          <a:stretch>
            <a:fillRect/>
          </a:stretch>
        </p:blipFill>
        <p:spPr>
          <a:xfrm>
            <a:off x="3192481" y="2370984"/>
            <a:ext cx="7331037" cy="791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EF016E9-2436-6148-DB59-006A1455C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6" t="36809" r="50817" b="29335"/>
          <a:stretch>
            <a:fillRect/>
          </a:stretch>
        </p:blipFill>
        <p:spPr>
          <a:xfrm>
            <a:off x="3192481" y="2370984"/>
            <a:ext cx="7331037" cy="7916016"/>
          </a:xfrm>
          <a:prstGeom prst="rect">
            <a:avLst/>
          </a:prstGeom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13F3298-EADF-A66A-5AF8-7136EB300AA2}"/>
              </a:ext>
            </a:extLst>
          </p:cNvPr>
          <p:cNvCxnSpPr>
            <a:cxnSpLocks/>
          </p:cNvCxnSpPr>
          <p:nvPr/>
        </p:nvCxnSpPr>
        <p:spPr>
          <a:xfrm flipH="1">
            <a:off x="4946073" y="2964873"/>
            <a:ext cx="3255818" cy="14270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F8056AF-B5BB-64B7-4EC4-BBD2A32A0E20}"/>
              </a:ext>
            </a:extLst>
          </p:cNvPr>
          <p:cNvCxnSpPr>
            <a:cxnSpLocks/>
          </p:cNvCxnSpPr>
          <p:nvPr/>
        </p:nvCxnSpPr>
        <p:spPr>
          <a:xfrm flipH="1">
            <a:off x="4849091" y="4322618"/>
            <a:ext cx="3352800" cy="53755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A4AE711-E96A-C3E2-7EBA-8E0D5FD12766}"/>
              </a:ext>
            </a:extLst>
          </p:cNvPr>
          <p:cNvCxnSpPr>
            <a:cxnSpLocks/>
          </p:cNvCxnSpPr>
          <p:nvPr/>
        </p:nvCxnSpPr>
        <p:spPr>
          <a:xfrm flipH="1">
            <a:off x="4849091" y="6844145"/>
            <a:ext cx="325581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DFBCD99-7D94-7F99-629D-0F87F1740AF8}"/>
              </a:ext>
            </a:extLst>
          </p:cNvPr>
          <p:cNvCxnSpPr>
            <a:cxnSpLocks/>
          </p:cNvCxnSpPr>
          <p:nvPr/>
        </p:nvCxnSpPr>
        <p:spPr>
          <a:xfrm flipH="1">
            <a:off x="4849091" y="5735782"/>
            <a:ext cx="3255818" cy="238298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062D1ED-3D74-8433-CC74-64A587D03C9C}"/>
              </a:ext>
            </a:extLst>
          </p:cNvPr>
          <p:cNvCxnSpPr>
            <a:cxnSpLocks/>
          </p:cNvCxnSpPr>
          <p:nvPr/>
        </p:nvCxnSpPr>
        <p:spPr>
          <a:xfrm flipH="1" flipV="1">
            <a:off x="4849091" y="5735782"/>
            <a:ext cx="3352800" cy="238298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1633F79-3B0B-408D-C8F3-0820F9844C07}"/>
              </a:ext>
            </a:extLst>
          </p:cNvPr>
          <p:cNvCxnSpPr>
            <a:cxnSpLocks/>
          </p:cNvCxnSpPr>
          <p:nvPr/>
        </p:nvCxnSpPr>
        <p:spPr>
          <a:xfrm flipH="1" flipV="1">
            <a:off x="4946073" y="2964873"/>
            <a:ext cx="3255818" cy="65218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66C2AE0-AA29-EDB0-920C-CEFE053AE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5" t="73030" r="10533" b="7689"/>
          <a:stretch>
            <a:fillRect/>
          </a:stretch>
        </p:blipFill>
        <p:spPr>
          <a:xfrm>
            <a:off x="654717" y="3768436"/>
            <a:ext cx="12701413" cy="383770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554088"/>
            <a:ext cx="1113431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سأقرأ الجملتين أولا.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لفت انتباه جميع التلاميذ قبل الشروع في القراءة.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يبرز الأستاذ الوصل المشار إليه بسهم مقوس في الجملتين،  والذي قام به بين كلمتين في حالة همزة الوصل.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E8D55F-79CF-3A0D-85FB-9861B8567CA2}"/>
              </a:ext>
            </a:extLst>
          </p:cNvPr>
          <p:cNvSpPr/>
          <p:nvPr/>
        </p:nvSpPr>
        <p:spPr>
          <a:xfrm>
            <a:off x="623461" y="4585855"/>
            <a:ext cx="6304165" cy="302029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يقرأ الجملتين قراءة هامسة، سأمر بين الصفوف.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للتأكد من انخراط الجميع في القراءة الهامسة.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DE32672-B885-B596-EF08-B349439077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2" t="77094" r="51377" b="7732"/>
          <a:stretch>
            <a:fillRect/>
          </a:stretch>
        </p:blipFill>
        <p:spPr>
          <a:xfrm>
            <a:off x="1627909" y="3519054"/>
            <a:ext cx="10460182" cy="502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646420"/>
            <a:ext cx="10817235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ستتقدمون إلى السبورة لقراءة الجملتين قبل انقضاء الوقت.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310341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248609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46B647C-3C90-5B5E-BCA9-F7A7B3D60C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2" t="77094" r="51377" b="7732"/>
          <a:stretch>
            <a:fillRect/>
          </a:stretch>
        </p:blipFill>
        <p:spPr>
          <a:xfrm>
            <a:off x="1511542" y="4224878"/>
            <a:ext cx="10460182" cy="502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2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96352-FBBD-70F4-E396-2AD4F23B0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F074318-A3A4-F727-40C0-1B7A8D31D9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3B829B5-FAD0-88A6-2401-90CC9E71510E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الجملتين، وتذكروا استراتيجية النقل: كلمتين </a:t>
            </a:r>
            <a:r>
              <a:rPr lang="ar-MA" sz="32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ويحرص على تطبيق استراتيجية النقل لتسريع العملية.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768AA14-7465-F60D-CC64-1AB75C3554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340747" y="3855053"/>
            <a:ext cx="3990110" cy="414250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89EC49-44F0-E421-319C-EBEA856978E6}"/>
              </a:ext>
            </a:extLst>
          </p:cNvPr>
          <p:cNvCxnSpPr>
            <a:cxnSpLocks/>
          </p:cNvCxnSpPr>
          <p:nvPr/>
        </p:nvCxnSpPr>
        <p:spPr>
          <a:xfrm flipH="1" flipV="1">
            <a:off x="4289292" y="5926308"/>
            <a:ext cx="3189910" cy="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5172C64-1AC1-2636-4CDF-CD68653425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2" t="77094" r="51377" b="7732"/>
          <a:stretch>
            <a:fillRect/>
          </a:stretch>
        </p:blipFill>
        <p:spPr>
          <a:xfrm>
            <a:off x="7633853" y="4587541"/>
            <a:ext cx="5576455" cy="267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197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766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170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684046" y="78702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57065F0-DFA2-A594-2D58-12C582DEC8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25" y="2074243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E1FB2035-CAE4-C114-9329-CBAC2F654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227" y="1909312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31: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703417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المدينة وأعبر عنها بثلاث كلمات ثم ثلاث جمل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D59FBE6B-F7CA-1256-91A5-EA2E4FDB6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21BD1DE-BDB1-6D75-8679-1C4D74D5FD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52632"/>
            <a:ext cx="6264471" cy="793436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33: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23454" y="3546764"/>
            <a:ext cx="2618510" cy="14592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609602" y="8077200"/>
            <a:ext cx="2618511" cy="17171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577520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أحافظ على الوسائل التعليمية؟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مشتركة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53778" y="293235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78" y="741108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233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71DA35-C070-9ACA-7643-03EC857205FD}"/>
              </a:ext>
            </a:extLst>
          </p:cNvPr>
          <p:cNvGrpSpPr/>
          <p:nvPr/>
        </p:nvGrpSpPr>
        <p:grpSpPr>
          <a:xfrm flipH="1">
            <a:off x="2353778" y="1661675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FC7629-0EEF-59AB-A5FC-80213916492F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E7F041C-615F-E664-D75D-AD04F25A35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8D0F4EB-6E57-B300-E3A8-E28A34D2CAC2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أحافظ على الوسائل التعليمية؟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5083167" y="2388931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أدواتي المدرسية؛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5083167" y="464742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الوسائل المشتركة (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بركار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مسلاط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بطاقات...)؛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5083167" y="6894372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نظافة الطاولات ونظافة القسم؛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5083167" y="887096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أشارك في تزيين فصلي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بالصويرات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والرسومات.</a:t>
            </a:r>
          </a:p>
        </p:txBody>
      </p:sp>
      <p:pic>
        <p:nvPicPr>
          <p:cNvPr id="14" name="Image 13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17A8CE-2E0F-4541-782B-054EF8275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8114607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44B6B006-2940-243C-8CC5-3EAC2531A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2169652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852F4353-03A5-EFAA-797F-EB8FCC0A1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4151304"/>
            <a:ext cx="2257227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D35B4B6D-A707-6FAA-D243-BFF8FE01D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6132956"/>
            <a:ext cx="2257226" cy="2055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249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2626</TotalTime>
  <Words>1082</Words>
  <Application>Microsoft Office PowerPoint</Application>
  <PresentationFormat>Personnalisé</PresentationFormat>
  <Paragraphs>163</Paragraphs>
  <Slides>49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49</vt:i4>
      </vt:variant>
    </vt:vector>
  </HeadingPairs>
  <TitlesOfParts>
    <vt:vector size="6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2239</cp:revision>
  <dcterms:created xsi:type="dcterms:W3CDTF">2014-10-09T07:32:24Z</dcterms:created>
  <dcterms:modified xsi:type="dcterms:W3CDTF">2025-09-21T22:20:08Z</dcterms:modified>
</cp:coreProperties>
</file>