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8"/>
  </p:notesMasterIdLst>
  <p:handoutMasterIdLst>
    <p:handoutMasterId r:id="rId59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2134808652" r:id="rId13"/>
    <p:sldId id="2134808658" r:id="rId14"/>
    <p:sldId id="2134808451" r:id="rId15"/>
    <p:sldId id="542" r:id="rId16"/>
    <p:sldId id="988" r:id="rId17"/>
    <p:sldId id="2134808595" r:id="rId18"/>
    <p:sldId id="2134808596" r:id="rId19"/>
    <p:sldId id="2134808597" r:id="rId20"/>
    <p:sldId id="2134808554" r:id="rId21"/>
    <p:sldId id="2134808598" r:id="rId22"/>
    <p:sldId id="2134808599" r:id="rId23"/>
    <p:sldId id="2134808600" r:id="rId24"/>
    <p:sldId id="2134808555" r:id="rId25"/>
    <p:sldId id="2134808556" r:id="rId26"/>
    <p:sldId id="2134808601" r:id="rId27"/>
    <p:sldId id="2134808602" r:id="rId28"/>
    <p:sldId id="2134808603" r:id="rId29"/>
    <p:sldId id="2134808604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61" r:id="rId38"/>
    <p:sldId id="2134808662" r:id="rId39"/>
    <p:sldId id="2134808663" r:id="rId40"/>
    <p:sldId id="2134808562" r:id="rId41"/>
    <p:sldId id="2134808566" r:id="rId42"/>
    <p:sldId id="2134808593" r:id="rId43"/>
    <p:sldId id="2134808577" r:id="rId44"/>
    <p:sldId id="2134808594" r:id="rId45"/>
    <p:sldId id="2134808578" r:id="rId46"/>
    <p:sldId id="2134808574" r:id="rId47"/>
    <p:sldId id="2134808579" r:id="rId48"/>
    <p:sldId id="2134808582" r:id="rId49"/>
    <p:sldId id="2134808583" r:id="rId50"/>
    <p:sldId id="2134808664" r:id="rId51"/>
    <p:sldId id="2134808659" r:id="rId52"/>
    <p:sldId id="2134808660" r:id="rId53"/>
    <p:sldId id="2134808651" r:id="rId54"/>
    <p:sldId id="985" r:id="rId55"/>
    <p:sldId id="2134808546" r:id="rId56"/>
    <p:sldId id="2134808513" r:id="rId5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2134808652"/>
            <p14:sldId id="2134808658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95"/>
            <p14:sldId id="2134808596"/>
            <p14:sldId id="2134808597"/>
            <p14:sldId id="2134808554"/>
            <p14:sldId id="2134808598"/>
            <p14:sldId id="2134808599"/>
            <p14:sldId id="2134808600"/>
            <p14:sldId id="2134808555"/>
            <p14:sldId id="2134808556"/>
            <p14:sldId id="2134808601"/>
            <p14:sldId id="2134808602"/>
            <p14:sldId id="2134808603"/>
            <p14:sldId id="2134808604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61"/>
            <p14:sldId id="2134808662"/>
            <p14:sldId id="2134808663"/>
            <p14:sldId id="2134808562"/>
            <p14:sldId id="2134808566"/>
            <p14:sldId id="2134808593"/>
            <p14:sldId id="2134808577"/>
            <p14:sldId id="2134808594"/>
            <p14:sldId id="2134808578"/>
            <p14:sldId id="2134808574"/>
            <p14:sldId id="2134808579"/>
            <p14:sldId id="2134808582"/>
            <p14:sldId id="2134808583"/>
            <p14:sldId id="2134808664"/>
          </p14:sldIdLst>
        </p14:section>
        <p14:section name="ألعاب" id="{66953B43-0502-40BE-9D9D-49C14FC1791C}">
          <p14:sldIdLst>
            <p14:sldId id="2134808659"/>
            <p14:sldId id="2134808660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CCCCCC"/>
    <a:srgbClr val="FFD992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83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1C635-9E15-55AE-7252-443BFD68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287993B-F7E8-1A97-12D1-949D81A72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3F16EC-2AA2-C9E7-ACF0-B8D1CFAB1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09BC4D-D5CA-FA69-4236-0A44073491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14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134739A-CA37-D001-5EA6-F703487F217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80939072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8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8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24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معسكر.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5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30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مُعَسْكَرࣱ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40633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معطر.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4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مُعَطَّرࣱ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44704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مُسَطَّر.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1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03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11781" y="4207406"/>
            <a:ext cx="5292437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مُسَطَّرࣱ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5961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548858-16C9-3866-9F26-C28623970ADF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917C3D4-0A8E-B4CA-C9D2-B9D9A06FD12E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11" name="Flèche : courbe vers le bas 10">
              <a:extLst>
                <a:ext uri="{FF2B5EF4-FFF2-40B4-BE49-F238E27FC236}">
                  <a16:creationId xmlns:a16="http://schemas.microsoft.com/office/drawing/2014/main" id="{0A2B9B49-715C-FB63-27F8-CD00DDEE8849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6F6784B3-A0F3-FD12-6545-67CAF3FC867F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888385EB-7EB2-5BD9-5A75-9D4243927BBD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17957D69-C365-DDDA-2810-F021C10D5CFF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86D4AE0-D637-3899-AFEE-674697685442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CC772D71-A433-513D-ABD9-8EF4FF6DE102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6" name="Flèche : courbe vers le bas 5">
              <a:extLst>
                <a:ext uri="{FF2B5EF4-FFF2-40B4-BE49-F238E27FC236}">
                  <a16:creationId xmlns:a16="http://schemas.microsoft.com/office/drawing/2014/main" id="{763242CA-9850-C8C7-A5F1-12ABA584D5CE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FFB24BAC-0446-C133-260A-062150F47DEF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3B9E86B2-B197-DC3E-6C3D-EF96C4E4F45F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4E6B4443-1921-91D7-7407-AC6141A7401B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أهداف حصة التوليف والمصادقة: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143500"/>
            <a:ext cx="9344906" cy="1456166"/>
            <a:chOff x="3334343" y="5038743"/>
            <a:chExt cx="9344906" cy="145616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334343" y="5038743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للتحدث عن الأسرة؛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مراجعة وتثبيت الحروف المقدمة؛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115132"/>
              <a:ext cx="455010" cy="466386"/>
            </a:xfrm>
            <a:prstGeom prst="rect">
              <a:avLst/>
            </a:prstGeom>
            <a:grpFill/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المصادقة على اللبنة.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48B1EC0-081E-3518-76E7-56C1728177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646" y="1122217"/>
            <a:ext cx="5406873" cy="6848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374AF16-6AB0-982F-3D5F-B87BEDD8BC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191" y="2300517"/>
            <a:ext cx="6305618" cy="798648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1016487"/>
            <a:ext cx="1015365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افتحوا كراساتكم على الصفحة 36، خذوا النشاط رقم 1.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677AAF-83AE-DE24-BBBC-041D60572405}"/>
              </a:ext>
            </a:extLst>
          </p:cNvPr>
          <p:cNvSpPr/>
          <p:nvPr/>
        </p:nvSpPr>
        <p:spPr>
          <a:xfrm>
            <a:off x="4197928" y="3532909"/>
            <a:ext cx="5223164" cy="27154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95807BA-19BE-0BA6-54A0-432B7A23B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3" t="19074" r="10671" b="50915"/>
          <a:stretch>
            <a:fillRect/>
          </a:stretch>
        </p:blipFill>
        <p:spPr>
          <a:xfrm>
            <a:off x="1205345" y="2478898"/>
            <a:ext cx="11305310" cy="532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918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1D9535C-5265-3B50-D813-7E7EF71F6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3" t="19074" r="10671" b="50915"/>
          <a:stretch>
            <a:fillRect/>
          </a:stretch>
        </p:blipFill>
        <p:spPr>
          <a:xfrm>
            <a:off x="1205345" y="2478898"/>
            <a:ext cx="11305310" cy="532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3C6F46A-935C-6FF2-FDAC-1FD715CE43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3" t="19074" r="10671" b="50915"/>
          <a:stretch>
            <a:fillRect/>
          </a:stretch>
        </p:blipFill>
        <p:spPr>
          <a:xfrm>
            <a:off x="1205345" y="2478898"/>
            <a:ext cx="11305310" cy="532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2C75203-F384-39C4-D231-4BF823FF4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3" t="19074" r="10671" b="50915"/>
          <a:stretch>
            <a:fillRect/>
          </a:stretch>
        </p:blipFill>
        <p:spPr>
          <a:xfrm>
            <a:off x="1205345" y="2478898"/>
            <a:ext cx="11305310" cy="532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EE525-CD06-C3E5-5D0F-063CCC5FD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E26774-E7B3-03FB-9E55-EF3F26B34C0A}"/>
              </a:ext>
            </a:extLst>
          </p:cNvPr>
          <p:cNvSpPr txBox="1"/>
          <p:nvPr/>
        </p:nvSpPr>
        <p:spPr>
          <a:xfrm>
            <a:off x="1680901" y="524044"/>
            <a:ext cx="1089210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سأقوم بالقراءة أولا، ثم ستفعلون مثلي.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لفت انتباه جميع التلاميذ قبل الشروع في القراءة.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يبرز الأستاذ الوصل المشار إليه بسهم مقوس في الجملتين،  والذي قام به بين كلمتين في حالة همزة الوصل.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D6247B-D098-29A7-819B-87A43D07F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8D5F985-2792-11FE-0F99-0CF441698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2" t="51686" r="9682" b="8334"/>
          <a:stretch>
            <a:fillRect/>
          </a:stretch>
        </p:blipFill>
        <p:spPr>
          <a:xfrm>
            <a:off x="1094509" y="2478898"/>
            <a:ext cx="11416146" cy="70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718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CC21C-FE64-FE81-A848-1903B7557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BA10F-5AE0-0B98-28D6-7730F07231E9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منكم يود القراءة؟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أكبر عدد من التلاميذ لقراءة الجمل، كل واحد يقرأ جملة واحدة.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1462FD8-D92C-5D04-B4E6-7971136E65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2D17689-F5EC-25F3-B810-522D21B25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2" t="51686" r="9682" b="8334"/>
          <a:stretch>
            <a:fillRect/>
          </a:stretch>
        </p:blipFill>
        <p:spPr>
          <a:xfrm>
            <a:off x="1094509" y="2478898"/>
            <a:ext cx="11416146" cy="70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150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7D216-1E55-A771-461A-5CC19D440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F43D77-8DB8-469D-CD34-007420AD32FC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اقرؤوا في ثنائيات هذه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بسلسلة الكلمات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9828F77-852C-9BEE-232B-9D4CFFBDC1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F1803B84-BF98-EF1D-7E6A-3693C3EC8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2" t="51686" r="9682" b="8334"/>
          <a:stretch>
            <a:fillRect/>
          </a:stretch>
        </p:blipFill>
        <p:spPr>
          <a:xfrm>
            <a:off x="1094509" y="2478898"/>
            <a:ext cx="11416146" cy="70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29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E51D4-D0C1-D383-7460-F059BAF72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6C4C85-73F0-A45E-D398-96D8DF5E535E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 وانقلوا هذه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بسلسلة الكلمات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CF472FB-A108-7D22-4BAF-6C0B397931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ED40F5F-E0E3-7115-E321-3319787653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2" t="51686" r="9682" b="8334"/>
          <a:stretch>
            <a:fillRect/>
          </a:stretch>
        </p:blipFill>
        <p:spPr>
          <a:xfrm>
            <a:off x="1094509" y="2478898"/>
            <a:ext cx="11416146" cy="70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557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A5B76-2E06-A7E7-07B6-AEDBD0499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0A73894-201B-D4A7-E1A7-2673679196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A4EC91F7-EEAB-19BC-05F5-19509776B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التصديق على لبنة كلمة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7F4BDC2-EACE-A9EA-132A-299591006F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321E96-A2F8-E502-4B0A-7783F88E45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47DAB919-052A-65C3-8E92-AB04DC3F8F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3E1604E-4755-B406-6B83-8CE11609A3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06518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090246" y="2924737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 (النشاطان 1 و2)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090246" y="7285400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 rtl="1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والتصديق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090246" y="5105069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rtl="1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سلسلة للكلمات حسب النموذج في الشرائح الموالية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574283" y="6591766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عرض لوحة المدينة ولوحة القرية، يعبر المتعلم بجملتين لكل لوحة (4 في المجموع)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574283" y="2747908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574283" y="4669837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12 كلمة، ويعتبر متحكما إن استطاع قراءة 10 كلمات على الأقل.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574283" y="8513695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 rtl="1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يعتبر متحكما إذا أنتج 3 جمل، على الأقل، تكون تامة المعنى.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سلسة التصديق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468773" y="3327618"/>
            <a:ext cx="12778451" cy="54014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شَهْدࣱ – ذَهَبَ – فَأْسࣱ – مَطَرࣱ – ذُرَةࣱ – زَمانࣱ – مَرارَةࣱ – اِسْتَظْهَرَ – </a:t>
            </a:r>
            <a:r>
              <a:rPr lang="ar-MA" sz="11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أَظْرِفَة</a:t>
            </a:r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ࣱ – خُلْخالࣱ – مَنارَةࣱ – زَمْهَريرࣱ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E363-71D9-EEB6-0EFC-6D5D5A5B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390A0098-08E5-3363-B721-CE000E525187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7DD1A62-D3A8-A0A5-91B2-EB48421B3F09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19ADE85-C6BC-D6D4-BD0E-D846D422565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A7EC07C2-8FF0-BA26-E374-FA853CCD8AC2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45D39818-9D17-CA7B-A3AE-959F1D744B5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327188F-F474-8BF5-2BEA-9D8F70B4323B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معجم/ فهم: لوحة المدينة</a:t>
            </a:r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3BEC5C0C-2FE8-5C42-6885-68345E99F1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2973205" y="1561588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568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2D2B0-ACC9-B950-B3AD-402F2861F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E79ED58-4C94-496C-CAD8-EC69CD1988A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85622C31-2888-FB2F-25FF-F5A18848491C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76DEF7B-3943-743C-895F-4A5F0029B1D9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0FCF95CA-C24E-ED03-A11F-DEFB15E8291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2F13FCC6-1500-7162-D07D-E0B346108453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B1045B2E-E77F-E10C-B081-62A1B85818AC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معجم/ فهم: لوحة القرية</a:t>
            </a:r>
          </a:p>
        </p:txBody>
      </p:sp>
      <p:pic>
        <p:nvPicPr>
          <p:cNvPr id="6" name="Image 5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A371BDB-2F35-934D-EFC7-29A6395E51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69628" y="1444805"/>
            <a:ext cx="7976743" cy="8083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499561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766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170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AE53D12-F94A-8D71-9317-6D8F8730DD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772" y="2582345"/>
            <a:ext cx="4374374" cy="5540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0A2A819-E9B4-5A9F-51AA-A437366BB6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837" y="2335084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819016" y="1054416"/>
            <a:ext cx="106777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أعيدوا قراءة الكلمات في النشاط رقم1، وقراءة الجمل في النشاط رقم 2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5B35E5-3C80-F60D-3513-AEF5882C16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4031673" y="3411416"/>
            <a:ext cx="5444836" cy="28508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9CDD58-FC35-B1EA-E7E6-C7F050C10615}"/>
              </a:ext>
            </a:extLst>
          </p:cNvPr>
          <p:cNvSpPr/>
          <p:nvPr/>
        </p:nvSpPr>
        <p:spPr>
          <a:xfrm>
            <a:off x="4031674" y="6527261"/>
            <a:ext cx="5444835" cy="325404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088931"/>
              </p:ext>
            </p:extLst>
          </p:nvPr>
        </p:nvGraphicFramePr>
        <p:xfrm>
          <a:off x="1860221" y="1733168"/>
          <a:ext cx="9989603" cy="7315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أنتبه وأركز في الفصل؟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المصادقة على اللبنة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80468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117043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02948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00857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أنتبه وأركز في الفصل؟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283110" y="240451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أنتبه وأركز في الفصل؟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283110" y="4450313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283110" y="87111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283110" y="6242200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6" name="Image 5" descr="Une image contenant habits, intérieur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A6799838-573D-0A46-813E-D72B38654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05" y="2001758"/>
            <a:ext cx="2143223" cy="1967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1F53BB4F-EF5B-2419-3E27-F4A7DB18D9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887" y="3884968"/>
            <a:ext cx="2452259" cy="2052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5034B4A6-60D3-58CB-3FFD-C7843768B5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7482" y="5853464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7A6838A-6FF3-AFC3-A6DE-D009CB30DF93}"/>
              </a:ext>
            </a:extLst>
          </p:cNvPr>
          <p:cNvGrpSpPr/>
          <p:nvPr/>
        </p:nvGrpSpPr>
        <p:grpSpPr>
          <a:xfrm>
            <a:off x="236602" y="7921282"/>
            <a:ext cx="3164828" cy="2349272"/>
            <a:chOff x="2804158" y="2638591"/>
            <a:chExt cx="6973503" cy="5176476"/>
          </a:xfrm>
        </p:grpSpPr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E6A46503-E492-F674-D89B-A661DBEEF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Image 9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A779A5EF-F756-CA4C-CD4F-10FEC79CF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2338</TotalTime>
  <Words>1154</Words>
  <Application>Microsoft Office PowerPoint</Application>
  <PresentationFormat>Personnalisé</PresentationFormat>
  <Paragraphs>176</Paragraphs>
  <Slides>52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52</vt:i4>
      </vt:variant>
    </vt:vector>
  </HeadingPairs>
  <TitlesOfParts>
    <vt:vector size="7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2228</cp:revision>
  <dcterms:created xsi:type="dcterms:W3CDTF">2014-10-09T07:32:24Z</dcterms:created>
  <dcterms:modified xsi:type="dcterms:W3CDTF">2025-09-25T14:27:35Z</dcterms:modified>
</cp:coreProperties>
</file>