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56"/>
  </p:notesMasterIdLst>
  <p:handoutMasterIdLst>
    <p:handoutMasterId r:id="rId57"/>
  </p:handoutMasterIdLst>
  <p:sldIdLst>
    <p:sldId id="257" r:id="rId6"/>
    <p:sldId id="2134804867" r:id="rId7"/>
    <p:sldId id="2134805101" r:id="rId8"/>
    <p:sldId id="2134808443" r:id="rId9"/>
    <p:sldId id="2134805392" r:id="rId10"/>
    <p:sldId id="2134805155" r:id="rId11"/>
    <p:sldId id="2134808560" r:id="rId12"/>
    <p:sldId id="2134808652" r:id="rId13"/>
    <p:sldId id="2134808660" r:id="rId14"/>
    <p:sldId id="2134808451" r:id="rId15"/>
    <p:sldId id="2134808659" r:id="rId16"/>
    <p:sldId id="988" r:id="rId17"/>
    <p:sldId id="2134808585" r:id="rId18"/>
    <p:sldId id="2134808586" r:id="rId19"/>
    <p:sldId id="2134808587" r:id="rId20"/>
    <p:sldId id="2134808554" r:id="rId21"/>
    <p:sldId id="2134808544" r:id="rId22"/>
    <p:sldId id="2134808553" r:id="rId23"/>
    <p:sldId id="2134808452" r:id="rId24"/>
    <p:sldId id="2134808555" r:id="rId25"/>
    <p:sldId id="2134808556" r:id="rId26"/>
    <p:sldId id="2134808596" r:id="rId27"/>
    <p:sldId id="2134808597" r:id="rId28"/>
    <p:sldId id="2134808599" r:id="rId29"/>
    <p:sldId id="2134808598" r:id="rId30"/>
    <p:sldId id="2134808448" r:id="rId31"/>
    <p:sldId id="2134808470" r:id="rId32"/>
    <p:sldId id="2134808471" r:id="rId33"/>
    <p:sldId id="2134808472" r:id="rId34"/>
    <p:sldId id="2134808545" r:id="rId35"/>
    <p:sldId id="597" r:id="rId36"/>
    <p:sldId id="2134808475" r:id="rId37"/>
    <p:sldId id="2134808600" r:id="rId38"/>
    <p:sldId id="2134808601" r:id="rId39"/>
    <p:sldId id="2134808562" r:id="rId40"/>
    <p:sldId id="2134808572" r:id="rId41"/>
    <p:sldId id="2134808574" r:id="rId42"/>
    <p:sldId id="2134808584" r:id="rId43"/>
    <p:sldId id="2134808580" r:id="rId44"/>
    <p:sldId id="2134808582" r:id="rId45"/>
    <p:sldId id="2134808656" r:id="rId46"/>
    <p:sldId id="2134808657" r:id="rId47"/>
    <p:sldId id="838" r:id="rId48"/>
    <p:sldId id="2134808446" r:id="rId49"/>
    <p:sldId id="2134808500" r:id="rId50"/>
    <p:sldId id="2134808499" r:id="rId51"/>
    <p:sldId id="985" r:id="rId52"/>
    <p:sldId id="2134808546" r:id="rId53"/>
    <p:sldId id="2134808447" r:id="rId54"/>
    <p:sldId id="2134808513" r:id="rId55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5392"/>
            <p14:sldId id="2134805155"/>
          </p14:sldIdLst>
        </p14:section>
        <p14:section name="افتتاح الحصة" id="{B4CCA7F9-F5CC-4171-9420-75CE68236B45}">
          <p14:sldIdLst>
            <p14:sldId id="2134808560"/>
            <p14:sldId id="2134808652"/>
            <p14:sldId id="2134808660"/>
            <p14:sldId id="2134808451"/>
          </p14:sldIdLst>
        </p14:section>
        <p14:section name="نشاط اعتيادي" id="{3822E05A-48B7-466A-9806-AC1514DAD3AF}">
          <p14:sldIdLst>
            <p14:sldId id="2134808659"/>
            <p14:sldId id="988"/>
            <p14:sldId id="2134808585"/>
            <p14:sldId id="2134808586"/>
            <p14:sldId id="2134808587"/>
            <p14:sldId id="2134808554"/>
            <p14:sldId id="2134808544"/>
            <p14:sldId id="2134808553"/>
            <p14:sldId id="2134808452"/>
            <p14:sldId id="2134808555"/>
            <p14:sldId id="2134808556"/>
            <p14:sldId id="2134808596"/>
            <p14:sldId id="2134808597"/>
            <p14:sldId id="2134808599"/>
            <p14:sldId id="2134808598"/>
          </p14:sldIdLst>
        </p14:section>
        <p14:section name="تحدث وإغناء المعجم" id="{5F742C0B-3E93-40E7-BD04-47EA8F843380}">
          <p14:sldIdLst>
            <p14:sldId id="2134808448"/>
            <p14:sldId id="2134808470"/>
            <p14:sldId id="2134808471"/>
            <p14:sldId id="2134808472"/>
            <p14:sldId id="2134808545"/>
          </p14:sldIdLst>
        </p14:section>
        <p14:section name="أنشطة القراءةوالكتابة" id="{A25CF4A3-DA66-4B51-A640-2EC4C5A8918F}">
          <p14:sldIdLst>
            <p14:sldId id="597"/>
            <p14:sldId id="2134808475"/>
            <p14:sldId id="2134808600"/>
            <p14:sldId id="2134808601"/>
            <p14:sldId id="2134808562"/>
            <p14:sldId id="2134808572"/>
            <p14:sldId id="2134808574"/>
            <p14:sldId id="2134808584"/>
            <p14:sldId id="2134808580"/>
            <p14:sldId id="2134808582"/>
            <p14:sldId id="2134808656"/>
            <p14:sldId id="2134808657"/>
          </p14:sldIdLst>
        </p14:section>
        <p14:section name="ألعاب" id="{66953B43-0502-40BE-9D9D-49C14FC1791C}">
          <p14:sldIdLst>
            <p14:sldId id="838"/>
            <p14:sldId id="2134808446"/>
            <p14:sldId id="2134808500"/>
            <p14:sldId id="2134808499"/>
          </p14:sldIdLst>
        </p14:section>
        <p14:section name="اختتام الحصة" id="{CFAC160B-4D15-40C5-8575-18C3947DD0CB}">
          <p14:sldIdLst>
            <p14:sldId id="985"/>
            <p14:sldId id="2134808546"/>
            <p14:sldId id="2134808447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CCCCCC"/>
    <a:srgbClr val="FFD992"/>
    <a:srgbClr val="19199B"/>
    <a:srgbClr val="006DB4"/>
    <a:srgbClr val="E74C3C"/>
    <a:srgbClr val="D4EAF3"/>
    <a:srgbClr val="FFFFFF"/>
    <a:srgbClr val="10147E"/>
    <a:srgbClr val="0A0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435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598" y="34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61" Type="http://schemas.openxmlformats.org/officeDocument/2006/relationships/theme" Target="theme/theme1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presProps" Target="presProp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fr-MA"/>
          </a:p>
        </p:txBody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E4649-3403-BE15-5C02-36C8BAD4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BB07AC-1DDA-C37C-C5D7-FCCD0B3DB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fr-MA"/>
          </a:p>
        </p:txBody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EB7C01A-A2BD-CEC8-402F-D4157983D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0AAC11-1171-F850-4119-B849120BBB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21652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F3E54-54A6-1B4C-CC3C-21249745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FBAACD-30BB-6D06-CBE8-9C43111DD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F9519C0-9396-8D72-E4BA-4E5699D2D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2E7AB4-70A0-9C3F-80BC-F1D23A3FE0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75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fr-MA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87D4A-9A13-A892-DC0E-A258AACC2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2F7ABA1-0BB2-E09C-3602-5FABE80186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36353E0-731F-BD8C-C643-CC1CBC814C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32DE641-9797-490A-DBE8-D73CF6A610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6751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DB3609-7ECF-DCC3-7F74-5BC65A132B8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7563281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25/09/2025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10" Type="http://schemas.openxmlformats.org/officeDocument/2006/relationships/image" Target="../media/image42.svg"/><Relationship Id="rId4" Type="http://schemas.openxmlformats.org/officeDocument/2006/relationships/image" Target="../media/image36.svg"/><Relationship Id="rId9" Type="http://schemas.openxmlformats.org/officeDocument/2006/relationships/image" Target="../media/image4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5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4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59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5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6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12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0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</a:t>
            </a:r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بمؤسسات الريادة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قيد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الثاني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23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كلمة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1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B223-4811-C517-3E6E-633F1F86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31840FF6-F0F5-7847-DC42-813D026A5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D77ACF1F-2DB3-8563-B002-858607BD1467}"/>
              </a:ext>
            </a:extLst>
          </p:cNvPr>
          <p:cNvSpPr txBox="1"/>
          <p:nvPr/>
        </p:nvSpPr>
        <p:spPr>
          <a:xfrm>
            <a:off x="4140778" y="1054416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ستتدربون على قراءة كلمات وجمل بدقة وسرعة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3BFA47A-AF70-EA63-A150-5E517CBD9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21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464FEED-A795-2F47-90F2-EE4904ECA4ED}"/>
              </a:ext>
            </a:extLst>
          </p:cNvPr>
          <p:cNvSpPr/>
          <p:nvPr/>
        </p:nvSpPr>
        <p:spPr>
          <a:xfrm>
            <a:off x="4519937" y="3707613"/>
            <a:ext cx="2920582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إملاء</a:t>
            </a:r>
          </a:p>
        </p:txBody>
      </p:sp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B3F6E378-A980-E064-31FF-806D630E641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522909"/>
            <a:ext cx="4111997" cy="3414535"/>
          </a:xfrm>
          <a:prstGeom prst="rect">
            <a:avLst/>
          </a:prstGeom>
        </p:spPr>
      </p:pic>
      <p:pic>
        <p:nvPicPr>
          <p:cNvPr id="3" name="Image 2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15C154CB-78FE-EE81-8875-80ABB8EF90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600" y="6209108"/>
            <a:ext cx="1950937" cy="1300625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27D4921-9FDB-94B1-A2C2-974862F348D3}"/>
              </a:ext>
            </a:extLst>
          </p:cNvPr>
          <p:cNvSpPr/>
          <p:nvPr/>
        </p:nvSpPr>
        <p:spPr>
          <a:xfrm>
            <a:off x="4519937" y="6114031"/>
            <a:ext cx="2920582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قراءة مشتركة</a:t>
            </a:r>
          </a:p>
        </p:txBody>
      </p:sp>
    </p:spTree>
    <p:extLst>
      <p:ext uri="{BB962C8B-B14F-4D97-AF65-F5344CB8AC3E}">
        <p14:creationId xmlns:p14="http://schemas.microsoft.com/office/powerpoint/2010/main" val="4137910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882260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سأملي عليكم كلمات.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رصاص.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347D90-30C0-D128-E2A5-86D4925470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1822A3-BDE0-2452-11BC-AAFD43593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2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A03E-6384-4D3A-6F8B-DE805A89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454B8-4E57-1F59-20AA-6119F56951CF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C1A435-C29D-0000-9BFA-5FF1D9A75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3F5173-07FA-4DF5-AF97-CE1BFCDD92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786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A65E8-B938-90A1-4897-5F4ADF2FB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90FBAD2-3843-51EC-400F-F175ED365E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D6AC89F-2D1A-D03E-6F4E-A227496CE0D7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908932D-E637-37DD-C36E-362655EC7C13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رَصاصࣱ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246D0FE-4DB7-1058-1DB9-CE52CD14C31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3330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E3DB9-3771-77E1-2BF0-C980BEE3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72548F-71FF-B03C-0AD8-FE91FC4541EA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رَسّام.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8EEB46-17AC-34D0-726E-EB843BF0A23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036401A-E4AB-6B46-60DB-9751FF154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B6B49-2370-DD6F-FBA6-65EC6ABDB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3FB4E9-B207-B161-1E2C-D0AC723B64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B10495-6537-5892-1334-3A69970C8AA2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5D3A4EF6-AEF6-E6BC-85AD-6A5CE1373F48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رَسّامࣱ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6BEC34-5B06-4574-8566-08B53D65B886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2166385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EF368-75B3-15A6-9F87-D3BEEACEF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C8888F-59D7-AADE-EE48-3408DB0E2D76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صبار.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5742D5B-65E0-B3B6-3E9A-51E1B8F248E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08A4F97-52C9-A184-7899-21F3C5235A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2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0341-C0DF-A6D5-379D-C499E5668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7833C4-3EB9-B418-A189-52E6D4A9CEF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931772E-070E-B4EA-117D-F3F22D2698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6F0F556-7355-B289-CF8F-28FB676839B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6829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C023A-F508-3AFC-D329-B6887ED1D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3A601EF-908F-A8E6-58B5-45DDF6DC86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6F32BE-DFAA-115B-CA8C-41B719B90456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7ED140-AEF2-0E4C-69AF-5C4EA13D51EB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234C253-6D6D-DEA3-BD25-8E6673FB6FE7}"/>
              </a:ext>
            </a:extLst>
          </p:cNvPr>
          <p:cNvSpPr/>
          <p:nvPr/>
        </p:nvSpPr>
        <p:spPr>
          <a:xfrm>
            <a:off x="4211781" y="4207406"/>
            <a:ext cx="5292437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صَبّارࣱ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58619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920523-EC31-811A-8146-ECFCA0B3C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090BA0DA-B8C4-7DA6-097F-4F9ABDD31C1E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الفقرة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507A527-9445-FDA6-5D3E-C381A6F18B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F567BFFA-6EB5-6F45-B3F5-B6720CADF77C}"/>
              </a:ext>
            </a:extLst>
          </p:cNvPr>
          <p:cNvGrpSpPr/>
          <p:nvPr/>
        </p:nvGrpSpPr>
        <p:grpSpPr>
          <a:xfrm>
            <a:off x="2149403" y="2546272"/>
            <a:ext cx="9417194" cy="6555641"/>
            <a:chOff x="1939636" y="2435436"/>
            <a:chExt cx="9417194" cy="6555641"/>
          </a:xfrm>
        </p:grpSpPr>
        <p:grpSp>
          <p:nvGrpSpPr>
            <p:cNvPr id="13" name="Groupe 12">
              <a:extLst>
                <a:ext uri="{FF2B5EF4-FFF2-40B4-BE49-F238E27FC236}">
                  <a16:creationId xmlns:a16="http://schemas.microsoft.com/office/drawing/2014/main" id="{29548858-16C9-3866-9F26-C28623970ADF}"/>
                </a:ext>
              </a:extLst>
            </p:cNvPr>
            <p:cNvGrpSpPr/>
            <p:nvPr/>
          </p:nvGrpSpPr>
          <p:grpSpPr>
            <a:xfrm>
              <a:off x="1939636" y="2435436"/>
              <a:ext cx="9417194" cy="6555641"/>
              <a:chOff x="1939636" y="2435436"/>
              <a:chExt cx="9417194" cy="6555641"/>
            </a:xfrm>
          </p:grpSpPr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A917C3D4-0A8E-B4CA-C9D2-B9D9A06FD12E}"/>
                  </a:ext>
                </a:extLst>
              </p:cNvPr>
              <p:cNvSpPr txBox="1"/>
              <p:nvPr/>
            </p:nvSpPr>
            <p:spPr>
              <a:xfrm>
                <a:off x="1939636" y="2435436"/>
                <a:ext cx="9417194" cy="655564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just" rtl="1">
                  <a:lnSpc>
                    <a:spcPct val="150000"/>
                  </a:lnSpc>
                </a:pP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رَكِبَتْ  عائِشَةُ  </a:t>
                </a:r>
                <a:r>
                  <a:rPr lang="ar-MA" sz="9600" dirty="0" err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ٱلسَّيّارَةَ</a:t>
                </a: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.</a:t>
                </a:r>
              </a:p>
              <a:p>
                <a:pPr algn="just" rtl="1">
                  <a:lnSpc>
                    <a:spcPct val="150000"/>
                  </a:lnSpc>
                </a:pP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اِنْطَلَقَتْ  إِلى  عَمَلِها.</a:t>
                </a:r>
              </a:p>
              <a:p>
                <a:pPr algn="just" rtl="1">
                  <a:lnSpc>
                    <a:spcPct val="150000"/>
                  </a:lnSpc>
                </a:pP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وَصَلَتْ  في  </a:t>
                </a:r>
                <a:r>
                  <a:rPr lang="ar-MA" sz="9600" dirty="0" err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ٱلْوَقْتِ</a:t>
                </a: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</a:t>
                </a:r>
                <a:r>
                  <a:rPr lang="ar-MA" sz="9600" dirty="0" err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ٱلْمُناسِبِ</a:t>
                </a: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.</a:t>
                </a:r>
              </a:p>
            </p:txBody>
          </p:sp>
          <p:sp>
            <p:nvSpPr>
              <p:cNvPr id="11" name="Flèche : courbe vers le bas 10">
                <a:extLst>
                  <a:ext uri="{FF2B5EF4-FFF2-40B4-BE49-F238E27FC236}">
                    <a16:creationId xmlns:a16="http://schemas.microsoft.com/office/drawing/2014/main" id="{0A2B9B49-715C-FB63-27F8-CD00DDEE8849}"/>
                  </a:ext>
                </a:extLst>
              </p:cNvPr>
              <p:cNvSpPr/>
              <p:nvPr/>
            </p:nvSpPr>
            <p:spPr>
              <a:xfrm flipH="1">
                <a:off x="6470073" y="2715490"/>
                <a:ext cx="1203396" cy="387928"/>
              </a:xfrm>
              <a:prstGeom prst="curvedDown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Flèche : courbe vers le bas 11">
                <a:extLst>
                  <a:ext uri="{FF2B5EF4-FFF2-40B4-BE49-F238E27FC236}">
                    <a16:creationId xmlns:a16="http://schemas.microsoft.com/office/drawing/2014/main" id="{F6CC4064-85B1-2C74-4E96-50B4183FADCE}"/>
                  </a:ext>
                </a:extLst>
              </p:cNvPr>
              <p:cNvSpPr/>
              <p:nvPr/>
            </p:nvSpPr>
            <p:spPr>
              <a:xfrm flipH="1">
                <a:off x="7455691" y="7096989"/>
                <a:ext cx="1203397" cy="387927"/>
              </a:xfrm>
              <a:prstGeom prst="curvedDown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" name="Flèche : courbe vers le bas 1">
              <a:extLst>
                <a:ext uri="{FF2B5EF4-FFF2-40B4-BE49-F238E27FC236}">
                  <a16:creationId xmlns:a16="http://schemas.microsoft.com/office/drawing/2014/main" id="{6590B586-5D07-7514-5EBD-F220A632A664}"/>
                </a:ext>
              </a:extLst>
            </p:cNvPr>
            <p:cNvSpPr/>
            <p:nvPr/>
          </p:nvSpPr>
          <p:spPr>
            <a:xfrm flipH="1">
              <a:off x="5266676" y="7096989"/>
              <a:ext cx="1203397" cy="387927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04841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B7514-9094-D1B0-5744-6E2267E36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6DD51FA8-C354-AB83-5584-E47C77E7E7C2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الفقرة قراءة هامسة، سأمر بين الصفوف.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7373AE9-3A0C-20DE-6400-F6B43313E8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A302C8BF-C7BA-69D5-61C1-4DA572109BD4}"/>
              </a:ext>
            </a:extLst>
          </p:cNvPr>
          <p:cNvGrpSpPr/>
          <p:nvPr/>
        </p:nvGrpSpPr>
        <p:grpSpPr>
          <a:xfrm>
            <a:off x="2149403" y="2546272"/>
            <a:ext cx="9417194" cy="6555641"/>
            <a:chOff x="1939636" y="2435436"/>
            <a:chExt cx="9417194" cy="6555641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473D456-478F-FE09-9B86-58F544CDFC3E}"/>
                </a:ext>
              </a:extLst>
            </p:cNvPr>
            <p:cNvGrpSpPr/>
            <p:nvPr/>
          </p:nvGrpSpPr>
          <p:grpSpPr>
            <a:xfrm>
              <a:off x="1939636" y="2435436"/>
              <a:ext cx="9417194" cy="6555641"/>
              <a:chOff x="1939636" y="2435436"/>
              <a:chExt cx="9417194" cy="6555641"/>
            </a:xfrm>
          </p:grpSpPr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C9FC9474-85D7-7C82-21A6-5AC3B1AB1C71}"/>
                  </a:ext>
                </a:extLst>
              </p:cNvPr>
              <p:cNvSpPr txBox="1"/>
              <p:nvPr/>
            </p:nvSpPr>
            <p:spPr>
              <a:xfrm>
                <a:off x="1939636" y="2435436"/>
                <a:ext cx="9417194" cy="655564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just" rtl="1">
                  <a:lnSpc>
                    <a:spcPct val="150000"/>
                  </a:lnSpc>
                </a:pP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رَكِبَتْ  عائِشَةُ  </a:t>
                </a:r>
                <a:r>
                  <a:rPr lang="ar-MA" sz="9600" dirty="0" err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ٱلسَّيّارَةَ</a:t>
                </a: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.</a:t>
                </a:r>
              </a:p>
              <a:p>
                <a:pPr algn="just" rtl="1">
                  <a:lnSpc>
                    <a:spcPct val="150000"/>
                  </a:lnSpc>
                </a:pP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اِنْطَلَقَتْ  إِلى  عَمَلِها.</a:t>
                </a:r>
              </a:p>
              <a:p>
                <a:pPr algn="just" rtl="1">
                  <a:lnSpc>
                    <a:spcPct val="150000"/>
                  </a:lnSpc>
                </a:pP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وَصَلَتْ  في  </a:t>
                </a:r>
                <a:r>
                  <a:rPr lang="ar-MA" sz="9600" dirty="0" err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ٱلْوَقْتِ</a:t>
                </a: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</a:t>
                </a:r>
                <a:r>
                  <a:rPr lang="ar-MA" sz="9600" dirty="0" err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ٱلْمُناسِبِ</a:t>
                </a: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.</a:t>
                </a:r>
              </a:p>
            </p:txBody>
          </p:sp>
          <p:sp>
            <p:nvSpPr>
              <p:cNvPr id="12" name="Flèche : courbe vers le bas 11">
                <a:extLst>
                  <a:ext uri="{FF2B5EF4-FFF2-40B4-BE49-F238E27FC236}">
                    <a16:creationId xmlns:a16="http://schemas.microsoft.com/office/drawing/2014/main" id="{5B68A165-8E2B-F228-0AC4-B7AD7DA0B92C}"/>
                  </a:ext>
                </a:extLst>
              </p:cNvPr>
              <p:cNvSpPr/>
              <p:nvPr/>
            </p:nvSpPr>
            <p:spPr>
              <a:xfrm flipH="1">
                <a:off x="6470073" y="2715490"/>
                <a:ext cx="1203396" cy="387928"/>
              </a:xfrm>
              <a:prstGeom prst="curvedDown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Flèche : courbe vers le bas 12">
                <a:extLst>
                  <a:ext uri="{FF2B5EF4-FFF2-40B4-BE49-F238E27FC236}">
                    <a16:creationId xmlns:a16="http://schemas.microsoft.com/office/drawing/2014/main" id="{4AA13272-8BAC-A662-C286-6022E78F6130}"/>
                  </a:ext>
                </a:extLst>
              </p:cNvPr>
              <p:cNvSpPr/>
              <p:nvPr/>
            </p:nvSpPr>
            <p:spPr>
              <a:xfrm flipH="1">
                <a:off x="7455691" y="7096989"/>
                <a:ext cx="1203397" cy="387927"/>
              </a:xfrm>
              <a:prstGeom prst="curvedDown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0" name="Flèche : courbe vers le bas 9">
              <a:extLst>
                <a:ext uri="{FF2B5EF4-FFF2-40B4-BE49-F238E27FC236}">
                  <a16:creationId xmlns:a16="http://schemas.microsoft.com/office/drawing/2014/main" id="{2D28FD39-B4B4-A8D7-7D4C-38E578EDB3C1}"/>
                </a:ext>
              </a:extLst>
            </p:cNvPr>
            <p:cNvSpPr/>
            <p:nvPr/>
          </p:nvSpPr>
          <p:spPr>
            <a:xfrm flipH="1">
              <a:off x="5266676" y="7096989"/>
              <a:ext cx="1203397" cy="387927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432676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901BD6-9692-FF26-AEEF-AC4BBE0AC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352DC668-5AE9-8E04-AA6C-E0FD17DE8F4C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الفقرة قراءة مشتركة، اقرأوا معي عند الإشارة.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1BF4989-5183-CBBF-B33F-6DA1666F28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62A14294-1774-6326-F4EC-C2E0C7EF669B}"/>
              </a:ext>
            </a:extLst>
          </p:cNvPr>
          <p:cNvGrpSpPr/>
          <p:nvPr/>
        </p:nvGrpSpPr>
        <p:grpSpPr>
          <a:xfrm>
            <a:off x="2149403" y="2546272"/>
            <a:ext cx="9417194" cy="6555641"/>
            <a:chOff x="1939636" y="2435436"/>
            <a:chExt cx="9417194" cy="6555641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3943BB31-A6E0-6867-918C-55B93A505C21}"/>
                </a:ext>
              </a:extLst>
            </p:cNvPr>
            <p:cNvGrpSpPr/>
            <p:nvPr/>
          </p:nvGrpSpPr>
          <p:grpSpPr>
            <a:xfrm>
              <a:off x="1939636" y="2435436"/>
              <a:ext cx="9417194" cy="6555641"/>
              <a:chOff x="1939636" y="2435436"/>
              <a:chExt cx="9417194" cy="6555641"/>
            </a:xfrm>
          </p:grpSpPr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123CDE66-7F32-345B-631F-26E9EFF782B8}"/>
                  </a:ext>
                </a:extLst>
              </p:cNvPr>
              <p:cNvSpPr txBox="1"/>
              <p:nvPr/>
            </p:nvSpPr>
            <p:spPr>
              <a:xfrm>
                <a:off x="1939636" y="2435436"/>
                <a:ext cx="9417194" cy="655564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just" rtl="1">
                  <a:lnSpc>
                    <a:spcPct val="150000"/>
                  </a:lnSpc>
                </a:pP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رَكِبَتْ  عائِشَةُ  </a:t>
                </a:r>
                <a:r>
                  <a:rPr lang="ar-MA" sz="9600" dirty="0" err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ٱلسَّيّارَةَ</a:t>
                </a: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.</a:t>
                </a:r>
              </a:p>
              <a:p>
                <a:pPr algn="just" rtl="1">
                  <a:lnSpc>
                    <a:spcPct val="150000"/>
                  </a:lnSpc>
                </a:pP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اِنْطَلَقَتْ  إِلى  عَمَلِها.</a:t>
                </a:r>
              </a:p>
              <a:p>
                <a:pPr algn="just" rtl="1">
                  <a:lnSpc>
                    <a:spcPct val="150000"/>
                  </a:lnSpc>
                </a:pP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وَصَلَتْ  في  </a:t>
                </a:r>
                <a:r>
                  <a:rPr lang="ar-MA" sz="9600" dirty="0" err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ٱلْوَقْتِ</a:t>
                </a: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</a:t>
                </a:r>
                <a:r>
                  <a:rPr lang="ar-MA" sz="9600" dirty="0" err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ٱلْمُناسِبِ</a:t>
                </a: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.</a:t>
                </a:r>
              </a:p>
            </p:txBody>
          </p:sp>
          <p:sp>
            <p:nvSpPr>
              <p:cNvPr id="12" name="Flèche : courbe vers le bas 11">
                <a:extLst>
                  <a:ext uri="{FF2B5EF4-FFF2-40B4-BE49-F238E27FC236}">
                    <a16:creationId xmlns:a16="http://schemas.microsoft.com/office/drawing/2014/main" id="{ECA87A67-F7F9-8DE4-889C-2C8421DFEDDD}"/>
                  </a:ext>
                </a:extLst>
              </p:cNvPr>
              <p:cNvSpPr/>
              <p:nvPr/>
            </p:nvSpPr>
            <p:spPr>
              <a:xfrm flipH="1">
                <a:off x="6470073" y="2715490"/>
                <a:ext cx="1203396" cy="387928"/>
              </a:xfrm>
              <a:prstGeom prst="curvedDown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Flèche : courbe vers le bas 12">
                <a:extLst>
                  <a:ext uri="{FF2B5EF4-FFF2-40B4-BE49-F238E27FC236}">
                    <a16:creationId xmlns:a16="http://schemas.microsoft.com/office/drawing/2014/main" id="{A7DA6E29-87FE-9AB7-8355-470A04BCCA0F}"/>
                  </a:ext>
                </a:extLst>
              </p:cNvPr>
              <p:cNvSpPr/>
              <p:nvPr/>
            </p:nvSpPr>
            <p:spPr>
              <a:xfrm flipH="1">
                <a:off x="7455691" y="7096989"/>
                <a:ext cx="1203397" cy="387927"/>
              </a:xfrm>
              <a:prstGeom prst="curvedDown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0" name="Flèche : courbe vers le bas 9">
              <a:extLst>
                <a:ext uri="{FF2B5EF4-FFF2-40B4-BE49-F238E27FC236}">
                  <a16:creationId xmlns:a16="http://schemas.microsoft.com/office/drawing/2014/main" id="{96332657-0E05-1405-D96D-5297E67D555F}"/>
                </a:ext>
              </a:extLst>
            </p:cNvPr>
            <p:cNvSpPr/>
            <p:nvPr/>
          </p:nvSpPr>
          <p:spPr>
            <a:xfrm flipH="1">
              <a:off x="5266676" y="7096989"/>
              <a:ext cx="1203397" cy="387927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08231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0DE02-13E8-2319-F599-775799845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3D13468-69B7-4DC5-F9CB-F112F8DEFB99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ستتقدمون إلى السبورة لقراءة هذه الفقرة.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القراءة: يختار خمسة تلاميذ في كل حصة.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3171E1D-E1FF-AED7-059E-CD359A50FE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E68B132C-D5BF-F4DD-2FBE-70E5E8532FFE}"/>
              </a:ext>
            </a:extLst>
          </p:cNvPr>
          <p:cNvGrpSpPr/>
          <p:nvPr/>
        </p:nvGrpSpPr>
        <p:grpSpPr>
          <a:xfrm>
            <a:off x="2149403" y="2546272"/>
            <a:ext cx="9417194" cy="6555641"/>
            <a:chOff x="1939636" y="2435436"/>
            <a:chExt cx="9417194" cy="6555641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703C645-FDAB-20DB-719D-0BAD34FD61C1}"/>
                </a:ext>
              </a:extLst>
            </p:cNvPr>
            <p:cNvGrpSpPr/>
            <p:nvPr/>
          </p:nvGrpSpPr>
          <p:grpSpPr>
            <a:xfrm>
              <a:off x="1939636" y="2435436"/>
              <a:ext cx="9417194" cy="6555641"/>
              <a:chOff x="1939636" y="2435436"/>
              <a:chExt cx="9417194" cy="6555641"/>
            </a:xfrm>
          </p:grpSpPr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BED77286-E014-B060-559B-DF141BD50586}"/>
                  </a:ext>
                </a:extLst>
              </p:cNvPr>
              <p:cNvSpPr txBox="1"/>
              <p:nvPr/>
            </p:nvSpPr>
            <p:spPr>
              <a:xfrm>
                <a:off x="1939636" y="2435436"/>
                <a:ext cx="9417194" cy="655564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just" rtl="1">
                  <a:lnSpc>
                    <a:spcPct val="150000"/>
                  </a:lnSpc>
                </a:pP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رَكِبَتْ  عائِشَةُ  </a:t>
                </a:r>
                <a:r>
                  <a:rPr lang="ar-MA" sz="9600" dirty="0" err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ٱلسَّيّارَةَ</a:t>
                </a: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.</a:t>
                </a:r>
              </a:p>
              <a:p>
                <a:pPr algn="just" rtl="1">
                  <a:lnSpc>
                    <a:spcPct val="150000"/>
                  </a:lnSpc>
                </a:pP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اِنْطَلَقَتْ  إِلى  عَمَلِها.</a:t>
                </a:r>
              </a:p>
              <a:p>
                <a:pPr algn="just" rtl="1">
                  <a:lnSpc>
                    <a:spcPct val="150000"/>
                  </a:lnSpc>
                </a:pP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وَصَلَتْ  في  </a:t>
                </a:r>
                <a:r>
                  <a:rPr lang="ar-MA" sz="9600" dirty="0" err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ٱلْوَقْتِ</a:t>
                </a: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</a:t>
                </a:r>
                <a:r>
                  <a:rPr lang="ar-MA" sz="9600" dirty="0" err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ٱلْمُناسِبِ</a:t>
                </a:r>
                <a:r>
                  <a:rPr lang="ar-MA" sz="9600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.</a:t>
                </a:r>
              </a:p>
            </p:txBody>
          </p:sp>
          <p:sp>
            <p:nvSpPr>
              <p:cNvPr id="12" name="Flèche : courbe vers le bas 11">
                <a:extLst>
                  <a:ext uri="{FF2B5EF4-FFF2-40B4-BE49-F238E27FC236}">
                    <a16:creationId xmlns:a16="http://schemas.microsoft.com/office/drawing/2014/main" id="{41CD3436-3CA5-34CE-F0C0-395576A1AC8E}"/>
                  </a:ext>
                </a:extLst>
              </p:cNvPr>
              <p:cNvSpPr/>
              <p:nvPr/>
            </p:nvSpPr>
            <p:spPr>
              <a:xfrm flipH="1">
                <a:off x="6470073" y="2715490"/>
                <a:ext cx="1203396" cy="387928"/>
              </a:xfrm>
              <a:prstGeom prst="curvedDown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Flèche : courbe vers le bas 12">
                <a:extLst>
                  <a:ext uri="{FF2B5EF4-FFF2-40B4-BE49-F238E27FC236}">
                    <a16:creationId xmlns:a16="http://schemas.microsoft.com/office/drawing/2014/main" id="{ACED09B2-8A22-CD59-1413-3D112C20F420}"/>
                  </a:ext>
                </a:extLst>
              </p:cNvPr>
              <p:cNvSpPr/>
              <p:nvPr/>
            </p:nvSpPr>
            <p:spPr>
              <a:xfrm flipH="1">
                <a:off x="7455691" y="7096989"/>
                <a:ext cx="1203397" cy="387927"/>
              </a:xfrm>
              <a:prstGeom prst="curvedDown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0" name="Flèche : courbe vers le bas 9">
              <a:extLst>
                <a:ext uri="{FF2B5EF4-FFF2-40B4-BE49-F238E27FC236}">
                  <a16:creationId xmlns:a16="http://schemas.microsoft.com/office/drawing/2014/main" id="{25503F8D-2EE5-8C11-1A7D-93803179127C}"/>
                </a:ext>
              </a:extLst>
            </p:cNvPr>
            <p:cNvSpPr/>
            <p:nvPr/>
          </p:nvSpPr>
          <p:spPr>
            <a:xfrm flipH="1">
              <a:off x="5266676" y="7096989"/>
              <a:ext cx="1203397" cy="387927"/>
            </a:xfrm>
            <a:prstGeom prst="curved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42989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</a:t>
            </a: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79C7E-B07E-D7B6-C546-154A433D4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CD3E9E9-2FD3-AE5F-4797-4CB9C1F5E7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9B94A0B4-D5B7-EC38-300E-A9D5A7231C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</a:t>
            </a:r>
          </a:p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"لوحة المدينة"</a:t>
            </a:r>
            <a:endParaRPr kumimoji="1" lang="fr-FR" sz="6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177C436F-B64D-5A2B-A639-92BBF288209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2B682141-B5B6-2DD4-5EFA-DB7E49DF4B2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70D9FAA-6294-EAAA-BB97-D36E9ACC322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8B0410A9-47A9-1B5A-C114-23519765460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3" name="Image 2" descr="Une image contenant texte, capture d’écran, dessin humoristique, maison&#10;&#10;Le contenu généré par l’IA peut être incorrect.">
            <a:extLst>
              <a:ext uri="{FF2B5EF4-FFF2-40B4-BE49-F238E27FC236}">
                <a16:creationId xmlns:a16="http://schemas.microsoft.com/office/drawing/2014/main" id="{9D978A9D-717D-D7B2-22D8-A6DB9BC5A1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4" t="19166" r="10467" b="12634"/>
          <a:stretch>
            <a:fillRect/>
          </a:stretch>
        </p:blipFill>
        <p:spPr>
          <a:xfrm>
            <a:off x="505841" y="429597"/>
            <a:ext cx="7176533" cy="7658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2383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58F2C-17B6-A2A1-5EB6-E48B2E616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254D81-6CFC-706F-6FA7-43209569B7CE}"/>
              </a:ext>
            </a:extLst>
          </p:cNvPr>
          <p:cNvSpPr txBox="1"/>
          <p:nvPr/>
        </p:nvSpPr>
        <p:spPr>
          <a:xfrm>
            <a:off x="1082840" y="823483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جميعا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لنتذكر كيف أعبر عن الصورة بجملة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يسترجع الأستاذ مع المتعلمين كيفية التعبير عن الصورة بجملة.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0F91D1-4080-C671-1998-776F587DEB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11" name="Arc plein 10">
            <a:extLst>
              <a:ext uri="{FF2B5EF4-FFF2-40B4-BE49-F238E27FC236}">
                <a16:creationId xmlns:a16="http://schemas.microsoft.com/office/drawing/2014/main" id="{581DAB01-DC0C-5155-D0EE-2C001B68E8AB}"/>
              </a:ext>
            </a:extLst>
          </p:cNvPr>
          <p:cNvSpPr/>
          <p:nvPr/>
        </p:nvSpPr>
        <p:spPr>
          <a:xfrm>
            <a:off x="9652495" y="1845152"/>
            <a:ext cx="8203824" cy="8203824"/>
          </a:xfrm>
          <a:prstGeom prst="blockArc">
            <a:avLst>
              <a:gd name="adj1" fmla="val 8100000"/>
              <a:gd name="adj2" fmla="val 13500000"/>
              <a:gd name="adj3" fmla="val 263"/>
            </a:avLst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hemeClr val="accent3">
              <a:tint val="9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83D57FBF-5A24-64B5-DE86-899212143471}"/>
              </a:ext>
            </a:extLst>
          </p:cNvPr>
          <p:cNvSpPr/>
          <p:nvPr/>
        </p:nvSpPr>
        <p:spPr>
          <a:xfrm>
            <a:off x="1906295" y="336772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أَقومُ بِمَسْحِ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ٱلصّورَةِ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وَٱسْتِكْشافِ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عَناصِرِها؛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E7F157DE-4F22-C490-E004-04C6D5A92BD7}"/>
              </a:ext>
            </a:extLst>
          </p:cNvPr>
          <p:cNvSpPr/>
          <p:nvPr/>
        </p:nvSpPr>
        <p:spPr>
          <a:xfrm>
            <a:off x="9691192" y="3250497"/>
            <a:ext cx="1172260" cy="1172260"/>
          </a:xfrm>
          <a:prstGeom prst="ellipse">
            <a:avLst/>
          </a:prstGeom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17A4F7D7-8E5E-FAED-7D28-3CB6AC0788BE}"/>
              </a:ext>
            </a:extLst>
          </p:cNvPr>
          <p:cNvSpPr/>
          <p:nvPr/>
        </p:nvSpPr>
        <p:spPr>
          <a:xfrm>
            <a:off x="1906295" y="4774680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أَخْتارُ عُنْصُرًا وَأُحَدِّدُهُ بِأُصْبُعي؛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C74705A5-68E5-DDDD-6CC4-63166282A278}"/>
              </a:ext>
            </a:extLst>
          </p:cNvPr>
          <p:cNvSpPr/>
          <p:nvPr/>
        </p:nvSpPr>
        <p:spPr>
          <a:xfrm>
            <a:off x="9153525" y="4657454"/>
            <a:ext cx="1172260" cy="1172260"/>
          </a:xfrm>
          <a:prstGeom prst="ellipse">
            <a:avLst/>
          </a:prstGeom>
        </p:spPr>
        <p:style>
          <a:lnRef idx="1">
            <a:schemeClr val="accent3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3A527327-1E80-F0D7-66AD-3FAA3F4203DD}"/>
              </a:ext>
            </a:extLst>
          </p:cNvPr>
          <p:cNvSpPr/>
          <p:nvPr/>
        </p:nvSpPr>
        <p:spPr>
          <a:xfrm>
            <a:off x="1906295" y="6181637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بِكَلِمَةٍ؛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A5FF62A5-9D5B-4151-376E-B5B94C391842}"/>
              </a:ext>
            </a:extLst>
          </p:cNvPr>
          <p:cNvSpPr/>
          <p:nvPr/>
        </p:nvSpPr>
        <p:spPr>
          <a:xfrm>
            <a:off x="9153525" y="6064411"/>
            <a:ext cx="1172260" cy="1172260"/>
          </a:xfrm>
          <a:prstGeom prst="ellipse">
            <a:avLst/>
          </a:prstGeom>
        </p:spPr>
        <p:style>
          <a:lnRef idx="1">
            <a:schemeClr val="accent4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9AEF36F2-49B5-897A-46A4-3C32C3DAAF6E}"/>
              </a:ext>
            </a:extLst>
          </p:cNvPr>
          <p:cNvSpPr/>
          <p:nvPr/>
        </p:nvSpPr>
        <p:spPr>
          <a:xfrm>
            <a:off x="1906295" y="758859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أُرَكِّبُ جُمْلَةً تُعَبِّرُ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ٱلْمَشْهَدِ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الَّذي يَضُمُّ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ٱلْعُنْصُرَ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.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1AB29A90-B10B-E04D-3AF5-EFF9EA799692}"/>
              </a:ext>
            </a:extLst>
          </p:cNvPr>
          <p:cNvSpPr/>
          <p:nvPr/>
        </p:nvSpPr>
        <p:spPr>
          <a:xfrm>
            <a:off x="9691192" y="7471367"/>
            <a:ext cx="1172260" cy="1172260"/>
          </a:xfrm>
          <a:prstGeom prst="ellipse">
            <a:avLst/>
          </a:prstGeom>
        </p:spPr>
        <p:style>
          <a:lnRef idx="1">
            <a:schemeClr val="accent5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pic>
        <p:nvPicPr>
          <p:cNvPr id="21" name="Graphique 20" descr="Badge 1 avec un remplissage uni">
            <a:extLst>
              <a:ext uri="{FF2B5EF4-FFF2-40B4-BE49-F238E27FC236}">
                <a16:creationId xmlns:a16="http://schemas.microsoft.com/office/drawing/2014/main" id="{8940BA30-A0D4-7675-289A-BF86390B41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68585" y="3391131"/>
            <a:ext cx="914400" cy="914400"/>
          </a:xfrm>
          <a:prstGeom prst="rect">
            <a:avLst/>
          </a:prstGeom>
        </p:spPr>
      </p:pic>
      <p:pic>
        <p:nvPicPr>
          <p:cNvPr id="23" name="Graphique 22" descr="Badge avec un remplissage uni">
            <a:extLst>
              <a:ext uri="{FF2B5EF4-FFF2-40B4-BE49-F238E27FC236}">
                <a16:creationId xmlns:a16="http://schemas.microsoft.com/office/drawing/2014/main" id="{4C07C5C0-59CA-4F15-B6BA-C4F74589EE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82455" y="4774679"/>
            <a:ext cx="914400" cy="914400"/>
          </a:xfrm>
          <a:prstGeom prst="rect">
            <a:avLst/>
          </a:prstGeom>
        </p:spPr>
      </p:pic>
      <p:pic>
        <p:nvPicPr>
          <p:cNvPr id="25" name="Graphique 24" descr="Badge 3 avec un remplissage uni">
            <a:extLst>
              <a:ext uri="{FF2B5EF4-FFF2-40B4-BE49-F238E27FC236}">
                <a16:creationId xmlns:a16="http://schemas.microsoft.com/office/drawing/2014/main" id="{3F9406DA-7A29-09F9-A7F7-CB03FB9283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282455" y="6201402"/>
            <a:ext cx="914400" cy="914400"/>
          </a:xfrm>
          <a:prstGeom prst="rect">
            <a:avLst/>
          </a:prstGeom>
        </p:spPr>
      </p:pic>
      <p:pic>
        <p:nvPicPr>
          <p:cNvPr id="27" name="Graphique 26" descr="Badge 4 avec un remplissage uni">
            <a:extLst>
              <a:ext uri="{FF2B5EF4-FFF2-40B4-BE49-F238E27FC236}">
                <a16:creationId xmlns:a16="http://schemas.microsoft.com/office/drawing/2014/main" id="{2BB8AAC7-EBF7-1C0D-1A2F-32D8A3116BE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813741" y="761892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316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 animBg="1"/>
      <p:bldP spid="1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42542-B9D1-F8CC-B72B-EBC9DE08E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A6763BE-0C1A-329D-9B93-2F25A77524F8}"/>
              </a:ext>
            </a:extLst>
          </p:cNvPr>
          <p:cNvSpPr txBox="1"/>
          <p:nvPr/>
        </p:nvSpPr>
        <p:spPr>
          <a:xfrm>
            <a:off x="1160187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بالتعبير عن الصورة بكلمة، ثم بجملة تعبر عن نفس المشهد.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يعلق كل تلميذ على الصورة بكلمة، ثم بجملة (يختار الأستاذ ثلاث كلمات وجمل وينقلها على السبورة)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196277C-AAE9-CF4F-2CB2-BFDA0BB46F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texte, capture d’écran, dessin humoristique, maison&#10;&#10;Le contenu généré par l’IA peut être incorrect.">
            <a:extLst>
              <a:ext uri="{FF2B5EF4-FFF2-40B4-BE49-F238E27FC236}">
                <a16:creationId xmlns:a16="http://schemas.microsoft.com/office/drawing/2014/main" id="{56212913-83EE-6841-4EDB-155EFE8467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4" t="19166" r="10467" b="12634"/>
          <a:stretch>
            <a:fillRect/>
          </a:stretch>
        </p:blipFill>
        <p:spPr>
          <a:xfrm>
            <a:off x="3176757" y="2313814"/>
            <a:ext cx="7362486" cy="7856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408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</a:t>
            </a:r>
            <a:r>
              <a:rPr lang="ar-MA" sz="3600" b="1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الأقل قادرين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2191897" y="5953335"/>
            <a:ext cx="9344906" cy="646331"/>
            <a:chOff x="3334343" y="5848578"/>
            <a:chExt cx="9344906" cy="64633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توظيف معجم بسيط مرتبط بالمدينة؛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66556416-09A8-408E-CAB6-1E1A1C268A5A}"/>
              </a:ext>
            </a:extLst>
          </p:cNvPr>
          <p:cNvSpPr txBox="1"/>
          <p:nvPr/>
        </p:nvSpPr>
        <p:spPr>
          <a:xfrm>
            <a:off x="2191897" y="6755514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قراءة سلسلة كلمات وجمل.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B49AFE-6E2A-6B58-48A8-5336BFC0B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6845486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6B3BA21-6D69-51D6-34C8-F6D6F1D453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89FEFF2-AFA8-A9F1-4DBF-B857645B5227}"/>
              </a:ext>
            </a:extLst>
          </p:cNvPr>
          <p:cNvSpPr txBox="1"/>
          <p:nvPr/>
        </p:nvSpPr>
        <p:spPr>
          <a:xfrm>
            <a:off x="1082840" y="823482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دفاتركم، وانقلوا الكلمات والجمل.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الصفوف، ويذكر ببروتوكول النقل (كلمتين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كلمتين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تفادي النقل كلمة كلمة).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2848ED-3046-0AED-13EC-B5483199DB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09820" y="3137296"/>
            <a:ext cx="4696355" cy="575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6723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1" name="Image 10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44AEDB55-F168-5AB4-17E4-00695186A1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913" y="1337003"/>
            <a:ext cx="4998325" cy="63307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C9C45-935A-60F8-736C-333E7015F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3AB5AA-386F-E3E2-F27C-A27249958C89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BDE9A4-5EE3-9A36-F817-D8F505D69F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8E8DAD20-3E2A-A697-FDF5-9C803F9CC9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9574" r="10125" b="68275"/>
          <a:stretch>
            <a:fillRect/>
          </a:stretch>
        </p:blipFill>
        <p:spPr>
          <a:xfrm>
            <a:off x="1261630" y="3326139"/>
            <a:ext cx="11192740" cy="4319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54117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5FDC75-FBC4-5840-0207-9DCD9ABCC0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B7E0A59-199C-DCA7-C1E5-42280BFF62AF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الفقرة قراءة هامسة، سأمر بين الصفوف.</a:t>
            </a: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A4AC225-DE3A-CFF3-D951-2A28F4EF51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2" name="Image 1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7ECE0BE9-28A6-3E8E-5BC1-A8F31122D9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9574" r="10125" b="68275"/>
          <a:stretch>
            <a:fillRect/>
          </a:stretch>
        </p:blipFill>
        <p:spPr>
          <a:xfrm>
            <a:off x="1261630" y="3326139"/>
            <a:ext cx="11192740" cy="4319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799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C5FF4-D0E5-73D3-4957-59DC5CD12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75C7CC6-87D0-4DC6-7A81-551FC6B6D96A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الفقرة قراءة مشتركة، اقرأوا معي عند الإشارة.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443EBE7-82F7-FD2E-2184-6BFA3CCED6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p:pic>
        <p:nvPicPr>
          <p:cNvPr id="3" name="Image 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2B4055A7-2FA4-16BC-2726-A5633FF4C8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9574" r="10125" b="68275"/>
          <a:stretch>
            <a:fillRect/>
          </a:stretch>
        </p:blipFill>
        <p:spPr>
          <a:xfrm>
            <a:off x="1261630" y="3326139"/>
            <a:ext cx="11192740" cy="4319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2877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0C34A-FF49-6FB5-F88D-65F6E1DF0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45EAF06-B8AC-7260-5F2F-21161352A527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من يتقدم إلى السبورة لقراءة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جميع التلاميذ الكلمات، لكل تلميذ سطر واحد.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D39D93B-61A9-090F-4048-1D085CD448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2584D0FC-8A12-768F-38F1-ED59BE7E97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9574" r="10125" b="68275"/>
          <a:stretch>
            <a:fillRect/>
          </a:stretch>
        </p:blipFill>
        <p:spPr>
          <a:xfrm>
            <a:off x="1261630" y="3326139"/>
            <a:ext cx="11192740" cy="4319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8566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2502C-6895-4009-3E33-5708D2ACF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2FECE4C-61FE-16F8-309E-C040C42B8422}"/>
              </a:ext>
            </a:extLst>
          </p:cNvPr>
          <p:cNvSpPr txBox="1"/>
          <p:nvPr/>
        </p:nvSpPr>
        <p:spPr>
          <a:xfrm>
            <a:off x="1662546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النشاط رقم 2. المطلوب اختيار الكلمة المناسبة للصورة.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يذكر الأستاذ بطريقة الإنجاز: قراءة الكلمة أولا، ثم البحث عن الصورة المناسبة.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61F58BD-8F02-2333-96A5-4A1B1D314B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061E49C7-114A-4885-38B7-472B76FD41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9" t="32488" r="9819" b="29938"/>
          <a:stretch>
            <a:fillRect/>
          </a:stretch>
        </p:blipFill>
        <p:spPr>
          <a:xfrm>
            <a:off x="617202" y="2471557"/>
            <a:ext cx="12260535" cy="714564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E25E715-B6AD-1D52-C8BC-A5F06AC74969}"/>
              </a:ext>
            </a:extLst>
          </p:cNvPr>
          <p:cNvSpPr/>
          <p:nvPr/>
        </p:nvSpPr>
        <p:spPr>
          <a:xfrm>
            <a:off x="6739262" y="3144982"/>
            <a:ext cx="6359536" cy="647222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218814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4A759-3DB9-E727-34B3-D10D22250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E929386-0E02-A70D-8426-421BCA8AE9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C5BCE6D-AC99-DAA1-A691-7649D38219A0}"/>
              </a:ext>
            </a:extLst>
          </p:cNvPr>
          <p:cNvSpPr txBox="1"/>
          <p:nvPr/>
        </p:nvSpPr>
        <p:spPr>
          <a:xfrm>
            <a:off x="1751027" y="80030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قوموا بإنجاز المطلوب.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لتقديم الدعم.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7DF67AA1-A95B-27F0-08A6-415CDCD34E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61" t="33042" r="9819" b="29938"/>
          <a:stretch>
            <a:fillRect/>
          </a:stretch>
        </p:blipFill>
        <p:spPr>
          <a:xfrm>
            <a:off x="3472311" y="2380142"/>
            <a:ext cx="6771378" cy="7758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1512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DB7BAB-6654-57F0-44FF-3A193951B3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D650122E-D680-0BBB-54CC-0D9BDF3290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61" t="33042" r="9819" b="29938"/>
          <a:stretch>
            <a:fillRect/>
          </a:stretch>
        </p:blipFill>
        <p:spPr>
          <a:xfrm>
            <a:off x="3472311" y="2380142"/>
            <a:ext cx="6771378" cy="7758615"/>
          </a:xfrm>
          <a:prstGeom prst="rect">
            <a:avLst/>
          </a:prstGeom>
        </p:spPr>
      </p:pic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66D645B-06D8-9712-CB7A-39816B997D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37B6B02-DC40-57D0-70F0-AB1E673405A1}"/>
              </a:ext>
            </a:extLst>
          </p:cNvPr>
          <p:cNvSpPr txBox="1"/>
          <p:nvPr/>
        </p:nvSpPr>
        <p:spPr>
          <a:xfrm>
            <a:off x="1751027" y="80030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 النشاط.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D13F3298-EADF-A66A-5AF8-7136EB300AA2}"/>
              </a:ext>
            </a:extLst>
          </p:cNvPr>
          <p:cNvCxnSpPr>
            <a:cxnSpLocks/>
          </p:cNvCxnSpPr>
          <p:nvPr/>
        </p:nvCxnSpPr>
        <p:spPr>
          <a:xfrm flipH="1">
            <a:off x="5832764" y="3477491"/>
            <a:ext cx="2618509" cy="62484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9F8056AF-B5BB-64B7-4EC4-BBD2A32A0E20}"/>
              </a:ext>
            </a:extLst>
          </p:cNvPr>
          <p:cNvCxnSpPr>
            <a:cxnSpLocks/>
          </p:cNvCxnSpPr>
          <p:nvPr/>
        </p:nvCxnSpPr>
        <p:spPr>
          <a:xfrm flipH="1">
            <a:off x="5832764" y="4696691"/>
            <a:ext cx="2618509" cy="364374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6A4AE711-E96A-C3E2-7EBA-8E0D5FD12766}"/>
              </a:ext>
            </a:extLst>
          </p:cNvPr>
          <p:cNvCxnSpPr>
            <a:cxnSpLocks/>
          </p:cNvCxnSpPr>
          <p:nvPr/>
        </p:nvCxnSpPr>
        <p:spPr>
          <a:xfrm flipH="1" flipV="1">
            <a:off x="5694218" y="5888182"/>
            <a:ext cx="2757055" cy="12192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6DFBCD99-7D94-7F99-629D-0F87F1740AF8}"/>
              </a:ext>
            </a:extLst>
          </p:cNvPr>
          <p:cNvCxnSpPr>
            <a:cxnSpLocks/>
          </p:cNvCxnSpPr>
          <p:nvPr/>
        </p:nvCxnSpPr>
        <p:spPr>
          <a:xfrm flipH="1">
            <a:off x="5832764" y="5888182"/>
            <a:ext cx="2618509" cy="12192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A062D1ED-3D74-8433-CC74-64A587D03C9C}"/>
              </a:ext>
            </a:extLst>
          </p:cNvPr>
          <p:cNvCxnSpPr>
            <a:cxnSpLocks/>
          </p:cNvCxnSpPr>
          <p:nvPr/>
        </p:nvCxnSpPr>
        <p:spPr>
          <a:xfrm flipH="1" flipV="1">
            <a:off x="5832764" y="3477491"/>
            <a:ext cx="2618509" cy="486294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91633F79-3B0B-408D-C8F3-0820F9844C07}"/>
              </a:ext>
            </a:extLst>
          </p:cNvPr>
          <p:cNvCxnSpPr>
            <a:cxnSpLocks/>
          </p:cNvCxnSpPr>
          <p:nvPr/>
        </p:nvCxnSpPr>
        <p:spPr>
          <a:xfrm flipH="1" flipV="1">
            <a:off x="5832764" y="4696691"/>
            <a:ext cx="2507672" cy="491836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3053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718445-77A0-2D22-985B-768C11F79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0E7E9B60-F1BF-D9DC-1C6E-FB53A7383870}"/>
              </a:ext>
            </a:extLst>
          </p:cNvPr>
          <p:cNvSpPr txBox="1"/>
          <p:nvPr/>
        </p:nvSpPr>
        <p:spPr>
          <a:xfrm>
            <a:off x="1662546" y="1046531"/>
            <a:ext cx="1113431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لننتقل إلى النشاط رقم 3، المطلوب إتمام الجمل الثلاثة بالكلمات المناسبة.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22308D2-E41C-EE46-328F-877C7B1850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6" name="Image 5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EE762AD2-FD64-B968-14F7-8ADBB93466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23" t="70893" r="10171" b="7378"/>
          <a:stretch>
            <a:fillRect/>
          </a:stretch>
        </p:blipFill>
        <p:spPr>
          <a:xfrm>
            <a:off x="601234" y="3417493"/>
            <a:ext cx="12513531" cy="4230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732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EDAA2-41F7-F020-AC8E-52EF712A4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497F3FD-2D32-82B7-7B5F-6E2D5221BD65}"/>
              </a:ext>
            </a:extLst>
          </p:cNvPr>
          <p:cNvSpPr txBox="1"/>
          <p:nvPr/>
        </p:nvSpPr>
        <p:spPr>
          <a:xfrm>
            <a:off x="1979627" y="65594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يجب قراءة الجملة جيدا قبل الإجابة.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يذكر الأستاذ باستراتيجية البحث عن الكلمات المناسبة.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97B6E25-E4D6-78ED-CA44-609C4014EA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3" name="Image 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2813A91D-C310-F779-117C-104D8E433D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23" t="70893" r="10171" b="7378"/>
          <a:stretch>
            <a:fillRect/>
          </a:stretch>
        </p:blipFill>
        <p:spPr>
          <a:xfrm>
            <a:off x="601234" y="3417493"/>
            <a:ext cx="12513531" cy="4230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0931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2EF3D3-D220-1933-7E53-AB0A35AF51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AF1775F-DDDD-05CE-75C5-5044A4EF29AB}"/>
              </a:ext>
            </a:extLst>
          </p:cNvPr>
          <p:cNvSpPr txBox="1"/>
          <p:nvPr/>
        </p:nvSpPr>
        <p:spPr>
          <a:xfrm>
            <a:off x="1979627" y="65594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ناقشوا في ثنائيات، وجدوا الكلمات الناقصة.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لتقديم الدعم.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8" name="Image 7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077BB9F7-8843-85A1-2374-35A4C33D00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8562" y="721487"/>
            <a:ext cx="1902747" cy="1262615"/>
          </a:xfrm>
          <a:prstGeom prst="rect">
            <a:avLst/>
          </a:prstGeom>
        </p:spPr>
      </p:pic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38C7BEFC-8131-E234-DBEC-35DD0F2658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23" t="70893" r="10171" b="7378"/>
          <a:stretch>
            <a:fillRect/>
          </a:stretch>
        </p:blipFill>
        <p:spPr>
          <a:xfrm>
            <a:off x="601234" y="4439701"/>
            <a:ext cx="12513531" cy="423021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626FAA84-564D-1F86-6716-2335A277B3CE}"/>
              </a:ext>
            </a:extLst>
          </p:cNvPr>
          <p:cNvSpPr txBox="1"/>
          <p:nvPr/>
        </p:nvSpPr>
        <p:spPr>
          <a:xfrm>
            <a:off x="6606297" y="6251496"/>
            <a:ext cx="2031880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6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7200" b="1" i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50B6BA-3C9E-F43B-2661-6F12F33A6248}"/>
              </a:ext>
            </a:extLst>
          </p:cNvPr>
          <p:cNvSpPr txBox="1"/>
          <p:nvPr/>
        </p:nvSpPr>
        <p:spPr>
          <a:xfrm>
            <a:off x="4970493" y="5143500"/>
            <a:ext cx="2031880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6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7200" b="1" i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D86CBF7-10E2-39B4-B7C8-36CDC4A3B81A}"/>
              </a:ext>
            </a:extLst>
          </p:cNvPr>
          <p:cNvSpPr txBox="1"/>
          <p:nvPr/>
        </p:nvSpPr>
        <p:spPr>
          <a:xfrm>
            <a:off x="2505351" y="7456841"/>
            <a:ext cx="2031880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6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7200" b="1" i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2134308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234F93-EFDC-6E7F-8F47-51650BDB3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30FBC73-35E7-41E4-492D-C07C0833E40B}"/>
              </a:ext>
            </a:extLst>
          </p:cNvPr>
          <p:cNvSpPr txBox="1"/>
          <p:nvPr/>
        </p:nvSpPr>
        <p:spPr>
          <a:xfrm>
            <a:off x="1979627" y="655949"/>
            <a:ext cx="1081723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يستقبل الأستاذ إجابة كل ثنائي، ويختار نموذجا للعرض، ويوجه من لم يستطع الإنجاز إلى التصحيح.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D1F21D2-AFF5-CE35-CB85-5D5786F521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D27EBEF1-97E7-37D5-3172-2938F4DDAA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23" t="70893" r="10171" b="7378"/>
          <a:stretch>
            <a:fillRect/>
          </a:stretch>
        </p:blipFill>
        <p:spPr>
          <a:xfrm>
            <a:off x="601234" y="4439701"/>
            <a:ext cx="12513531" cy="423021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3407DCD-0434-9ECC-6E70-9373530EEC39}"/>
              </a:ext>
            </a:extLst>
          </p:cNvPr>
          <p:cNvSpPr txBox="1"/>
          <p:nvPr/>
        </p:nvSpPr>
        <p:spPr>
          <a:xfrm>
            <a:off x="6606297" y="6251496"/>
            <a:ext cx="2031880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6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أُمّي</a:t>
            </a:r>
            <a:endParaRPr lang="ar-MA" sz="7200" b="1" i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E5BD0C0-CC27-E4E1-2E67-56EC21AF8565}"/>
              </a:ext>
            </a:extLst>
          </p:cNvPr>
          <p:cNvSpPr txBox="1"/>
          <p:nvPr/>
        </p:nvSpPr>
        <p:spPr>
          <a:xfrm>
            <a:off x="4970493" y="5143500"/>
            <a:ext cx="2031880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6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كَبيرَةࣱ</a:t>
            </a:r>
            <a:endParaRPr lang="ar-MA" sz="72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C66C9C8-2424-355E-877B-595372D20943}"/>
              </a:ext>
            </a:extLst>
          </p:cNvPr>
          <p:cNvSpPr txBox="1"/>
          <p:nvPr/>
        </p:nvSpPr>
        <p:spPr>
          <a:xfrm>
            <a:off x="2505351" y="7456841"/>
            <a:ext cx="2031880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6600" b="1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ٱلْعالَمِ</a:t>
            </a:r>
            <a:endParaRPr lang="ar-MA" sz="7200" b="1" i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76095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09311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34828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9">
            <a:extLst>
              <a:ext uri="{FF2B5EF4-FFF2-40B4-BE49-F238E27FC236}">
                <a16:creationId xmlns:a16="http://schemas.microsoft.com/office/drawing/2014/main" id="{152A1588-BB73-6A57-D964-280AC1836C58}"/>
              </a:ext>
            </a:extLst>
          </p:cNvPr>
          <p:cNvSpPr txBox="1">
            <a:spLocks/>
          </p:cNvSpPr>
          <p:nvPr/>
        </p:nvSpPr>
        <p:spPr>
          <a:xfrm>
            <a:off x="0" y="9903"/>
            <a:ext cx="7889233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القفز على الكلمات لتكوين جمل</a:t>
            </a:r>
            <a:endParaRPr kumimoji="1" lang="ja-JP" altLang="en-US" sz="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habits, intérieur, chaussures, mur&#10;&#10;Le contenu généré par l’IA peut être incorrect.">
            <a:extLst>
              <a:ext uri="{FF2B5EF4-FFF2-40B4-BE49-F238E27FC236}">
                <a16:creationId xmlns:a16="http://schemas.microsoft.com/office/drawing/2014/main" id="{1D3ED7BA-91CE-089F-A7EB-FBF21CF0C1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7857" y="2375866"/>
            <a:ext cx="6704440" cy="6030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4D9CDD77-8C98-10E4-31B7-545763F422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508" y="697759"/>
            <a:ext cx="2216668" cy="1252899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19568C1-37C8-06D0-3D1C-D8D604425DAE}"/>
              </a:ext>
            </a:extLst>
          </p:cNvPr>
          <p:cNvSpPr txBox="1"/>
          <p:nvPr/>
        </p:nvSpPr>
        <p:spPr>
          <a:xfrm>
            <a:off x="2462176" y="816465"/>
            <a:ext cx="1037752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القفز على الكلمات لتكوين جمل.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رسم شبكة على الأرض من تسع تربيعات (ثلاث خانات في كل بعد)، ثم يتم وضع بطاقات كلمات </a:t>
            </a:r>
          </a:p>
        </p:txBody>
      </p:sp>
      <p:pic>
        <p:nvPicPr>
          <p:cNvPr id="6" name="Image 5" descr="Une image contenant habits, intérieur, chaussures, mur&#10;&#10;Le contenu généré par l’IA peut être incorrect.">
            <a:extLst>
              <a:ext uri="{FF2B5EF4-FFF2-40B4-BE49-F238E27FC236}">
                <a16:creationId xmlns:a16="http://schemas.microsoft.com/office/drawing/2014/main" id="{EFA9D143-AB13-A1C8-5F5B-F1344E576C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91348" y="2370761"/>
            <a:ext cx="8533303" cy="7675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11343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53F986A6-FC2D-D96D-6BA2-2598C8AD99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04ACFD64-2F61-64CA-443A-3DD648CD3853}"/>
              </a:ext>
            </a:extLst>
          </p:cNvPr>
          <p:cNvSpPr txBox="1"/>
          <p:nvPr/>
        </p:nvSpPr>
        <p:spPr>
          <a:xfrm>
            <a:off x="1113538" y="759314"/>
            <a:ext cx="1148892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ستتنافسون في مجموعات، كل لاعب يمثل مجموعته، وستتنافس المجموعات فيما بينها بانتداب لاعب في كل مرة.  </a:t>
            </a:r>
          </a:p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النقط التي يتحصل عليها اللاعب تنضاف إلى نقط المجموعة.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11AE691-ADFB-F6B0-F2A2-F649CA65E4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4289628"/>
              </p:ext>
            </p:extLst>
          </p:nvPr>
        </p:nvGraphicFramePr>
        <p:xfrm>
          <a:off x="3078000" y="2448025"/>
          <a:ext cx="7560000" cy="75600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520000">
                  <a:extLst>
                    <a:ext uri="{9D8B030D-6E8A-4147-A177-3AD203B41FA5}">
                      <a16:colId xmlns:a16="http://schemas.microsoft.com/office/drawing/2014/main" val="1405312222"/>
                    </a:ext>
                  </a:extLst>
                </a:gridCol>
                <a:gridCol w="2520000">
                  <a:extLst>
                    <a:ext uri="{9D8B030D-6E8A-4147-A177-3AD203B41FA5}">
                      <a16:colId xmlns:a16="http://schemas.microsoft.com/office/drawing/2014/main" val="299960999"/>
                    </a:ext>
                  </a:extLst>
                </a:gridCol>
                <a:gridCol w="2520000">
                  <a:extLst>
                    <a:ext uri="{9D8B030D-6E8A-4147-A177-3AD203B41FA5}">
                      <a16:colId xmlns:a16="http://schemas.microsoft.com/office/drawing/2014/main" val="1739954248"/>
                    </a:ext>
                  </a:extLst>
                </a:gridCol>
              </a:tblGrid>
              <a:tr h="2520000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مِلْعَقَةࣱ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طائِرةࣱ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طَبيبَةࣱ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7946115"/>
                  </a:ext>
                </a:extLst>
              </a:tr>
              <a:tr h="2520000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جُرْثومَةࣱ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مِطْرَقَةࣱ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مُعَلَّباتࣱ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1147383"/>
                  </a:ext>
                </a:extLst>
              </a:tr>
              <a:tr h="2520000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مِزْهَرِيَّةࣱ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مَنارَةࣱ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باخِرَةࣱ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6042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717309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495B269-BE47-E7DE-9486-EEAD0347A162}"/>
              </a:ext>
            </a:extLst>
          </p:cNvPr>
          <p:cNvSpPr/>
          <p:nvPr/>
        </p:nvSpPr>
        <p:spPr>
          <a:xfrm>
            <a:off x="12650588" y="636958"/>
            <a:ext cx="904991" cy="1000173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F0C25C1B-20AB-35C4-3514-20FA366089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31" y="909673"/>
            <a:ext cx="1569382" cy="887042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16CBAB2F-09B0-D3E2-0BFC-4906F05AB2C7}"/>
              </a:ext>
            </a:extLst>
          </p:cNvPr>
          <p:cNvSpPr txBox="1"/>
          <p:nvPr/>
        </p:nvSpPr>
        <p:spPr>
          <a:xfrm>
            <a:off x="1113538" y="759314"/>
            <a:ext cx="1148892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الشبكة أمامكم تتضمن 9 كلمات، يحدد المنافس كلمتين يقفز إليهما زميله، ثم يركب جملة تتضمنهما.</a:t>
            </a:r>
          </a:p>
          <a:p>
            <a:pPr algn="r" rtl="1"/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أولا ضمانا للفهم، ثم يبدأ التلاميذ في اللعب.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E9409D2-7B7D-0EE7-3767-8C93961D0A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2958884"/>
              </p:ext>
            </p:extLst>
          </p:nvPr>
        </p:nvGraphicFramePr>
        <p:xfrm>
          <a:off x="3078000" y="2448025"/>
          <a:ext cx="7560000" cy="75600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520000">
                  <a:extLst>
                    <a:ext uri="{9D8B030D-6E8A-4147-A177-3AD203B41FA5}">
                      <a16:colId xmlns:a16="http://schemas.microsoft.com/office/drawing/2014/main" val="1405312222"/>
                    </a:ext>
                  </a:extLst>
                </a:gridCol>
                <a:gridCol w="2520000">
                  <a:extLst>
                    <a:ext uri="{9D8B030D-6E8A-4147-A177-3AD203B41FA5}">
                      <a16:colId xmlns:a16="http://schemas.microsoft.com/office/drawing/2014/main" val="299960999"/>
                    </a:ext>
                  </a:extLst>
                </a:gridCol>
                <a:gridCol w="2520000">
                  <a:extLst>
                    <a:ext uri="{9D8B030D-6E8A-4147-A177-3AD203B41FA5}">
                      <a16:colId xmlns:a16="http://schemas.microsoft.com/office/drawing/2014/main" val="1739954248"/>
                    </a:ext>
                  </a:extLst>
                </a:gridCol>
              </a:tblGrid>
              <a:tr h="2520000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مِلْعَقَةࣱ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طائِرةࣱ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طَبيبَةࣱ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7946115"/>
                  </a:ext>
                </a:extLst>
              </a:tr>
              <a:tr h="2520000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جُرْثومَةࣱ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مِطْرَقَةࣱ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مُعَلَّباتࣱ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1147383"/>
                  </a:ext>
                </a:extLst>
              </a:tr>
              <a:tr h="2520000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مِزْهَرِيَّةࣱ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مَنارَةࣱ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باخِرَةࣱ</a:t>
                      </a:r>
                      <a:endParaRPr lang="fr-FR" sz="8000" b="1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3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6042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190073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9">
            <a:extLst>
              <a:ext uri="{FF2B5EF4-FFF2-40B4-BE49-F238E27FC236}">
                <a16:creationId xmlns:a16="http://schemas.microsoft.com/office/drawing/2014/main" id="{BB675CCC-DBD1-34A9-EE9F-BD6ADC310D13}"/>
              </a:ext>
            </a:extLst>
          </p:cNvPr>
          <p:cNvSpPr txBox="1">
            <a:spLocks/>
          </p:cNvSpPr>
          <p:nvPr/>
        </p:nvSpPr>
        <p:spPr>
          <a:xfrm>
            <a:off x="5736772" y="16036"/>
            <a:ext cx="7979228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تذكير بالواجبات المنزلية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84082550-EE05-8391-BE07-462904819E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1498" y="2644052"/>
            <a:ext cx="4998326" cy="63307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3" name="Image 12" descr="Une image contenant texte, capture d’écran, dessin humoristique, maison&#10;&#10;Le contenu généré par l’IA peut être incorrect.">
            <a:extLst>
              <a:ext uri="{FF2B5EF4-FFF2-40B4-BE49-F238E27FC236}">
                <a16:creationId xmlns:a16="http://schemas.microsoft.com/office/drawing/2014/main" id="{E1FB2035-CAE4-C114-9329-CBAC2F6541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227" y="1909312"/>
            <a:ext cx="4998325" cy="63307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648CB-8BF2-0B2A-2FB4-5B6C86CA8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42DBE88-6982-EEF0-D77D-74E24857F9E4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31: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05A9261-9732-65F2-6554-997AEB758625}"/>
              </a:ext>
            </a:extLst>
          </p:cNvPr>
          <p:cNvSpPr txBox="1"/>
          <p:nvPr/>
        </p:nvSpPr>
        <p:spPr>
          <a:xfrm>
            <a:off x="6276109" y="5703417"/>
            <a:ext cx="716280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ألاحظ لوحة المدينة وأعبر عنها بثلاث كلمات ثم ثلاث جمل وأنقلها على دفتري.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013158C-1E29-7958-4ABA-2ACE99C24C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8" name="Image 7" descr="Une image contenant texte, capture d’écran, dessin humoristique, maison&#10;&#10;Le contenu généré par l’IA peut être incorrect.">
            <a:extLst>
              <a:ext uri="{FF2B5EF4-FFF2-40B4-BE49-F238E27FC236}">
                <a16:creationId xmlns:a16="http://schemas.microsoft.com/office/drawing/2014/main" id="{D59FBE6B-F7CA-1256-91A5-EA2E4FDB69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1" y="2312956"/>
            <a:ext cx="6295797" cy="7974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05438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58502F25-D0D8-961F-211B-69E1715264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31" y="2423606"/>
            <a:ext cx="6195199" cy="784663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35: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64BC56-2E09-DFDC-9449-09CF06A65099}"/>
              </a:ext>
            </a:extLst>
          </p:cNvPr>
          <p:cNvSpPr txBox="1"/>
          <p:nvPr/>
        </p:nvSpPr>
        <p:spPr>
          <a:xfrm>
            <a:off x="6552473" y="3896797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1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الكلمات بسرعة وبدقة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17E161-17A2-973D-5926-D741DC93F413}"/>
              </a:ext>
            </a:extLst>
          </p:cNvPr>
          <p:cNvSpPr/>
          <p:nvPr/>
        </p:nvSpPr>
        <p:spPr>
          <a:xfrm>
            <a:off x="609602" y="3713017"/>
            <a:ext cx="5181607" cy="123655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BA84E41-DC35-05CC-AED2-331D88943F58}"/>
              </a:ext>
            </a:extLst>
          </p:cNvPr>
          <p:cNvSpPr/>
          <p:nvPr/>
        </p:nvSpPr>
        <p:spPr>
          <a:xfrm>
            <a:off x="609602" y="8304977"/>
            <a:ext cx="5237022" cy="145923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2CFEEFB-C157-650C-A8D9-076354294DAD}"/>
              </a:ext>
            </a:extLst>
          </p:cNvPr>
          <p:cNvSpPr txBox="1"/>
          <p:nvPr/>
        </p:nvSpPr>
        <p:spPr>
          <a:xfrm>
            <a:off x="6165273" y="8452865"/>
            <a:ext cx="73429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3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الجمل بسرعة وبدقة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B613733D-1612-1A6D-4313-7BE5F08ED8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0153F66-4951-BF8F-969F-5EA212F5B899}"/>
              </a:ext>
            </a:extLst>
          </p:cNvPr>
          <p:cNvSpPr/>
          <p:nvPr/>
        </p:nvSpPr>
        <p:spPr>
          <a:xfrm>
            <a:off x="637309" y="5146963"/>
            <a:ext cx="2507673" cy="283325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47DC4C7-A3B3-C3F2-B9DE-F985C5434FF6}"/>
              </a:ext>
            </a:extLst>
          </p:cNvPr>
          <p:cNvSpPr txBox="1"/>
          <p:nvPr/>
        </p:nvSpPr>
        <p:spPr>
          <a:xfrm>
            <a:off x="6552473" y="5952625"/>
            <a:ext cx="6955708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2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أتمم إنجاز النشاط رقم 2 (أربط بين الكلمة والصورة المناسبة)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242475" y="2289457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</a:t>
            </a:r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77633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9952077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835D7-38F8-723C-A940-3B3B7319DB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94353" y="4038103"/>
            <a:ext cx="2179955" cy="276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1A372B-7A0D-FB1E-8426-C3438D496E36}"/>
              </a:ext>
            </a:extLst>
          </p:cNvPr>
          <p:cNvSpPr/>
          <p:nvPr/>
        </p:nvSpPr>
        <p:spPr>
          <a:xfrm>
            <a:off x="149941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الدفتر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A71E0A-C0CB-5BED-3897-B8F12B33EA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8081" y="3857732"/>
            <a:ext cx="2547174" cy="312142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9F93A16-C1B7-902F-C1ED-6B0BE7BB1D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63"/>
          <a:stretch>
            <a:fillRect/>
          </a:stretch>
        </p:blipFill>
        <p:spPr>
          <a:xfrm>
            <a:off x="5504111" y="4038103"/>
            <a:ext cx="2891386" cy="312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985760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1511354"/>
              </p:ext>
            </p:extLst>
          </p:nvPr>
        </p:nvGraphicFramePr>
        <p:xfrm>
          <a:off x="1860221" y="1558994"/>
          <a:ext cx="9989603" cy="7742247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064559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اليوم: كيف أنتبه وأركز في الفصل؟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161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كلمات: كلمات </a:t>
                      </a:r>
                      <a:r>
                        <a:rPr lang="ar-MA" sz="2800" b="0" kern="1200" dirty="0" err="1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مسجوعة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مشتركة</a:t>
                      </a:r>
                      <a:endParaRPr lang="fr-FR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المدينة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196782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قراءات فردية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أنشطة الكراسة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القفز على كلمات لتكوين جمل.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53778" y="2932352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10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60451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53778" y="7411081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4312330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71DA35-C070-9ACA-7643-03EC857205FD}"/>
              </a:ext>
            </a:extLst>
          </p:cNvPr>
          <p:cNvGrpSpPr/>
          <p:nvPr/>
        </p:nvGrpSpPr>
        <p:grpSpPr>
          <a:xfrm flipH="1">
            <a:off x="2353778" y="1661675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DDFC7629-0EEF-59AB-A5FC-80213916492F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9E7F041C-615F-E664-D75D-AD04F25A35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A8D0F4EB-6E57-B300-E3A8-E28A34D2CAC2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87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3A8F098-BA95-F7BC-CDE0-F4A848FC0310}"/>
              </a:ext>
            </a:extLst>
          </p:cNvPr>
          <p:cNvSpPr txBox="1"/>
          <p:nvPr/>
        </p:nvSpPr>
        <p:spPr>
          <a:xfrm>
            <a:off x="6086975" y="751016"/>
            <a:ext cx="6352675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</a:t>
            </a:r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24878F-B3A5-055A-7D04-BA1701F33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E5F1D8-7B4A-C515-141F-7CC09ED05FB6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كيف أنتبه وأركز في الفصل؟</a:t>
            </a:r>
            <a:endParaRPr lang="fr-FR" sz="66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6304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EC0BC-1E0C-42C9-FDA3-6EEE6E6D2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F5B2EF-9DEB-3AB7-98C5-A40689AA18BD}"/>
              </a:ext>
            </a:extLst>
          </p:cNvPr>
          <p:cNvSpPr txBox="1"/>
          <p:nvPr/>
        </p:nvSpPr>
        <p:spPr>
          <a:xfrm>
            <a:off x="4283110" y="2404510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أَجْلِسُ بِشَكْلٍ صَحيحٍ في مَكاني كَما يُوَضِّحُهُ أُسْتاذي؛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36E3551-C860-F765-6C5A-8B0C16AB96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BE830B-EE5E-409B-6E4A-51B5875F5A1B}"/>
              </a:ext>
            </a:extLst>
          </p:cNvPr>
          <p:cNvSpPr txBox="1"/>
          <p:nvPr/>
        </p:nvSpPr>
        <p:spPr>
          <a:xfrm>
            <a:off x="4168760" y="890934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 أنتبه وأركز في الفصل؟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58071B-1A47-8B49-2D2B-8352D4A1C9DC}"/>
              </a:ext>
            </a:extLst>
          </p:cNvPr>
          <p:cNvSpPr txBox="1"/>
          <p:nvPr/>
        </p:nvSpPr>
        <p:spPr>
          <a:xfrm>
            <a:off x="4283110" y="4450313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أَسْتَمِعُ بِإِمْعانٍ لِتَعْليماتِ أُسْتاذي وَشَرْحِهِ؛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7AC8ADA-15F9-1E77-DDDF-79C68B5E7C4F}"/>
              </a:ext>
            </a:extLst>
          </p:cNvPr>
          <p:cNvSpPr txBox="1"/>
          <p:nvPr/>
        </p:nvSpPr>
        <p:spPr>
          <a:xfrm>
            <a:off x="4283110" y="8711197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أَنْصَحُ صَديقي الَّذي لا يَلْتَزِمُ بِهَذِهِ الشُّروطِ، لِكَيْ يَلْتَزِمُ بِها.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F072296-C01A-FA33-5AB5-8D45019010AE}"/>
              </a:ext>
            </a:extLst>
          </p:cNvPr>
          <p:cNvSpPr txBox="1"/>
          <p:nvPr/>
        </p:nvSpPr>
        <p:spPr>
          <a:xfrm>
            <a:off x="4283110" y="6242200"/>
            <a:ext cx="8212232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أَطْلُبُ الْإِذْنَ مِنْ أُسْتاذي قَبْلَ تَقْديمِ الْجَوابِ، وَعِنْدَ طَرْحِ السُّؤالِ، وَعِنْدَ الْخُروجِ إِلى الْمِرْحاضِ؛</a:t>
            </a:r>
          </a:p>
        </p:txBody>
      </p:sp>
      <p:pic>
        <p:nvPicPr>
          <p:cNvPr id="6" name="Image 5" descr="Une image contenant habits, intérieur, Enseignement, salle de classe&#10;&#10;Le contenu généré par l’IA peut être incorrect.">
            <a:extLst>
              <a:ext uri="{FF2B5EF4-FFF2-40B4-BE49-F238E27FC236}">
                <a16:creationId xmlns:a16="http://schemas.microsoft.com/office/drawing/2014/main" id="{A6799838-573D-0A46-813E-D72B386549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405" y="2001758"/>
            <a:ext cx="2143223" cy="196741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age 4" descr="Une image contenant meubles, intérieur, table, chaise&#10;&#10;Le contenu généré par l’IA peut être incorrect.">
            <a:extLst>
              <a:ext uri="{FF2B5EF4-FFF2-40B4-BE49-F238E27FC236}">
                <a16:creationId xmlns:a16="http://schemas.microsoft.com/office/drawing/2014/main" id="{1F53BB4F-EF5B-2419-3E27-F4A7DB18D9F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2887" y="3884968"/>
            <a:ext cx="2452259" cy="20526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 6" descr="Une image contenant meubles, intérieur, table, chaise&#10;&#10;Le contenu généré par l’IA peut être incorrect.">
            <a:extLst>
              <a:ext uri="{FF2B5EF4-FFF2-40B4-BE49-F238E27FC236}">
                <a16:creationId xmlns:a16="http://schemas.microsoft.com/office/drawing/2014/main" id="{5034B4A6-60D3-58CB-3FFD-C7843768B56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7482" y="5853464"/>
            <a:ext cx="2843068" cy="21520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47A6838A-6FF3-AFC3-A6DE-D009CB30DF93}"/>
              </a:ext>
            </a:extLst>
          </p:cNvPr>
          <p:cNvGrpSpPr/>
          <p:nvPr/>
        </p:nvGrpSpPr>
        <p:grpSpPr>
          <a:xfrm>
            <a:off x="236602" y="7921282"/>
            <a:ext cx="3164828" cy="2349272"/>
            <a:chOff x="2804158" y="2638591"/>
            <a:chExt cx="6973503" cy="5176476"/>
          </a:xfrm>
        </p:grpSpPr>
        <p:pic>
          <p:nvPicPr>
            <p:cNvPr id="9" name="Image 8" descr="Une image contenant meubles, intérieur, table, dessin humoristique&#10;&#10;Le contenu généré par l’IA peut être incorrect.">
              <a:extLst>
                <a:ext uri="{FF2B5EF4-FFF2-40B4-BE49-F238E27FC236}">
                  <a16:creationId xmlns:a16="http://schemas.microsoft.com/office/drawing/2014/main" id="{E6A46503-E492-F674-D89B-A661DBEEFB8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232357" y="2638591"/>
              <a:ext cx="3545304" cy="517647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0" name="Image 9" descr="Une image contenant meubles, intérieur, table, dessin humoristique&#10;&#10;Le contenu généré par l’IA peut être incorrect.">
              <a:extLst>
                <a:ext uri="{FF2B5EF4-FFF2-40B4-BE49-F238E27FC236}">
                  <a16:creationId xmlns:a16="http://schemas.microsoft.com/office/drawing/2014/main" id="{A779A5EF-F756-CA4C-CD4F-10FEC79CF2A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flipH="1">
              <a:off x="2804158" y="2638591"/>
              <a:ext cx="3545304" cy="517647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  <p:extLst>
      <p:ext uri="{BB962C8B-B14F-4D97-AF65-F5344CB8AC3E}">
        <p14:creationId xmlns:p14="http://schemas.microsoft.com/office/powerpoint/2010/main" val="1844365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  <p:bldP spid="1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2796</TotalTime>
  <Words>1122</Words>
  <Application>Microsoft Office PowerPoint</Application>
  <PresentationFormat>Personnalisé</PresentationFormat>
  <Paragraphs>189</Paragraphs>
  <Slides>50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50</vt:i4>
      </vt:variant>
    </vt:vector>
  </HeadingPairs>
  <TitlesOfParts>
    <vt:vector size="68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2248</cp:revision>
  <dcterms:created xsi:type="dcterms:W3CDTF">2014-10-09T07:32:24Z</dcterms:created>
  <dcterms:modified xsi:type="dcterms:W3CDTF">2025-09-25T14:19:08Z</dcterms:modified>
</cp:coreProperties>
</file>