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56"/>
  </p:notesMasterIdLst>
  <p:handoutMasterIdLst>
    <p:handoutMasterId r:id="rId57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2134808560" r:id="rId12"/>
    <p:sldId id="2134808591" r:id="rId13"/>
    <p:sldId id="2134808592" r:id="rId14"/>
    <p:sldId id="2134808451" r:id="rId15"/>
    <p:sldId id="2134808653" r:id="rId16"/>
    <p:sldId id="988" r:id="rId17"/>
    <p:sldId id="2134808585" r:id="rId18"/>
    <p:sldId id="2134808586" r:id="rId19"/>
    <p:sldId id="2134808587" r:id="rId20"/>
    <p:sldId id="2134808554" r:id="rId21"/>
    <p:sldId id="2134808544" r:id="rId22"/>
    <p:sldId id="2134808553" r:id="rId23"/>
    <p:sldId id="2134808452" r:id="rId24"/>
    <p:sldId id="2134808555" r:id="rId25"/>
    <p:sldId id="2134808556" r:id="rId26"/>
    <p:sldId id="2134808596" r:id="rId27"/>
    <p:sldId id="2134808597" r:id="rId28"/>
    <p:sldId id="2134808599" r:id="rId29"/>
    <p:sldId id="2134808598" r:id="rId30"/>
    <p:sldId id="2134808448" r:id="rId31"/>
    <p:sldId id="2134808470" r:id="rId32"/>
    <p:sldId id="2134808471" r:id="rId33"/>
    <p:sldId id="2134808472" r:id="rId34"/>
    <p:sldId id="2134808545" r:id="rId35"/>
    <p:sldId id="597" r:id="rId36"/>
    <p:sldId id="2134808475" r:id="rId37"/>
    <p:sldId id="2134808600" r:id="rId38"/>
    <p:sldId id="2134808601" r:id="rId39"/>
    <p:sldId id="2134808562" r:id="rId40"/>
    <p:sldId id="2134808572" r:id="rId41"/>
    <p:sldId id="2134808574" r:id="rId42"/>
    <p:sldId id="2134808584" r:id="rId43"/>
    <p:sldId id="2134808580" r:id="rId44"/>
    <p:sldId id="2134808582" r:id="rId45"/>
    <p:sldId id="2134808570" r:id="rId46"/>
    <p:sldId id="2134808571" r:id="rId47"/>
    <p:sldId id="2134808590" r:id="rId48"/>
    <p:sldId id="2134808602" r:id="rId49"/>
    <p:sldId id="2134808603" r:id="rId50"/>
    <p:sldId id="2134808651" r:id="rId51"/>
    <p:sldId id="985" r:id="rId52"/>
    <p:sldId id="2134808546" r:id="rId53"/>
    <p:sldId id="2134808447" r:id="rId54"/>
    <p:sldId id="2134808513" r:id="rId55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2134808560"/>
            <p14:sldId id="2134808591"/>
            <p14:sldId id="2134808592"/>
            <p14:sldId id="2134808451"/>
          </p14:sldIdLst>
        </p14:section>
        <p14:section name="نشاط اعتيادي" id="{3822E05A-48B7-466A-9806-AC1514DAD3AF}">
          <p14:sldIdLst>
            <p14:sldId id="2134808653"/>
            <p14:sldId id="988"/>
            <p14:sldId id="2134808585"/>
            <p14:sldId id="2134808586"/>
            <p14:sldId id="2134808587"/>
            <p14:sldId id="2134808554"/>
            <p14:sldId id="2134808544"/>
            <p14:sldId id="2134808553"/>
            <p14:sldId id="2134808452"/>
            <p14:sldId id="2134808555"/>
            <p14:sldId id="2134808556"/>
            <p14:sldId id="2134808596"/>
            <p14:sldId id="2134808597"/>
            <p14:sldId id="2134808599"/>
            <p14:sldId id="2134808598"/>
          </p14:sldIdLst>
        </p14:section>
        <p14:section name="تحدث وإغناء المعجم" id="{5F742C0B-3E93-40E7-BD04-47EA8F843380}">
          <p14:sldIdLst>
            <p14:sldId id="2134808448"/>
            <p14:sldId id="2134808470"/>
            <p14:sldId id="2134808471"/>
            <p14:sldId id="2134808472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600"/>
            <p14:sldId id="2134808601"/>
            <p14:sldId id="2134808562"/>
            <p14:sldId id="2134808572"/>
            <p14:sldId id="2134808574"/>
            <p14:sldId id="2134808584"/>
            <p14:sldId id="2134808580"/>
            <p14:sldId id="2134808582"/>
            <p14:sldId id="2134808570"/>
            <p14:sldId id="2134808571"/>
            <p14:sldId id="2134808590"/>
          </p14:sldIdLst>
        </p14:section>
        <p14:section name="ألعاب" id="{66953B43-0502-40BE-9D9D-49C14FC1791C}">
          <p14:sldIdLst>
            <p14:sldId id="2134808602"/>
            <p14:sldId id="2134808603"/>
            <p14:sldId id="2134808651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CCCCCC"/>
    <a:srgbClr val="FFD992"/>
    <a:srgbClr val="19199B"/>
    <a:srgbClr val="006DB4"/>
    <a:srgbClr val="E74C3C"/>
    <a:srgbClr val="D4EAF3"/>
    <a:srgbClr val="FFFFFF"/>
    <a:srgbClr val="10147E"/>
    <a:srgbClr val="0A0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6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776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61" Type="http://schemas.openxmlformats.org/officeDocument/2006/relationships/theme" Target="theme/theme1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presProps" Target="pres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3646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87D4A-9A13-A892-DC0E-A258AACC2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F7ABA1-0BB2-E09C-3602-5FABE8018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6353E0-731F-BD8C-C643-CC1CBC814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2DE641-9797-490A-DBE8-D73CF6A61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51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10" Type="http://schemas.openxmlformats.org/officeDocument/2006/relationships/image" Target="../media/image42.svg"/><Relationship Id="rId4" Type="http://schemas.openxmlformats.org/officeDocument/2006/relationships/image" Target="../media/image36.svg"/><Relationship Id="rId9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4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1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45.jpeg"/><Relationship Id="rId4" Type="http://schemas.openxmlformats.org/officeDocument/2006/relationships/image" Target="../media/image47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45.jpeg"/><Relationship Id="rId4" Type="http://schemas.microsoft.com/office/2007/relationships/hdphoto" Target="../media/hdphoto3.wdp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9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49.png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4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5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12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الثاني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20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1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140778" y="1054416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كلمات وجمل بدقة وسرعة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4519937" y="3707613"/>
            <a:ext cx="2920582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</p:txBody>
      </p:sp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B3F6E378-A980-E064-31FF-806D630E64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522909"/>
            <a:ext cx="4111997" cy="3414535"/>
          </a:xfrm>
          <a:prstGeom prst="rect">
            <a:avLst/>
          </a:prstGeom>
        </p:spPr>
      </p:pic>
      <p:pic>
        <p:nvPicPr>
          <p:cNvPr id="3" name="Image 2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15C154CB-78FE-EE81-8875-80ABB8EF90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00" y="6209108"/>
            <a:ext cx="1950937" cy="1300625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27D4921-9FDB-94B1-A2C2-974862F348D3}"/>
              </a:ext>
            </a:extLst>
          </p:cNvPr>
          <p:cNvSpPr/>
          <p:nvPr/>
        </p:nvSpPr>
        <p:spPr>
          <a:xfrm>
            <a:off x="4519937" y="6114031"/>
            <a:ext cx="2920582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قراءة مشتركة</a:t>
            </a:r>
          </a:p>
        </p:txBody>
      </p:sp>
    </p:spTree>
    <p:extLst>
      <p:ext uri="{BB962C8B-B14F-4D97-AF65-F5344CB8AC3E}">
        <p14:creationId xmlns:p14="http://schemas.microsoft.com/office/powerpoint/2010/main" val="756255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882260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غمامة.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غَمامَةࣱ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عِمامة.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D3A4EF6-AEF6-E6BC-85AD-6A5CE1373F48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عِمامَةࣱ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عِمارة.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234C253-6D6D-DEA3-BD25-8E6673FB6FE7}"/>
              </a:ext>
            </a:extLst>
          </p:cNvPr>
          <p:cNvSpPr/>
          <p:nvPr/>
        </p:nvSpPr>
        <p:spPr>
          <a:xfrm>
            <a:off x="4253345" y="4207406"/>
            <a:ext cx="4973781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عِمارَةࣱ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20523-EC31-811A-8146-ECFCA0B3C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090BA0DA-B8C4-7DA6-097F-4F9ABDD31C1E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الفقرة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507A527-9445-FDA6-5D3E-C381A6F18B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29548858-16C9-3866-9F26-C28623970ADF}"/>
              </a:ext>
            </a:extLst>
          </p:cNvPr>
          <p:cNvGrpSpPr/>
          <p:nvPr/>
        </p:nvGrpSpPr>
        <p:grpSpPr>
          <a:xfrm>
            <a:off x="3384406" y="2421582"/>
            <a:ext cx="6947188" cy="6555641"/>
            <a:chOff x="3384406" y="2421582"/>
            <a:chExt cx="6947188" cy="6555641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A917C3D4-0A8E-B4CA-C9D2-B9D9A06FD12E}"/>
                </a:ext>
              </a:extLst>
            </p:cNvPr>
            <p:cNvSpPr txBox="1"/>
            <p:nvPr/>
          </p:nvSpPr>
          <p:spPr>
            <a:xfrm>
              <a:off x="3384406" y="2421582"/>
              <a:ext cx="6947188" cy="65556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ذَهَبَ  عَليࣱّ  إِلى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ٱلسّوقِ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اِشْتَرى  هَدِيَّةً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لِٱبْنِهِ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إِنَّها  دَرّاجَةࣱ  هَوائِيَّةࣱ.</a:t>
              </a:r>
            </a:p>
          </p:txBody>
        </p:sp>
        <p:sp>
          <p:nvSpPr>
            <p:cNvPr id="11" name="Flèche : courbe vers le bas 10">
              <a:extLst>
                <a:ext uri="{FF2B5EF4-FFF2-40B4-BE49-F238E27FC236}">
                  <a16:creationId xmlns:a16="http://schemas.microsoft.com/office/drawing/2014/main" id="{0A2B9B49-715C-FB63-27F8-CD00DDEE8849}"/>
                </a:ext>
              </a:extLst>
            </p:cNvPr>
            <p:cNvSpPr/>
            <p:nvPr/>
          </p:nvSpPr>
          <p:spPr>
            <a:xfrm flipH="1">
              <a:off x="5430980" y="2798618"/>
              <a:ext cx="1025236" cy="411086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  <p:sp>
          <p:nvSpPr>
            <p:cNvPr id="12" name="Flèche : courbe vers le bas 11">
              <a:extLst>
                <a:ext uri="{FF2B5EF4-FFF2-40B4-BE49-F238E27FC236}">
                  <a16:creationId xmlns:a16="http://schemas.microsoft.com/office/drawing/2014/main" id="{F6CC4064-85B1-2C74-4E96-50B4183FADCE}"/>
                </a:ext>
              </a:extLst>
            </p:cNvPr>
            <p:cNvSpPr/>
            <p:nvPr/>
          </p:nvSpPr>
          <p:spPr>
            <a:xfrm flipH="1">
              <a:off x="5624944" y="5143500"/>
              <a:ext cx="637309" cy="293064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04841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B7514-9094-D1B0-5744-6E2267E36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6DD51FA8-C354-AB83-5584-E47C77E7E7C2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الفقرة قراءة هامسة، سأمر بين الصفوف.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7373AE9-3A0C-20DE-6400-F6B43313E8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E52ED7A0-783E-8877-F998-E88A39A9E8C3}"/>
              </a:ext>
            </a:extLst>
          </p:cNvPr>
          <p:cNvGrpSpPr/>
          <p:nvPr/>
        </p:nvGrpSpPr>
        <p:grpSpPr>
          <a:xfrm>
            <a:off x="3384406" y="2421582"/>
            <a:ext cx="6947188" cy="6555641"/>
            <a:chOff x="3384406" y="2421582"/>
            <a:chExt cx="6947188" cy="6555641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730280A7-1205-BBF2-6155-43073C556EF7}"/>
                </a:ext>
              </a:extLst>
            </p:cNvPr>
            <p:cNvSpPr txBox="1"/>
            <p:nvPr/>
          </p:nvSpPr>
          <p:spPr>
            <a:xfrm>
              <a:off x="3384406" y="2421582"/>
              <a:ext cx="6947188" cy="65556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ذَهَبَ  عَليࣱّ  إِلى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ٱلسّوقِ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اِشْتَرى  هَدِيَّةً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لِٱبْنِهِ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إِنَّها  دَرّاجَةࣱ  هَوائِيَّةࣱ.</a:t>
              </a:r>
            </a:p>
          </p:txBody>
        </p:sp>
        <p:sp>
          <p:nvSpPr>
            <p:cNvPr id="4" name="Flèche : courbe vers le bas 3">
              <a:extLst>
                <a:ext uri="{FF2B5EF4-FFF2-40B4-BE49-F238E27FC236}">
                  <a16:creationId xmlns:a16="http://schemas.microsoft.com/office/drawing/2014/main" id="{4937E552-8A2B-FAF1-F150-2E3E0B65D640}"/>
                </a:ext>
              </a:extLst>
            </p:cNvPr>
            <p:cNvSpPr/>
            <p:nvPr/>
          </p:nvSpPr>
          <p:spPr>
            <a:xfrm flipH="1">
              <a:off x="5430980" y="2798618"/>
              <a:ext cx="1025236" cy="411086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  <p:sp>
          <p:nvSpPr>
            <p:cNvPr id="7" name="Flèche : courbe vers le bas 6">
              <a:extLst>
                <a:ext uri="{FF2B5EF4-FFF2-40B4-BE49-F238E27FC236}">
                  <a16:creationId xmlns:a16="http://schemas.microsoft.com/office/drawing/2014/main" id="{A2B4D600-BD94-D3DC-EABC-2F7CC754268F}"/>
                </a:ext>
              </a:extLst>
            </p:cNvPr>
            <p:cNvSpPr/>
            <p:nvPr/>
          </p:nvSpPr>
          <p:spPr>
            <a:xfrm flipH="1">
              <a:off x="5624944" y="5143500"/>
              <a:ext cx="637309" cy="293064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32676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01BD6-9692-FF26-AEEF-AC4BBE0AC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352DC668-5AE9-8E04-AA6C-E0FD17DE8F4C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الفقرة قراءة مشتركة، اقرأوا معي عند الإشارة.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1BF4989-5183-CBBF-B33F-6DA1666F2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DD344FD-2615-1D37-6E32-22CFE7658596}"/>
              </a:ext>
            </a:extLst>
          </p:cNvPr>
          <p:cNvGrpSpPr/>
          <p:nvPr/>
        </p:nvGrpSpPr>
        <p:grpSpPr>
          <a:xfrm>
            <a:off x="3384406" y="2421582"/>
            <a:ext cx="6947188" cy="6555641"/>
            <a:chOff x="3384406" y="2421582"/>
            <a:chExt cx="6947188" cy="655564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9A2B3509-B8E7-B9E5-9EB8-4DF04C3E05FB}"/>
                </a:ext>
              </a:extLst>
            </p:cNvPr>
            <p:cNvSpPr txBox="1"/>
            <p:nvPr/>
          </p:nvSpPr>
          <p:spPr>
            <a:xfrm>
              <a:off x="3384406" y="2421582"/>
              <a:ext cx="6947188" cy="65556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ذَهَبَ  عَليࣱّ  إِلى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ٱلسّوقِ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اِشْتَرى  هَدِيَّةً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لِٱبْنِهِ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إِنَّها  دَرّاجَةࣱ  هَوائِيَّةࣱ.</a:t>
              </a:r>
            </a:p>
          </p:txBody>
        </p:sp>
        <p:sp>
          <p:nvSpPr>
            <p:cNvPr id="6" name="Flèche : courbe vers le bas 5">
              <a:extLst>
                <a:ext uri="{FF2B5EF4-FFF2-40B4-BE49-F238E27FC236}">
                  <a16:creationId xmlns:a16="http://schemas.microsoft.com/office/drawing/2014/main" id="{CC4F72DA-9CD0-AB5A-40B8-42B70BD4DCC3}"/>
                </a:ext>
              </a:extLst>
            </p:cNvPr>
            <p:cNvSpPr/>
            <p:nvPr/>
          </p:nvSpPr>
          <p:spPr>
            <a:xfrm flipH="1">
              <a:off x="5430980" y="2798618"/>
              <a:ext cx="1025236" cy="411086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  <p:sp>
          <p:nvSpPr>
            <p:cNvPr id="7" name="Flèche : courbe vers le bas 6">
              <a:extLst>
                <a:ext uri="{FF2B5EF4-FFF2-40B4-BE49-F238E27FC236}">
                  <a16:creationId xmlns:a16="http://schemas.microsoft.com/office/drawing/2014/main" id="{B24F5D34-BA51-20B0-E4A2-96C9B2DE7DDE}"/>
                </a:ext>
              </a:extLst>
            </p:cNvPr>
            <p:cNvSpPr/>
            <p:nvPr/>
          </p:nvSpPr>
          <p:spPr>
            <a:xfrm flipH="1">
              <a:off x="5624944" y="5143500"/>
              <a:ext cx="637309" cy="293064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08231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0DE02-13E8-2319-F599-775799845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3D13468-69B7-4DC5-F9CB-F112F8DEFB99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ستتقدمون إلى السبورة لقراءة هذه الفقرة.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يختار خمسة تلاميذ في كل حصة.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3171E1D-E1FF-AED7-059E-CD359A50FE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42F3FAA9-8029-9DCD-DE59-42157EE98DB6}"/>
              </a:ext>
            </a:extLst>
          </p:cNvPr>
          <p:cNvGrpSpPr/>
          <p:nvPr/>
        </p:nvGrpSpPr>
        <p:grpSpPr>
          <a:xfrm>
            <a:off x="3384406" y="2421582"/>
            <a:ext cx="6947188" cy="6555641"/>
            <a:chOff x="3384406" y="2421582"/>
            <a:chExt cx="6947188" cy="6555641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A7AF402C-7373-68D1-CD51-57907F447AE5}"/>
                </a:ext>
              </a:extLst>
            </p:cNvPr>
            <p:cNvSpPr txBox="1"/>
            <p:nvPr/>
          </p:nvSpPr>
          <p:spPr>
            <a:xfrm>
              <a:off x="3384406" y="2421582"/>
              <a:ext cx="6947188" cy="65556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ذَهَبَ  عَليࣱّ  إِلى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ٱلسّوقِ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اِشْتَرى  هَدِيَّةً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لِٱبْنِهِ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إِنَّها  دَرّاجَةࣱ  هَوائِيَّةࣱ.</a:t>
              </a:r>
            </a:p>
          </p:txBody>
        </p:sp>
        <p:sp>
          <p:nvSpPr>
            <p:cNvPr id="4" name="Flèche : courbe vers le bas 3">
              <a:extLst>
                <a:ext uri="{FF2B5EF4-FFF2-40B4-BE49-F238E27FC236}">
                  <a16:creationId xmlns:a16="http://schemas.microsoft.com/office/drawing/2014/main" id="{D15FFA59-EEDE-A432-7D53-242BFF05E5B8}"/>
                </a:ext>
              </a:extLst>
            </p:cNvPr>
            <p:cNvSpPr/>
            <p:nvPr/>
          </p:nvSpPr>
          <p:spPr>
            <a:xfrm flipH="1">
              <a:off x="5430980" y="2798618"/>
              <a:ext cx="1025236" cy="411086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  <p:sp>
          <p:nvSpPr>
            <p:cNvPr id="7" name="Flèche : courbe vers le bas 6">
              <a:extLst>
                <a:ext uri="{FF2B5EF4-FFF2-40B4-BE49-F238E27FC236}">
                  <a16:creationId xmlns:a16="http://schemas.microsoft.com/office/drawing/2014/main" id="{4969FDE9-23FE-D3C1-8E95-6CE61010B34D}"/>
                </a:ext>
              </a:extLst>
            </p:cNvPr>
            <p:cNvSpPr/>
            <p:nvPr/>
          </p:nvSpPr>
          <p:spPr>
            <a:xfrm flipH="1">
              <a:off x="5624944" y="5143500"/>
              <a:ext cx="637309" cy="293064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42989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79C7E-B07E-D7B6-C546-154A433D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CD3E9E9-2FD3-AE5F-4797-4CB9C1F5E7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B94A0B4-D5B7-EC38-300E-A9D5A7231C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</a:p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"لوحة المدينة"</a:t>
            </a:r>
            <a:endParaRPr kumimoji="1" lang="fr-FR" sz="6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177C436F-B64D-5A2B-A639-92BBF28820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B682141-B5B6-2DD4-5EFA-DB7E49DF4B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70D9FAA-6294-EAAA-BB97-D36E9ACC32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8B0410A9-47A9-1B5A-C114-2351976546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9D978A9D-717D-D7B2-22D8-A6DB9BC5A1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19166" r="10467" b="12634"/>
          <a:stretch>
            <a:fillRect/>
          </a:stretch>
        </p:blipFill>
        <p:spPr>
          <a:xfrm>
            <a:off x="505841" y="429597"/>
            <a:ext cx="7176533" cy="7658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383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1082840" y="823483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جميعا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لنتذكر كيف أعبر عن الصورة بجملة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يسترجع الأستاذ مع المتعلمين كيفية التعبير عن الصورة بجملة.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0F91D1-4080-C671-1998-776F587DEB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11" name="Arc plein 10">
            <a:extLst>
              <a:ext uri="{FF2B5EF4-FFF2-40B4-BE49-F238E27FC236}">
                <a16:creationId xmlns:a16="http://schemas.microsoft.com/office/drawing/2014/main" id="{581DAB01-DC0C-5155-D0EE-2C001B68E8AB}"/>
              </a:ext>
            </a:extLst>
          </p:cNvPr>
          <p:cNvSpPr/>
          <p:nvPr/>
        </p:nvSpPr>
        <p:spPr>
          <a:xfrm>
            <a:off x="9652495" y="1845152"/>
            <a:ext cx="8203824" cy="8203824"/>
          </a:xfrm>
          <a:prstGeom prst="blockArc">
            <a:avLst>
              <a:gd name="adj1" fmla="val 8100000"/>
              <a:gd name="adj2" fmla="val 13500000"/>
              <a:gd name="adj3" fmla="val 263"/>
            </a:avLst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hemeClr val="accent3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3D57FBF-5A24-64B5-DE86-899212143471}"/>
              </a:ext>
            </a:extLst>
          </p:cNvPr>
          <p:cNvSpPr/>
          <p:nvPr/>
        </p:nvSpPr>
        <p:spPr>
          <a:xfrm>
            <a:off x="1906295" y="336772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أَقومُ بِمَسْحِ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ٱلصّورَةِ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وَٱسْتِكْشافِ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عَناصِرِها؛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7F157DE-4F22-C490-E004-04C6D5A92BD7}"/>
              </a:ext>
            </a:extLst>
          </p:cNvPr>
          <p:cNvSpPr/>
          <p:nvPr/>
        </p:nvSpPr>
        <p:spPr>
          <a:xfrm>
            <a:off x="9691192" y="3250497"/>
            <a:ext cx="1172260" cy="1172260"/>
          </a:xfrm>
          <a:prstGeom prst="ellipse">
            <a:avLst/>
          </a:prstGeom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17A4F7D7-8E5E-FAED-7D28-3CB6AC0788BE}"/>
              </a:ext>
            </a:extLst>
          </p:cNvPr>
          <p:cNvSpPr/>
          <p:nvPr/>
        </p:nvSpPr>
        <p:spPr>
          <a:xfrm>
            <a:off x="1906295" y="4774680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أَخْتارُ عُنْصُرًا وَأُحَدِّدُهُ بِأُصْبُعي؛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74705A5-68E5-DDDD-6CC4-63166282A278}"/>
              </a:ext>
            </a:extLst>
          </p:cNvPr>
          <p:cNvSpPr/>
          <p:nvPr/>
        </p:nvSpPr>
        <p:spPr>
          <a:xfrm>
            <a:off x="9153525" y="4657454"/>
            <a:ext cx="1172260" cy="1172260"/>
          </a:xfrm>
          <a:prstGeom prst="ellipse">
            <a:avLst/>
          </a:prstGeom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3A527327-1E80-F0D7-66AD-3FAA3F4203DD}"/>
              </a:ext>
            </a:extLst>
          </p:cNvPr>
          <p:cNvSpPr/>
          <p:nvPr/>
        </p:nvSpPr>
        <p:spPr>
          <a:xfrm>
            <a:off x="1906295" y="6181637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بِكَلِمَةٍ؛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5FF62A5-9D5B-4151-376E-B5B94C391842}"/>
              </a:ext>
            </a:extLst>
          </p:cNvPr>
          <p:cNvSpPr/>
          <p:nvPr/>
        </p:nvSpPr>
        <p:spPr>
          <a:xfrm>
            <a:off x="9153525" y="6064411"/>
            <a:ext cx="1172260" cy="1172260"/>
          </a:xfrm>
          <a:prstGeom prst="ellipse">
            <a:avLst/>
          </a:prstGeom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9AEF36F2-49B5-897A-46A4-3C32C3DAAF6E}"/>
              </a:ext>
            </a:extLst>
          </p:cNvPr>
          <p:cNvSpPr/>
          <p:nvPr/>
        </p:nvSpPr>
        <p:spPr>
          <a:xfrm>
            <a:off x="1906295" y="758859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أُرَكِّبُ جُمْلَةً تُعَبِّرُ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ٱلْمَشْهَدِ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الَّذي يَضُمُّ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ٱلْعُنْصُرَ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.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AB29A90-B10B-E04D-3AF5-EFF9EA799692}"/>
              </a:ext>
            </a:extLst>
          </p:cNvPr>
          <p:cNvSpPr/>
          <p:nvPr/>
        </p:nvSpPr>
        <p:spPr>
          <a:xfrm>
            <a:off x="9691192" y="7471367"/>
            <a:ext cx="1172260" cy="1172260"/>
          </a:xfrm>
          <a:prstGeom prst="ellipse">
            <a:avLst/>
          </a:prstGeom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pic>
        <p:nvPicPr>
          <p:cNvPr id="21" name="Graphique 20" descr="Badge 1 avec un remplissage uni">
            <a:extLst>
              <a:ext uri="{FF2B5EF4-FFF2-40B4-BE49-F238E27FC236}">
                <a16:creationId xmlns:a16="http://schemas.microsoft.com/office/drawing/2014/main" id="{8940BA30-A0D4-7675-289A-BF86390B41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68585" y="3391131"/>
            <a:ext cx="914400" cy="914400"/>
          </a:xfrm>
          <a:prstGeom prst="rect">
            <a:avLst/>
          </a:prstGeom>
        </p:spPr>
      </p:pic>
      <p:pic>
        <p:nvPicPr>
          <p:cNvPr id="23" name="Graphique 22" descr="Badge avec un remplissage uni">
            <a:extLst>
              <a:ext uri="{FF2B5EF4-FFF2-40B4-BE49-F238E27FC236}">
                <a16:creationId xmlns:a16="http://schemas.microsoft.com/office/drawing/2014/main" id="{4C07C5C0-59CA-4F15-B6BA-C4F74589EE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82455" y="4774679"/>
            <a:ext cx="914400" cy="914400"/>
          </a:xfrm>
          <a:prstGeom prst="rect">
            <a:avLst/>
          </a:prstGeom>
        </p:spPr>
      </p:pic>
      <p:pic>
        <p:nvPicPr>
          <p:cNvPr id="25" name="Graphique 24" descr="Badge 3 avec un remplissage uni">
            <a:extLst>
              <a:ext uri="{FF2B5EF4-FFF2-40B4-BE49-F238E27FC236}">
                <a16:creationId xmlns:a16="http://schemas.microsoft.com/office/drawing/2014/main" id="{3F9406DA-7A29-09F9-A7F7-CB03FB9283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282455" y="6201402"/>
            <a:ext cx="914400" cy="914400"/>
          </a:xfrm>
          <a:prstGeom prst="rect">
            <a:avLst/>
          </a:prstGeom>
        </p:spPr>
      </p:pic>
      <p:pic>
        <p:nvPicPr>
          <p:cNvPr id="27" name="Graphique 26" descr="Badge 4 avec un remplissage uni">
            <a:extLst>
              <a:ext uri="{FF2B5EF4-FFF2-40B4-BE49-F238E27FC236}">
                <a16:creationId xmlns:a16="http://schemas.microsoft.com/office/drawing/2014/main" id="{2BB8AAC7-EBF7-1C0D-1A2F-32D8A3116B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813741" y="761892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بكلمة، ثم بجملة تعبر عن نفس المشهد.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يعلق كل تلميذ على الصورة بكلمة، ثم بجملة (يختار الأستاذ ثلاث كلمات وجمل وينقلها على السبورة)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56212913-83EE-6841-4EDB-155EFE8467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19166" r="10467" b="12634"/>
          <a:stretch>
            <a:fillRect/>
          </a:stretch>
        </p:blipFill>
        <p:spPr>
          <a:xfrm>
            <a:off x="3176757" y="2313814"/>
            <a:ext cx="7362486" cy="7856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بسيط مرتبط بالمدينة؛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سلسلة كلمات وجمل.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الكلمات والجمل.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ويذكر ببروتوكول النقل (كلمتين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تفادي النقل كلمة كلمة).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2848ED-3046-0AED-13EC-B5483199DB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9820" y="3137296"/>
            <a:ext cx="4696355" cy="575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0" name="Image 9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1597858D-2D04-D97A-E763-2CE040EBEF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763" y="1454727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BDE9A4-5EE3-9A36-F817-D8F505D69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4B5D6E97-A3FA-A0EC-75F5-A7C38179E5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9575" r="9953" b="68005"/>
          <a:stretch>
            <a:fillRect/>
          </a:stretch>
        </p:blipFill>
        <p:spPr>
          <a:xfrm>
            <a:off x="493507" y="3395412"/>
            <a:ext cx="12728985" cy="500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FDC75-FBC4-5840-0207-9DCD9ABCC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B7E0A59-199C-DCA7-C1E5-42280BFF62AF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الفقرة قراءة هامسة، سأمر بين الصفوف.</a:t>
            </a: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A4AC225-DE3A-CFF3-D951-2A28F4EF51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2" name="Image 1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1E8CE1BC-D9ED-09FF-A0B0-62FF948F42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9575" r="9953" b="68005"/>
          <a:stretch>
            <a:fillRect/>
          </a:stretch>
        </p:blipFill>
        <p:spPr>
          <a:xfrm>
            <a:off x="493507" y="3395412"/>
            <a:ext cx="12728985" cy="500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799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C5FF4-D0E5-73D3-4957-59DC5CD12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75C7CC6-87D0-4DC6-7A81-551FC6B6D96A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الفقرة قراءة مشتركة، اقرأوا معي عند الإشارة.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443EBE7-82F7-FD2E-2184-6BFA3CCED6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389374B1-31AE-1DAD-F9DB-9156B6BAD7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9575" r="9953" b="68005"/>
          <a:stretch>
            <a:fillRect/>
          </a:stretch>
        </p:blipFill>
        <p:spPr>
          <a:xfrm>
            <a:off x="493507" y="3395412"/>
            <a:ext cx="12728985" cy="500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2877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من يتقدم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جميع التلاميذ الكلمات، لكل تلميذ سطر واحد.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29E17BEA-8506-A51C-CB7D-7E136F0F9F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9575" r="9953" b="68005"/>
          <a:stretch>
            <a:fillRect/>
          </a:stretch>
        </p:blipFill>
        <p:spPr>
          <a:xfrm>
            <a:off x="493507" y="3395412"/>
            <a:ext cx="12728985" cy="500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8566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502C-6895-4009-3E33-5708D2ACF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2FECE4C-61FE-16F8-309E-C040C42B8422}"/>
              </a:ext>
            </a:extLst>
          </p:cNvPr>
          <p:cNvSpPr txBox="1"/>
          <p:nvPr/>
        </p:nvSpPr>
        <p:spPr>
          <a:xfrm>
            <a:off x="1662546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2. المطلوب اختيار الكلمة المناسبة للصورة.</a:t>
            </a:r>
          </a:p>
          <a:p>
            <a:pPr algn="r" rtl="1"/>
            <a:r>
              <a:rPr lang="ar-MA" sz="3200" i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يذكر الأستاذ بطريقة الإنجاز: قراءة الكلمة أولا، ثم البحث عن الصورة المناسبة.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61F58BD-8F02-2333-96A5-4A1B1D314B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ED727810-9CFE-7F38-20F1-E6B6B1FCAC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5" t="32769" r="10810" b="29039"/>
          <a:stretch>
            <a:fillRect/>
          </a:stretch>
        </p:blipFill>
        <p:spPr>
          <a:xfrm>
            <a:off x="827561" y="2491153"/>
            <a:ext cx="12060877" cy="734557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E25E715-B6AD-1D52-C8BC-A5F06AC74969}"/>
              </a:ext>
            </a:extLst>
          </p:cNvPr>
          <p:cNvSpPr/>
          <p:nvPr/>
        </p:nvSpPr>
        <p:spPr>
          <a:xfrm>
            <a:off x="6858000" y="2549236"/>
            <a:ext cx="6068291" cy="728749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218814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4A759-3DB9-E727-34B3-D10D22250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E929386-0E02-A70D-8426-421BCA8AE9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C5BCE6D-AC99-DAA1-A691-7649D38219A0}"/>
              </a:ext>
            </a:extLst>
          </p:cNvPr>
          <p:cNvSpPr txBox="1"/>
          <p:nvPr/>
        </p:nvSpPr>
        <p:spPr>
          <a:xfrm>
            <a:off x="1751027" y="80030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قوموا بإنجاز المطلوب.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الدعم.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892F91D8-9C07-3814-E9E0-6B064D56F9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73" t="37105" r="10810" b="29039"/>
          <a:stretch>
            <a:fillRect/>
          </a:stretch>
        </p:blipFill>
        <p:spPr>
          <a:xfrm>
            <a:off x="3192481" y="2370984"/>
            <a:ext cx="7331037" cy="791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1512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B7BAB-6654-57F0-44FF-3A193951B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66D645B-06D8-9712-CB7A-39816B997D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37B6B02-DC40-57D0-70F0-AB1E673405A1}"/>
              </a:ext>
            </a:extLst>
          </p:cNvPr>
          <p:cNvSpPr txBox="1"/>
          <p:nvPr/>
        </p:nvSpPr>
        <p:spPr>
          <a:xfrm>
            <a:off x="1751027" y="80030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النشاط.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B2F2C51F-583E-4C98-178B-BCC8DA3039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73" t="37105" r="10810" b="29039"/>
          <a:stretch>
            <a:fillRect/>
          </a:stretch>
        </p:blipFill>
        <p:spPr>
          <a:xfrm>
            <a:off x="3192481" y="2370984"/>
            <a:ext cx="7331037" cy="7916016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D13F3298-EADF-A66A-5AF8-7136EB300AA2}"/>
              </a:ext>
            </a:extLst>
          </p:cNvPr>
          <p:cNvCxnSpPr/>
          <p:nvPr/>
        </p:nvCxnSpPr>
        <p:spPr>
          <a:xfrm flipH="1">
            <a:off x="5306291" y="2964873"/>
            <a:ext cx="3491345" cy="385156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9F8056AF-B5BB-64B7-4EC4-BBD2A32A0E20}"/>
              </a:ext>
            </a:extLst>
          </p:cNvPr>
          <p:cNvCxnSpPr>
            <a:cxnSpLocks/>
          </p:cNvCxnSpPr>
          <p:nvPr/>
        </p:nvCxnSpPr>
        <p:spPr>
          <a:xfrm flipH="1">
            <a:off x="5306291" y="4253345"/>
            <a:ext cx="3491345" cy="13716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6A4AE711-E96A-C3E2-7EBA-8E0D5FD12766}"/>
              </a:ext>
            </a:extLst>
          </p:cNvPr>
          <p:cNvCxnSpPr>
            <a:cxnSpLocks/>
          </p:cNvCxnSpPr>
          <p:nvPr/>
        </p:nvCxnSpPr>
        <p:spPr>
          <a:xfrm flipH="1">
            <a:off x="5306291" y="5624945"/>
            <a:ext cx="3491345" cy="394854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6DFBCD99-7D94-7F99-629D-0F87F1740AF8}"/>
              </a:ext>
            </a:extLst>
          </p:cNvPr>
          <p:cNvCxnSpPr>
            <a:cxnSpLocks/>
          </p:cNvCxnSpPr>
          <p:nvPr/>
        </p:nvCxnSpPr>
        <p:spPr>
          <a:xfrm flipH="1" flipV="1">
            <a:off x="5306291" y="2964873"/>
            <a:ext cx="3491345" cy="385156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A062D1ED-3D74-8433-CC74-64A587D03C9C}"/>
              </a:ext>
            </a:extLst>
          </p:cNvPr>
          <p:cNvCxnSpPr>
            <a:cxnSpLocks/>
          </p:cNvCxnSpPr>
          <p:nvPr/>
        </p:nvCxnSpPr>
        <p:spPr>
          <a:xfrm flipH="1">
            <a:off x="5306291" y="8118764"/>
            <a:ext cx="3491345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91633F79-3B0B-408D-C8F3-0820F9844C07}"/>
              </a:ext>
            </a:extLst>
          </p:cNvPr>
          <p:cNvCxnSpPr>
            <a:cxnSpLocks/>
          </p:cNvCxnSpPr>
          <p:nvPr/>
        </p:nvCxnSpPr>
        <p:spPr>
          <a:xfrm flipH="1" flipV="1">
            <a:off x="5306291" y="4253345"/>
            <a:ext cx="3491345" cy="532014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3053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18445-77A0-2D22-985B-768C11F79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066C2AE0-AA29-EDB0-920C-CEFE053AEF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35" t="73030" r="10533" b="7689"/>
          <a:stretch>
            <a:fillRect/>
          </a:stretch>
        </p:blipFill>
        <p:spPr>
          <a:xfrm>
            <a:off x="654717" y="3768436"/>
            <a:ext cx="12701413" cy="383770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E7E9B60-F1BF-D9DC-1C6E-FB53A7383870}"/>
              </a:ext>
            </a:extLst>
          </p:cNvPr>
          <p:cNvSpPr txBox="1"/>
          <p:nvPr/>
        </p:nvSpPr>
        <p:spPr>
          <a:xfrm>
            <a:off x="1662546" y="554088"/>
            <a:ext cx="1113431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لننتقل إلى النشاط رقم 3، سأقرأ الجملتين أولا.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لفت انتباه جميع التلاميذ قبل الشروع في القراءة.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يبرز الأستاذ الوصل المشار إليه بسهم مقوس في الجملتين،  والذي قام به بين كلمتين في حالة همزة الوصل.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22308D2-E41C-EE46-328F-877C7B1850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EE8D55F-79CF-3A0D-85FB-9861B8567CA2}"/>
              </a:ext>
            </a:extLst>
          </p:cNvPr>
          <p:cNvSpPr/>
          <p:nvPr/>
        </p:nvSpPr>
        <p:spPr>
          <a:xfrm>
            <a:off x="7051964" y="4585855"/>
            <a:ext cx="6304165" cy="302029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60732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EDAA2-41F7-F020-AC8E-52EF712A4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356C3E9-214B-66D9-D112-CD6F7A14D2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497F3FD-2D32-82B7-7B5F-6E2D5221BD65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كل واحد منكم يقرأ الجملتين قراءة هامسة، سأمر بين الصفوف.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للتأكد من انخراط الجميع في القراءة الهامسة.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DE32672-B885-B596-EF08-B349439077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36" t="77137" r="10533" b="7689"/>
          <a:stretch>
            <a:fillRect/>
          </a:stretch>
        </p:blipFill>
        <p:spPr>
          <a:xfrm>
            <a:off x="1627909" y="3519054"/>
            <a:ext cx="10460182" cy="5022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0931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35070-36AA-5A34-A916-741065409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FB0151A-2766-3375-7D2B-D89B861CF620}"/>
              </a:ext>
            </a:extLst>
          </p:cNvPr>
          <p:cNvSpPr txBox="1"/>
          <p:nvPr/>
        </p:nvSpPr>
        <p:spPr>
          <a:xfrm>
            <a:off x="1953490" y="746639"/>
            <a:ext cx="1058013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تذكروا، عندما يمتلئ شريط الوقت باللون الأزرق تختفي الكلمات، وما عليكم إلا الانتهاء من القراءة قبل اكتمال ملئه.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01901E4-415A-68D9-BDEC-60664388158C}"/>
              </a:ext>
            </a:extLst>
          </p:cNvPr>
          <p:cNvSpPr/>
          <p:nvPr/>
        </p:nvSpPr>
        <p:spPr>
          <a:xfrm>
            <a:off x="457193" y="4059381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A40EBF2-4B1A-7037-C561-277D95616C6B}"/>
              </a:ext>
            </a:extLst>
          </p:cNvPr>
          <p:cNvGrpSpPr/>
          <p:nvPr/>
        </p:nvGrpSpPr>
        <p:grpSpPr>
          <a:xfrm>
            <a:off x="457193" y="3442064"/>
            <a:ext cx="12998553" cy="1484022"/>
            <a:chOff x="540320" y="5644939"/>
            <a:chExt cx="12998553" cy="1484022"/>
          </a:xfrm>
        </p:grpSpPr>
        <p:sp>
          <p:nvSpPr>
            <p:cNvPr id="7" name="Organigramme : Alternative 6">
              <a:extLst>
                <a:ext uri="{FF2B5EF4-FFF2-40B4-BE49-F238E27FC236}">
                  <a16:creationId xmlns:a16="http://schemas.microsoft.com/office/drawing/2014/main" id="{24B16712-B1E5-7B53-11DC-787DADFBBEC4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ABC1A4F4-007C-9473-08A9-53A20918215B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23" name="Ellipse 22">
                <a:extLst>
                  <a:ext uri="{FF2B5EF4-FFF2-40B4-BE49-F238E27FC236}">
                    <a16:creationId xmlns:a16="http://schemas.microsoft.com/office/drawing/2014/main" id="{7329E270-4664-F6B8-E325-3AB6588E3BE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22" name="Graphique 21" descr="Chronomètre avec un remplissage uni">
                <a:extLst>
                  <a:ext uri="{FF2B5EF4-FFF2-40B4-BE49-F238E27FC236}">
                    <a16:creationId xmlns:a16="http://schemas.microsoft.com/office/drawing/2014/main" id="{AAAD982A-F63A-63C9-CC1C-B9A8E2F554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907445E7-14F2-A652-1731-AA7A08C545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6894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265C3-F003-F5C3-AA07-3C0BC80A8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04C1A5B-CAC3-99D8-5E95-9334132EA5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2660AC-513D-10F7-EFB0-AAB6AB821955}"/>
              </a:ext>
            </a:extLst>
          </p:cNvPr>
          <p:cNvSpPr txBox="1"/>
          <p:nvPr/>
        </p:nvSpPr>
        <p:spPr>
          <a:xfrm>
            <a:off x="1979626" y="646420"/>
            <a:ext cx="10817235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ستتقدمون إلى السبورة لقراءة الجملتين قبل انقضاء الوقت.</a:t>
            </a:r>
          </a:p>
          <a:p>
            <a:pPr algn="r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في كل حصة خمسة تلاميذ للقراءة، ويقوم بقياس الزمن المستغرق في القراءة (يتم تغيير التلاميذ في كل حصة ويسجل الفائزون في كل حصة)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2553AFFF-5375-D8C1-B0A2-F14FA5913D6B}"/>
              </a:ext>
            </a:extLst>
          </p:cNvPr>
          <p:cNvSpPr/>
          <p:nvPr/>
        </p:nvSpPr>
        <p:spPr>
          <a:xfrm>
            <a:off x="457193" y="3103411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98E9EFBE-4C8A-600B-510B-E9DCBCEDCF42}"/>
              </a:ext>
            </a:extLst>
          </p:cNvPr>
          <p:cNvGrpSpPr/>
          <p:nvPr/>
        </p:nvGrpSpPr>
        <p:grpSpPr>
          <a:xfrm>
            <a:off x="457193" y="2486094"/>
            <a:ext cx="12998553" cy="1484022"/>
            <a:chOff x="540320" y="5644939"/>
            <a:chExt cx="12998553" cy="1484022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F7A0B8B-AC4E-BE07-B429-771E363C011A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F26327C-8DC9-DE69-F8F0-E4CF886F0E30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10" name="Ellipse 9">
                <a:extLst>
                  <a:ext uri="{FF2B5EF4-FFF2-40B4-BE49-F238E27FC236}">
                    <a16:creationId xmlns:a16="http://schemas.microsoft.com/office/drawing/2014/main" id="{6BF749FA-4551-910F-3773-6A75E84957F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11" name="Graphique 10" descr="Chronomètre avec un remplissage uni">
                <a:extLst>
                  <a:ext uri="{FF2B5EF4-FFF2-40B4-BE49-F238E27FC236}">
                    <a16:creationId xmlns:a16="http://schemas.microsoft.com/office/drawing/2014/main" id="{8A3F0B55-8AE9-F812-DD08-934FF17E87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7" name="Image 6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DC79C36B-E56C-F76E-7725-FA12FD5587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36" t="77137" r="10533" b="7689"/>
          <a:stretch>
            <a:fillRect/>
          </a:stretch>
        </p:blipFill>
        <p:spPr>
          <a:xfrm>
            <a:off x="1627909" y="4424795"/>
            <a:ext cx="10460182" cy="5022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528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96352-FBBD-70F4-E396-2AD4F23B0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F074318-A3A4-F727-40C0-1B7A8D31D9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3B829B5-FAD0-88A6-2401-90CC9E71510E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الجملتين، وتذكروا استراتيجية النقل: كلمتين </a:t>
            </a:r>
            <a:r>
              <a:rPr lang="ar-MA" sz="3200" b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ويحرص على تطبيق استراتيجية النقل لتسريع العملية.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768AA14-7465-F60D-CC64-1AB75C3554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727" b="78516" l="13763" r="85376">
                        <a14:foregroundMark x1="48602" y1="19727" x2="48602" y2="19727"/>
                        <a14:foregroundMark x1="84516" y1="38086" x2="84516" y2="38086"/>
                        <a14:foregroundMark x1="85591" y1="40820" x2="85591" y2="40820"/>
                        <a14:foregroundMark x1="13763" y1="57031" x2="13763" y2="57031"/>
                        <a14:foregroundMark x1="21935" y1="61914" x2="21935" y2="619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9" t="13855" r="8699" b="14165"/>
          <a:stretch>
            <a:fillRect/>
          </a:stretch>
        </p:blipFill>
        <p:spPr>
          <a:xfrm>
            <a:off x="340747" y="3855053"/>
            <a:ext cx="3990110" cy="4142509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1389EC49-44F0-E421-319C-EBEA856978E6}"/>
              </a:ext>
            </a:extLst>
          </p:cNvPr>
          <p:cNvCxnSpPr>
            <a:cxnSpLocks/>
          </p:cNvCxnSpPr>
          <p:nvPr/>
        </p:nvCxnSpPr>
        <p:spPr>
          <a:xfrm flipH="1" flipV="1">
            <a:off x="4289292" y="5926308"/>
            <a:ext cx="3189910" cy="1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E38438C-77C3-22B1-8849-45E44C2505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36" t="77137" r="10533" b="7689"/>
          <a:stretch>
            <a:fillRect/>
          </a:stretch>
        </p:blipFill>
        <p:spPr>
          <a:xfrm>
            <a:off x="7692736" y="4584216"/>
            <a:ext cx="5590309" cy="2684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8197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C19816C-DC7D-D3D1-ECFD-5BC928BEBE13}"/>
              </a:ext>
            </a:extLst>
          </p:cNvPr>
          <p:cNvSpPr txBox="1">
            <a:spLocks/>
          </p:cNvSpPr>
          <p:nvPr/>
        </p:nvSpPr>
        <p:spPr>
          <a:xfrm>
            <a:off x="522168" y="263769"/>
            <a:ext cx="6929469" cy="16153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بعد؟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8A00700-5270-6F85-C7A1-8BAA90F00A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35" y="2108734"/>
            <a:ext cx="6502734" cy="598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17661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73B4F-6E9E-32F7-C30D-49E711E377F9}"/>
              </a:ext>
            </a:extLst>
          </p:cNvPr>
          <p:cNvSpPr txBox="1"/>
          <p:nvPr/>
        </p:nvSpPr>
        <p:spPr>
          <a:xfrm>
            <a:off x="1113538" y="1005536"/>
            <a:ext cx="1148892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ماذا بعد، قوموا بتشكيل حلقة.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78CFDD0E-0294-50FE-1739-739E2630A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7D14A81-CECD-67B4-20FB-AD5C079594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01709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98D7-F17F-8015-6D4D-67546BCA6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3661866-8E3F-E80C-B4D0-B46C6E8A4D74}"/>
              </a:ext>
            </a:extLst>
          </p:cNvPr>
          <p:cNvSpPr txBox="1"/>
          <p:nvPr/>
        </p:nvSpPr>
        <p:spPr>
          <a:xfrm>
            <a:off x="684046" y="787024"/>
            <a:ext cx="1185601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سأقدم لكم جملة هي بداية لقصة، وكل واحد منكم سيقدم جملة متممة لما قبلها.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بنمذجة اللعبة مع أحد المتفوقين، أو يعيد إنتاج الجملة الموالية، قبل اللعب جماعة.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8A31920C-3AB4-8A7C-2318-BB935F292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F00F53E-7C06-0853-5E53-3C744B3A9A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0115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E4404950-322A-AF01-4AC8-B6EE85FB2D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225" y="2074243"/>
            <a:ext cx="4998325" cy="63307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1" name="Image 10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0556FC54-31D2-3463-8CEB-344FEBCBE8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227" y="1909312"/>
            <a:ext cx="4998325" cy="63307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31: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6276109" y="5703417"/>
            <a:ext cx="716280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لوحة المدينة وأعبر عنها بثلاث كلمات ثم ثلاث جمل وأنقلها على دفتري.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013158C-1E29-7958-4ABA-2ACE99C24C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8" name="Image 7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D59FBE6B-F7CA-1256-91A5-EA2E4FDB69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12956"/>
            <a:ext cx="6295797" cy="797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B21BD1DE-BDB1-6D75-8679-1C4D74D5FD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52632"/>
            <a:ext cx="6264471" cy="793436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33: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64BC56-2E09-DFDC-9449-09CF06A65099}"/>
              </a:ext>
            </a:extLst>
          </p:cNvPr>
          <p:cNvSpPr txBox="1"/>
          <p:nvPr/>
        </p:nvSpPr>
        <p:spPr>
          <a:xfrm>
            <a:off x="6552473" y="3896797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الكلمات بسرعة وبدقة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7E161-17A2-973D-5926-D741DC93F413}"/>
              </a:ext>
            </a:extLst>
          </p:cNvPr>
          <p:cNvSpPr/>
          <p:nvPr/>
        </p:nvSpPr>
        <p:spPr>
          <a:xfrm>
            <a:off x="3228109" y="3546764"/>
            <a:ext cx="2618510" cy="14592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BA84E41-DC35-05CC-AED2-331D88943F58}"/>
              </a:ext>
            </a:extLst>
          </p:cNvPr>
          <p:cNvSpPr/>
          <p:nvPr/>
        </p:nvSpPr>
        <p:spPr>
          <a:xfrm>
            <a:off x="3228107" y="8077200"/>
            <a:ext cx="2618511" cy="171713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2CFEEFB-C157-650C-A8D9-076354294DAD}"/>
              </a:ext>
            </a:extLst>
          </p:cNvPr>
          <p:cNvSpPr txBox="1"/>
          <p:nvPr/>
        </p:nvSpPr>
        <p:spPr>
          <a:xfrm>
            <a:off x="6552473" y="9247086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3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الجمل بسرعة وبدقة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613733D-1612-1A6D-4313-7BE5F08ED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006935"/>
              </p:ext>
            </p:extLst>
          </p:nvPr>
        </p:nvGraphicFramePr>
        <p:xfrm>
          <a:off x="1860221" y="1558994"/>
          <a:ext cx="9989603" cy="774224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064559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كيف أوظف أدواتي المدرسية؟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161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كلمات: كلمات </a:t>
                      </a:r>
                      <a:r>
                        <a:rPr lang="ar-MA" sz="2800" b="0" kern="1200" dirty="0" err="1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مسجوعة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مشتركة</a:t>
                      </a:r>
                      <a:endParaRPr lang="fr-FR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المدينة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96782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قراءات فردية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أنشطة الكراسة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53778" y="2932352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78" y="741108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431233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71DA35-C070-9ACA-7643-03EC857205FD}"/>
              </a:ext>
            </a:extLst>
          </p:cNvPr>
          <p:cNvGrpSpPr/>
          <p:nvPr/>
        </p:nvGrpSpPr>
        <p:grpSpPr>
          <a:xfrm flipH="1">
            <a:off x="2353778" y="1661675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DDFC7629-0EEF-59AB-A5FC-80213916492F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9E7F041C-615F-E664-D75D-AD04F25A35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A8D0F4EB-6E57-B300-E3A8-E28A34D2CAC2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87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73121" y="937262"/>
            <a:ext cx="635267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 أوظف أدواتي المدرسية؟</a:t>
            </a:r>
          </a:p>
        </p:txBody>
      </p:sp>
    </p:spTree>
    <p:extLst>
      <p:ext uri="{BB962C8B-B14F-4D97-AF65-F5344CB8AC3E}">
        <p14:creationId xmlns:p14="http://schemas.microsoft.com/office/powerpoint/2010/main" val="2686102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4404059" y="2323142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أُحْضِرُ أَدَواتي كامِلَةً كُلَّ يَوْمٍ؛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90934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أوظف أدواتي المدرسية؟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4404059" y="4230621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أَسْتَخْرِجُ أَدَواتي مَتى طَلَبَ مِنّي ذَلِكَ أُسْتاذي؛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C8ADA-15F9-1E77-DDDF-79C68B5E7C4F}"/>
              </a:ext>
            </a:extLst>
          </p:cNvPr>
          <p:cNvSpPr txBox="1"/>
          <p:nvPr/>
        </p:nvSpPr>
        <p:spPr>
          <a:xfrm>
            <a:off x="4404059" y="7537747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أُحافِظُ عَلى أَدَواتي الْمَدْرَسِيَّةِ؛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F072296-C01A-FA33-5AB5-8D45019010AE}"/>
              </a:ext>
            </a:extLst>
          </p:cNvPr>
          <p:cNvSpPr txBox="1"/>
          <p:nvPr/>
        </p:nvSpPr>
        <p:spPr>
          <a:xfrm>
            <a:off x="4404059" y="5884184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أَسْتَخْرِجُ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ٱلْأَداةَ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ٱلْمُناسِبَةَ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لِكُلِّ أَيْقونَةٍ؛</a:t>
            </a:r>
          </a:p>
        </p:txBody>
      </p:sp>
      <p:pic>
        <p:nvPicPr>
          <p:cNvPr id="10" name="Image 9" descr="Une image contenant dessin humoristique, meubles, table, animation japonaise&#10;&#10;Le contenu généré par l’IA peut être incorrect.">
            <a:extLst>
              <a:ext uri="{FF2B5EF4-FFF2-40B4-BE49-F238E27FC236}">
                <a16:creationId xmlns:a16="http://schemas.microsoft.com/office/drawing/2014/main" id="{4F92E7E9-5948-632D-C98D-D1825E0F86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11" y="1997076"/>
            <a:ext cx="1971869" cy="16338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 17" descr="Une image contenant dessin humoristique, meubles, table, animation japonaise&#10;&#10;Le contenu généré par l’IA peut être incorrect.">
            <a:extLst>
              <a:ext uri="{FF2B5EF4-FFF2-40B4-BE49-F238E27FC236}">
                <a16:creationId xmlns:a16="http://schemas.microsoft.com/office/drawing/2014/main" id="{B14B6FC2-0ED7-AA9F-0D60-BFF863551B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11" y="7068604"/>
            <a:ext cx="1971869" cy="16338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81D38F53-7F8E-C440-103B-889B40EEC7DD}"/>
              </a:ext>
            </a:extLst>
          </p:cNvPr>
          <p:cNvSpPr txBox="1"/>
          <p:nvPr/>
        </p:nvSpPr>
        <p:spPr>
          <a:xfrm>
            <a:off x="4404059" y="9191311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أُعيرِ زَميلي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ٱلْأَداةَ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إِذا طَلَبَها مِنّي.</a:t>
            </a:r>
          </a:p>
        </p:txBody>
      </p:sp>
      <p:pic>
        <p:nvPicPr>
          <p:cNvPr id="27" name="Image 26" descr="Une image contenant dessin humoristique, animation japonaise, meubles, habits&#10;&#10;Le contenu généré par l’IA peut être incorrect.">
            <a:extLst>
              <a:ext uri="{FF2B5EF4-FFF2-40B4-BE49-F238E27FC236}">
                <a16:creationId xmlns:a16="http://schemas.microsoft.com/office/drawing/2014/main" id="{1B328F74-81F6-84D3-BD0D-E0D0D0AEAF6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11" y="8759114"/>
            <a:ext cx="1971869" cy="16338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Image 27" descr="Une image contenant dessin humoristique, meubles, table, animation japonaise&#10;&#10;Le contenu généré par l’IA peut être incorrect.">
            <a:extLst>
              <a:ext uri="{FF2B5EF4-FFF2-40B4-BE49-F238E27FC236}">
                <a16:creationId xmlns:a16="http://schemas.microsoft.com/office/drawing/2014/main" id="{34B53F83-4BF8-D2C2-911C-AF814F19DB2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11" y="5378094"/>
            <a:ext cx="1971869" cy="16338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Image 28" descr="Une image contenant meubles, dessin humoristique, chaise, intérieur&#10;&#10;Le contenu généré par l’IA peut être incorrect.">
            <a:extLst>
              <a:ext uri="{FF2B5EF4-FFF2-40B4-BE49-F238E27FC236}">
                <a16:creationId xmlns:a16="http://schemas.microsoft.com/office/drawing/2014/main" id="{FAD96C57-65B9-4AC2-AED0-0E5888D1A4C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11" y="3687585"/>
            <a:ext cx="1971869" cy="16338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80359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9" grpId="0"/>
      <p:bldP spid="2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2614</TotalTime>
  <Words>1100</Words>
  <Application>Microsoft Office PowerPoint</Application>
  <PresentationFormat>Personnalisé</PresentationFormat>
  <Paragraphs>165</Paragraphs>
  <Slides>50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50</vt:i4>
      </vt:variant>
    </vt:vector>
  </HeadingPairs>
  <TitlesOfParts>
    <vt:vector size="68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2243</cp:revision>
  <dcterms:created xsi:type="dcterms:W3CDTF">2014-10-09T07:32:24Z</dcterms:created>
  <dcterms:modified xsi:type="dcterms:W3CDTF">2025-09-25T14:20:58Z</dcterms:modified>
</cp:coreProperties>
</file>