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50"/>
  </p:notesMasterIdLst>
  <p:handoutMasterIdLst>
    <p:handoutMasterId r:id="rId51"/>
  </p:handoutMasterIdLst>
  <p:sldIdLst>
    <p:sldId id="257" r:id="rId6"/>
    <p:sldId id="2134804867" r:id="rId7"/>
    <p:sldId id="2134805101" r:id="rId8"/>
    <p:sldId id="2134808443" r:id="rId9"/>
    <p:sldId id="2134808595" r:id="rId10"/>
    <p:sldId id="2134805155" r:id="rId11"/>
    <p:sldId id="345" r:id="rId12"/>
    <p:sldId id="953" r:id="rId13"/>
    <p:sldId id="2134808449" r:id="rId14"/>
    <p:sldId id="2134808451" r:id="rId15"/>
    <p:sldId id="2134808592" r:id="rId16"/>
    <p:sldId id="2134808596" r:id="rId17"/>
    <p:sldId id="2134808597" r:id="rId18"/>
    <p:sldId id="2134808598" r:id="rId19"/>
    <p:sldId id="2134808599" r:id="rId20"/>
    <p:sldId id="2134808600" r:id="rId21"/>
    <p:sldId id="2134808601" r:id="rId22"/>
    <p:sldId id="2134808602" r:id="rId23"/>
    <p:sldId id="2134808603" r:id="rId24"/>
    <p:sldId id="2134808604" r:id="rId25"/>
    <p:sldId id="2134808605" r:id="rId26"/>
    <p:sldId id="2134808448" r:id="rId27"/>
    <p:sldId id="2134808470" r:id="rId28"/>
    <p:sldId id="2134808471" r:id="rId29"/>
    <p:sldId id="2134808472" r:id="rId30"/>
    <p:sldId id="2134808545" r:id="rId31"/>
    <p:sldId id="597" r:id="rId32"/>
    <p:sldId id="2134808475" r:id="rId33"/>
    <p:sldId id="2134808565" r:id="rId34"/>
    <p:sldId id="2134808566" r:id="rId35"/>
    <p:sldId id="2134808593" r:id="rId36"/>
    <p:sldId id="2134808577" r:id="rId37"/>
    <p:sldId id="2134808594" r:id="rId38"/>
    <p:sldId id="2134808578" r:id="rId39"/>
    <p:sldId id="2134808574" r:id="rId40"/>
    <p:sldId id="2134808579" r:id="rId41"/>
    <p:sldId id="2134808582" r:id="rId42"/>
    <p:sldId id="2134808583" r:id="rId43"/>
    <p:sldId id="2134808606" r:id="rId44"/>
    <p:sldId id="2134808607" r:id="rId45"/>
    <p:sldId id="2134808608" r:id="rId46"/>
    <p:sldId id="985" r:id="rId47"/>
    <p:sldId id="2134808546" r:id="rId48"/>
    <p:sldId id="2134808513" r:id="rId49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443"/>
            <p14:sldId id="2134808595"/>
            <p14:sldId id="2134805155"/>
          </p14:sldIdLst>
        </p14:section>
        <p14:section name="افتتاح الحصة" id="{B4CCA7F9-F5CC-4171-9420-75CE68236B45}">
          <p14:sldIdLst>
            <p14:sldId id="345"/>
            <p14:sldId id="953"/>
            <p14:sldId id="2134808449"/>
            <p14:sldId id="2134808451"/>
          </p14:sldIdLst>
        </p14:section>
        <p14:section name="نشاط اعتيادي" id="{3822E05A-48B7-466A-9806-AC1514DAD3AF}">
          <p14:sldIdLst>
            <p14:sldId id="2134808592"/>
            <p14:sldId id="2134808596"/>
            <p14:sldId id="2134808597"/>
            <p14:sldId id="2134808598"/>
            <p14:sldId id="2134808599"/>
            <p14:sldId id="2134808600"/>
            <p14:sldId id="2134808601"/>
            <p14:sldId id="2134808602"/>
            <p14:sldId id="2134808603"/>
            <p14:sldId id="2134808604"/>
            <p14:sldId id="2134808605"/>
          </p14:sldIdLst>
        </p14:section>
        <p14:section name="تحدث وإغناء المعجم" id="{5F742C0B-3E93-40E7-BD04-47EA8F843380}">
          <p14:sldIdLst>
            <p14:sldId id="2134808448"/>
            <p14:sldId id="2134808470"/>
            <p14:sldId id="2134808471"/>
            <p14:sldId id="2134808472"/>
            <p14:sldId id="2134808545"/>
          </p14:sldIdLst>
        </p14:section>
        <p14:section name="أنشطة القراءةوالكتابة" id="{A25CF4A3-DA66-4B51-A640-2EC4C5A8918F}">
          <p14:sldIdLst>
            <p14:sldId id="597"/>
            <p14:sldId id="2134808475"/>
            <p14:sldId id="2134808565"/>
            <p14:sldId id="2134808566"/>
            <p14:sldId id="2134808593"/>
            <p14:sldId id="2134808577"/>
            <p14:sldId id="2134808594"/>
            <p14:sldId id="2134808578"/>
            <p14:sldId id="2134808574"/>
            <p14:sldId id="2134808579"/>
            <p14:sldId id="2134808582"/>
            <p14:sldId id="2134808583"/>
          </p14:sldIdLst>
        </p14:section>
        <p14:section name="ألعاب" id="{66953B43-0502-40BE-9D9D-49C14FC1791C}">
          <p14:sldIdLst>
            <p14:sldId id="2134808606"/>
            <p14:sldId id="2134808607"/>
            <p14:sldId id="2134808608"/>
          </p14:sldIdLst>
        </p14:section>
        <p14:section name="اختتام الحصة" id="{CFAC160B-4D15-40C5-8575-18C3947DD0CB}">
          <p14:sldIdLst>
            <p14:sldId id="985"/>
            <p14:sldId id="2134808546"/>
            <p14:sldId id="213480851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CCCC"/>
    <a:srgbClr val="FFD992"/>
    <a:srgbClr val="19199B"/>
    <a:srgbClr val="006DB4"/>
    <a:srgbClr val="E74C3C"/>
    <a:srgbClr val="D4EAF3"/>
    <a:srgbClr val="FFFFFF"/>
    <a:srgbClr val="10147E"/>
    <a:srgbClr val="0A0C4C"/>
    <a:srgbClr val="B4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158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838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notesMaster" Target="notesMasters/notesMaster1.xml"/><Relationship Id="rId55" Type="http://schemas.openxmlformats.org/officeDocument/2006/relationships/theme" Target="theme/theme1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tableStyles" Target="tableStyles.xml"/><Relationship Id="rId8" Type="http://schemas.openxmlformats.org/officeDocument/2006/relationships/slide" Target="slides/slide3.xml"/><Relationship Id="rId51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E4649-3403-BE15-5C02-36C8BAD42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3BB07AC-1DDA-C37C-C5D7-FCCD0B3DB2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EB7C01A-A2BD-CEC8-402F-D4157983DE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B0AAC11-1171-F850-4119-B849120BBB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36465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9F3E54-54A6-1B4C-CC3C-21249745C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BFBAACD-30BB-6D06-CBE8-9C43111DDF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BF9519C0-9396-8D72-E4BA-4E5699D2D8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12E7AB4-70A0-9C3F-80BC-F1D23A3FE0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48758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487D4A-9A13-A892-DC0E-A258AACC26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2F7ABA1-0BB2-E09C-3602-5FABE80186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36353E0-731F-BD8C-C643-CC1CBC814C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32DE641-9797-490A-DBE8-D73CF6A610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67512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71C635-9E15-55AE-7252-443BFD6812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287993B-F7E8-1A97-12D1-949D81A720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43F16EC-2AA2-C9E7-ACF0-B8D1CFAB12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609BC4D-D5CA-FA69-4236-0A44073491F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34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81431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936176" y="0"/>
            <a:ext cx="4800601" cy="10287000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03875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203875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6708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6222772" y="8990806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5736772" y="8342704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5736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92700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7DB3609-7ECF-DCC3-7F74-5BC65A132B86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37563281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33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slideLayout" Target="../slideLayouts/slideLayout76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Relationship Id="rId8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6" r:id="rId12"/>
    <p:sldLayoutId id="2147483947" r:id="rId13"/>
    <p:sldLayoutId id="2147483948" r:id="rId14"/>
    <p:sldLayoutId id="2147483949" r:id="rId15"/>
    <p:sldLayoutId id="2147483844" r:id="rId16"/>
    <p:sldLayoutId id="2147483878" r:id="rId17"/>
    <p:sldLayoutId id="2147483880" r:id="rId18"/>
    <p:sldLayoutId id="2147483881" r:id="rId19"/>
    <p:sldLayoutId id="2147483950" r:id="rId20"/>
    <p:sldLayoutId id="2147483951" r:id="rId21"/>
    <p:sldLayoutId id="2147483838" r:id="rId22"/>
    <p:sldLayoutId id="2147483650" r:id="rId23"/>
    <p:sldLayoutId id="2147483651" r:id="rId24"/>
    <p:sldLayoutId id="2147483652" r:id="rId25"/>
    <p:sldLayoutId id="2147483653" r:id="rId26"/>
    <p:sldLayoutId id="2147483654" r:id="rId27"/>
    <p:sldLayoutId id="2147483655" r:id="rId28"/>
    <p:sldLayoutId id="2147483656" r:id="rId29"/>
    <p:sldLayoutId id="2147483657" r:id="rId30"/>
    <p:sldLayoutId id="2147483658" r:id="rId31"/>
    <p:sldLayoutId id="2147483877" r:id="rId32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8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sv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36.svg"/><Relationship Id="rId5" Type="http://schemas.openxmlformats.org/officeDocument/2006/relationships/image" Target="../media/image35.png"/><Relationship Id="rId10" Type="http://schemas.openxmlformats.org/officeDocument/2006/relationships/image" Target="../media/image40.svg"/><Relationship Id="rId4" Type="http://schemas.openxmlformats.org/officeDocument/2006/relationships/image" Target="../media/image34.svg"/><Relationship Id="rId9" Type="http://schemas.openxmlformats.org/officeDocument/2006/relationships/image" Target="../media/image3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5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3.xml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44.jpeg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44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7.svg"/><Relationship Id="rId7" Type="http://schemas.openxmlformats.org/officeDocument/2006/relationships/image" Target="../media/image4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10" Type="http://schemas.openxmlformats.org/officeDocument/2006/relationships/image" Target="../media/image52.jpeg"/><Relationship Id="rId4" Type="http://schemas.openxmlformats.org/officeDocument/2006/relationships/image" Target="../media/image46.png"/><Relationship Id="rId9" Type="http://schemas.openxmlformats.org/officeDocument/2006/relationships/image" Target="../media/image51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59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4.xml"/><Relationship Id="rId4" Type="http://schemas.openxmlformats.org/officeDocument/2006/relationships/image" Target="../media/image53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microsoft.com/office/2007/relationships/hdphoto" Target="../media/hdphoto3.wdp"/><Relationship Id="rId5" Type="http://schemas.openxmlformats.org/officeDocument/2006/relationships/image" Target="../media/image54.png"/><Relationship Id="rId4" Type="http://schemas.openxmlformats.org/officeDocument/2006/relationships/image" Target="../media/image55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5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6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6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</a:t>
            </a:r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101953" y="8476451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بمؤسسات الريادة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قيد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الثاني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18</a:t>
                </a:r>
                <a:endParaRPr lang="en-US" sz="44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كلمة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1</a:t>
              </a:r>
              <a:endParaRPr lang="fr-FR" sz="5400" b="1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5B223-4811-C517-3E6E-633F1F86B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 26">
            <a:extLst>
              <a:ext uri="{FF2B5EF4-FFF2-40B4-BE49-F238E27FC236}">
                <a16:creationId xmlns:a16="http://schemas.microsoft.com/office/drawing/2014/main" id="{31840FF6-F0F5-7847-DC42-813D026A5A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3" y="4171950"/>
            <a:ext cx="7665851" cy="5853924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D77ACF1F-2DB3-8563-B002-858607BD1467}"/>
              </a:ext>
            </a:extLst>
          </p:cNvPr>
          <p:cNvSpPr txBox="1"/>
          <p:nvPr/>
        </p:nvSpPr>
        <p:spPr>
          <a:xfrm>
            <a:off x="3025073" y="1118456"/>
            <a:ext cx="926217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حصة اليوم ستواصلون التدرب على قراءة كلمات وجمل.</a:t>
            </a: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83BFA47A-AF70-EA63-A150-5E517CBD91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5216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0464FEED-A795-2F47-90F2-EE4904ECA4ED}"/>
              </a:ext>
            </a:extLst>
          </p:cNvPr>
          <p:cNvSpPr/>
          <p:nvPr/>
        </p:nvSpPr>
        <p:spPr>
          <a:xfrm>
            <a:off x="827090" y="6647403"/>
            <a:ext cx="5293893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إملاء</a:t>
            </a:r>
          </a:p>
        </p:txBody>
      </p:sp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B3F6E378-A980-E064-31FF-806D630E641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9791" y="599485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227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76B22E-FDA5-1742-F272-F1A661256F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433DDF1-3D2D-2992-1AF6-9FD7E869DB43}"/>
              </a:ext>
            </a:extLst>
          </p:cNvPr>
          <p:cNvSpPr txBox="1"/>
          <p:nvPr/>
        </p:nvSpPr>
        <p:spPr>
          <a:xfrm>
            <a:off x="2190749" y="929337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ألواحكم والطبشور، سأملي عليكم كلمات.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30EE2739-1E93-768E-7B81-B0F88C5B56A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2DA1634F-35E3-9D46-0A13-98B6EC634AE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1195" y="3454443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0604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E5F5D2-F9C1-C56E-8532-28329B97CC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7536AD3-C6A7-14CA-65A2-5B6368512452}"/>
              </a:ext>
            </a:extLst>
          </p:cNvPr>
          <p:cNvSpPr txBox="1"/>
          <p:nvPr/>
        </p:nvSpPr>
        <p:spPr>
          <a:xfrm>
            <a:off x="2176895" y="1019391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أيام.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9A7F972-1C1B-DD27-55CB-39303624B67C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FFDDF55F-A226-799D-E217-B672760FB11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176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5ED5FA-CF82-38DA-B87B-5498303BF2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12D1502-B25D-8937-2923-141E1ECDD3CD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506F506-5552-E51F-E269-B99490E38A1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4D4A36A-DA0F-D8C9-34A5-7CC20FD9454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1184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CD65EA-165C-ABE9-34F9-AC65150C6D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F40B40C4-494F-07AE-4609-2E85E9FC51C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34FC653-9BA0-0EDB-6017-DC68B3452CDA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BEFF1D7D-3948-5143-DA98-E9EB6640B26D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أَيّام</a:t>
            </a:r>
            <a:r>
              <a:rPr lang="ar-MA" sz="19900" dirty="0">
                <a:ln w="0"/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0F91A76-7566-0953-CC31-09C96FE18BFD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30054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6B89A0-1BAF-7936-FAF5-10FB4B30BC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C5809E7-AAD0-00E9-3133-3730D2D2CA77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أثواب.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743D57F-B587-119B-D461-69ECE7691D2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EA61438-C16C-CF2C-2DAC-1BCD26FB477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411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EA1BD3-BF32-68E4-BA4B-43FCEA09EB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0955412-C5A0-CCA2-7447-E0C3C650EFB7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675D383-7FF3-9393-F715-3324F2E5782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BE18BDA-C8A6-AF90-F64C-59FD423209E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550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E8EB9D-E8B1-0B76-87DC-BACA38425D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74CE400-C69E-8297-E247-FB11C7D5331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0361CF4-8B8B-6DA6-D6E1-EDBE42DE8EC8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90688CFE-E0F2-A75D-859C-4CC77E2763F6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أَثْواب</a:t>
            </a:r>
            <a:r>
              <a:rPr lang="ar-MA" sz="19900" dirty="0">
                <a:ln w="0"/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4D27480-455A-ECE6-89E8-E20C6D1EAEEA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3540944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219F61-968E-3C60-B7D3-EF919278C5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35EF626-E628-96D3-EE8D-2C65060352B3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الكلمة التي ستسمعونها: أَثير.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3FB00D7-D007-CE1D-7F41-AD8DA93D54C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211BBE6-D957-8F22-7D86-1225BFC615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031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1A9474-6F8F-55D2-0130-2417C8D3C1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F9DD920-C0A2-4EFD-52B2-7DBAA38BE809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517820F-7E3F-A1FD-7D01-2A8EB01253B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5B0C641-0E6D-2301-1821-813F17872C7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8086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68D103-0C1D-66BA-7438-1D74FC7BA6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2675B83A-DC7F-52D8-680E-1D9705E271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CBD8DFE-F03F-27E3-E7EF-19490F1BDF52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3083AFE-6D16-44DC-9CF2-EB99B47291F0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الطاولة. الآن سنقوم بالتصحيح.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B2816AFA-4D84-8E33-2842-3BC8E3F0704A}"/>
              </a:ext>
            </a:extLst>
          </p:cNvPr>
          <p:cNvSpPr/>
          <p:nvPr/>
        </p:nvSpPr>
        <p:spPr>
          <a:xfrm>
            <a:off x="4253345" y="4207406"/>
            <a:ext cx="4973781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أَثير</a:t>
            </a:r>
            <a:r>
              <a:rPr kumimoji="0" lang="ar-MA" sz="19900" b="0" i="0" u="none" strike="noStrike" kern="1200" cap="none" spc="0" normalizeH="0" baseline="0" noProof="0" dirty="0">
                <a:ln w="0"/>
                <a:solidFill>
                  <a:schemeClr val="tx1"/>
                </a:solidFill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994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</a:t>
            </a: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979C7E-B07E-D7B6-C546-154A433D40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CD3E9E9-2FD3-AE5F-4797-4CB9C1F5E73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9B94A0B4-D5B7-EC38-300E-A9D5A7231CF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2627708"/>
            <a:ext cx="4800601" cy="5220892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الصورة</a:t>
            </a:r>
          </a:p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"لوحة القرية"</a:t>
            </a:r>
            <a:endParaRPr kumimoji="1" lang="fr-FR" sz="6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177C436F-B64D-5A2B-A639-92BBF288209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2B682141-B5B6-2DD4-5EFA-DB7E49DF4B2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70D9FAA-6294-EAAA-BB97-D36E9ACC322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8B0410A9-47A9-1B5A-C114-23519765460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4" name="Image 3" descr="Une image contenant texte, capture d’écran, arbr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1BB087CD-656C-0805-B210-71FBAA9B3DC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7927" y="886690"/>
            <a:ext cx="7052592" cy="71467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2602383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58F2C-17B6-A2A1-5EB6-E48B2E616E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254D81-6CFC-706F-6FA7-43209569B7CE}"/>
              </a:ext>
            </a:extLst>
          </p:cNvPr>
          <p:cNvSpPr txBox="1"/>
          <p:nvPr/>
        </p:nvSpPr>
        <p:spPr>
          <a:xfrm>
            <a:off x="1082840" y="823483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جميعا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لنتذكر كيف أعبر عن الصورة بجملة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يسترجع الأستاذ مع المتعلمين كيفية التعبير عن الصورة بجملة.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40F91D1-4080-C671-1998-776F587DEB9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11" name="Arc plein 10">
            <a:extLst>
              <a:ext uri="{FF2B5EF4-FFF2-40B4-BE49-F238E27FC236}">
                <a16:creationId xmlns:a16="http://schemas.microsoft.com/office/drawing/2014/main" id="{581DAB01-DC0C-5155-D0EE-2C001B68E8AB}"/>
              </a:ext>
            </a:extLst>
          </p:cNvPr>
          <p:cNvSpPr/>
          <p:nvPr/>
        </p:nvSpPr>
        <p:spPr>
          <a:xfrm>
            <a:off x="9652495" y="1845152"/>
            <a:ext cx="8203824" cy="8203824"/>
          </a:xfrm>
          <a:prstGeom prst="blockArc">
            <a:avLst>
              <a:gd name="adj1" fmla="val 8100000"/>
              <a:gd name="adj2" fmla="val 13500000"/>
              <a:gd name="adj3" fmla="val 263"/>
            </a:avLst>
          </a:prstGeom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0">
            <a:schemeClr val="accent3">
              <a:tint val="9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83D57FBF-5A24-64B5-DE86-899212143471}"/>
              </a:ext>
            </a:extLst>
          </p:cNvPr>
          <p:cNvSpPr/>
          <p:nvPr/>
        </p:nvSpPr>
        <p:spPr>
          <a:xfrm>
            <a:off x="1906295" y="3367723"/>
            <a:ext cx="8371027" cy="937808"/>
          </a:xfrm>
          <a:custGeom>
            <a:avLst/>
            <a:gdLst>
              <a:gd name="connsiteX0" fmla="*/ 0 w 8371027"/>
              <a:gd name="connsiteY0" fmla="*/ 0 h 937808"/>
              <a:gd name="connsiteX1" fmla="*/ 8371027 w 8371027"/>
              <a:gd name="connsiteY1" fmla="*/ 0 h 937808"/>
              <a:gd name="connsiteX2" fmla="*/ 8371027 w 8371027"/>
              <a:gd name="connsiteY2" fmla="*/ 937808 h 937808"/>
              <a:gd name="connsiteX3" fmla="*/ 0 w 8371027"/>
              <a:gd name="connsiteY3" fmla="*/ 937808 h 937808"/>
              <a:gd name="connsiteX4" fmla="*/ 0 w 8371027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71027" h="937808">
                <a:moveTo>
                  <a:pt x="0" y="0"/>
                </a:moveTo>
                <a:lnTo>
                  <a:pt x="8371027" y="0"/>
                </a:lnTo>
                <a:lnTo>
                  <a:pt x="8371027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أَقومُ بِمَسْحِ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ٱلصّورَةِ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وَٱسْتِكْشافِ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عَناصِرِها؛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E7F157DE-4F22-C490-E004-04C6D5A92BD7}"/>
              </a:ext>
            </a:extLst>
          </p:cNvPr>
          <p:cNvSpPr/>
          <p:nvPr/>
        </p:nvSpPr>
        <p:spPr>
          <a:xfrm>
            <a:off x="9691192" y="3250497"/>
            <a:ext cx="1172260" cy="1172260"/>
          </a:xfrm>
          <a:prstGeom prst="ellipse">
            <a:avLst/>
          </a:prstGeom>
        </p:spPr>
        <p:style>
          <a:lnRef idx="1">
            <a:schemeClr val="accent2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17A4F7D7-8E5E-FAED-7D28-3CB6AC0788BE}"/>
              </a:ext>
            </a:extLst>
          </p:cNvPr>
          <p:cNvSpPr/>
          <p:nvPr/>
        </p:nvSpPr>
        <p:spPr>
          <a:xfrm>
            <a:off x="1906295" y="4774680"/>
            <a:ext cx="7833360" cy="937808"/>
          </a:xfrm>
          <a:custGeom>
            <a:avLst/>
            <a:gdLst>
              <a:gd name="connsiteX0" fmla="*/ 0 w 7833360"/>
              <a:gd name="connsiteY0" fmla="*/ 0 h 937808"/>
              <a:gd name="connsiteX1" fmla="*/ 7833360 w 7833360"/>
              <a:gd name="connsiteY1" fmla="*/ 0 h 937808"/>
              <a:gd name="connsiteX2" fmla="*/ 7833360 w 7833360"/>
              <a:gd name="connsiteY2" fmla="*/ 937808 h 937808"/>
              <a:gd name="connsiteX3" fmla="*/ 0 w 7833360"/>
              <a:gd name="connsiteY3" fmla="*/ 937808 h 937808"/>
              <a:gd name="connsiteX4" fmla="*/ 0 w 7833360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33360" h="937808">
                <a:moveTo>
                  <a:pt x="0" y="0"/>
                </a:moveTo>
                <a:lnTo>
                  <a:pt x="7833360" y="0"/>
                </a:lnTo>
                <a:lnTo>
                  <a:pt x="7833360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أَخْتارُ عُنْصُرًا وَأُحَدِّدُهُ بِأُصْبُعي؛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C74705A5-68E5-DDDD-6CC4-63166282A278}"/>
              </a:ext>
            </a:extLst>
          </p:cNvPr>
          <p:cNvSpPr/>
          <p:nvPr/>
        </p:nvSpPr>
        <p:spPr>
          <a:xfrm>
            <a:off x="9153525" y="4657454"/>
            <a:ext cx="1172260" cy="1172260"/>
          </a:xfrm>
          <a:prstGeom prst="ellipse">
            <a:avLst/>
          </a:prstGeom>
        </p:spPr>
        <p:style>
          <a:lnRef idx="1">
            <a:schemeClr val="accent3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6" name="Forme libre : forme 15">
            <a:extLst>
              <a:ext uri="{FF2B5EF4-FFF2-40B4-BE49-F238E27FC236}">
                <a16:creationId xmlns:a16="http://schemas.microsoft.com/office/drawing/2014/main" id="{3A527327-1E80-F0D7-66AD-3FAA3F4203DD}"/>
              </a:ext>
            </a:extLst>
          </p:cNvPr>
          <p:cNvSpPr/>
          <p:nvPr/>
        </p:nvSpPr>
        <p:spPr>
          <a:xfrm>
            <a:off x="1906295" y="6181637"/>
            <a:ext cx="7833360" cy="937808"/>
          </a:xfrm>
          <a:custGeom>
            <a:avLst/>
            <a:gdLst>
              <a:gd name="connsiteX0" fmla="*/ 0 w 7833360"/>
              <a:gd name="connsiteY0" fmla="*/ 0 h 937808"/>
              <a:gd name="connsiteX1" fmla="*/ 7833360 w 7833360"/>
              <a:gd name="connsiteY1" fmla="*/ 0 h 937808"/>
              <a:gd name="connsiteX2" fmla="*/ 7833360 w 7833360"/>
              <a:gd name="connsiteY2" fmla="*/ 937808 h 937808"/>
              <a:gd name="connsiteX3" fmla="*/ 0 w 7833360"/>
              <a:gd name="connsiteY3" fmla="*/ 937808 h 937808"/>
              <a:gd name="connsiteX4" fmla="*/ 0 w 7833360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33360" h="937808">
                <a:moveTo>
                  <a:pt x="0" y="0"/>
                </a:moveTo>
                <a:lnTo>
                  <a:pt x="7833360" y="0"/>
                </a:lnTo>
                <a:lnTo>
                  <a:pt x="7833360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أُعَبِّرُ عَنِ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ٱلْعُنْصُرِ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بِكَلِمَةٍ؛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A5FF62A5-9D5B-4151-376E-B5B94C391842}"/>
              </a:ext>
            </a:extLst>
          </p:cNvPr>
          <p:cNvSpPr/>
          <p:nvPr/>
        </p:nvSpPr>
        <p:spPr>
          <a:xfrm>
            <a:off x="9153525" y="6064411"/>
            <a:ext cx="1172260" cy="1172260"/>
          </a:xfrm>
          <a:prstGeom prst="ellipse">
            <a:avLst/>
          </a:prstGeom>
        </p:spPr>
        <p:style>
          <a:lnRef idx="1">
            <a:schemeClr val="accent4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8" name="Forme libre : forme 17">
            <a:extLst>
              <a:ext uri="{FF2B5EF4-FFF2-40B4-BE49-F238E27FC236}">
                <a16:creationId xmlns:a16="http://schemas.microsoft.com/office/drawing/2014/main" id="{9AEF36F2-49B5-897A-46A4-3C32C3DAAF6E}"/>
              </a:ext>
            </a:extLst>
          </p:cNvPr>
          <p:cNvSpPr/>
          <p:nvPr/>
        </p:nvSpPr>
        <p:spPr>
          <a:xfrm>
            <a:off x="1906295" y="7588593"/>
            <a:ext cx="8371027" cy="937808"/>
          </a:xfrm>
          <a:custGeom>
            <a:avLst/>
            <a:gdLst>
              <a:gd name="connsiteX0" fmla="*/ 0 w 8371027"/>
              <a:gd name="connsiteY0" fmla="*/ 0 h 937808"/>
              <a:gd name="connsiteX1" fmla="*/ 8371027 w 8371027"/>
              <a:gd name="connsiteY1" fmla="*/ 0 h 937808"/>
              <a:gd name="connsiteX2" fmla="*/ 8371027 w 8371027"/>
              <a:gd name="connsiteY2" fmla="*/ 937808 h 937808"/>
              <a:gd name="connsiteX3" fmla="*/ 0 w 8371027"/>
              <a:gd name="connsiteY3" fmla="*/ 937808 h 937808"/>
              <a:gd name="connsiteX4" fmla="*/ 0 w 8371027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71027" h="937808">
                <a:moveTo>
                  <a:pt x="0" y="0"/>
                </a:moveTo>
                <a:lnTo>
                  <a:pt x="8371027" y="0"/>
                </a:lnTo>
                <a:lnTo>
                  <a:pt x="8371027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أُرَكِّبُ جُمْلَةً تُعَبِّرُ عَنِ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ٱلْمَشْهَدِ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الَّذي يَضُمُّ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ٱلْعُنْصُرَ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.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1AB29A90-B10B-E04D-3AF5-EFF9EA799692}"/>
              </a:ext>
            </a:extLst>
          </p:cNvPr>
          <p:cNvSpPr/>
          <p:nvPr/>
        </p:nvSpPr>
        <p:spPr>
          <a:xfrm>
            <a:off x="9691192" y="7471367"/>
            <a:ext cx="1172260" cy="1172260"/>
          </a:xfrm>
          <a:prstGeom prst="ellipse">
            <a:avLst/>
          </a:prstGeom>
        </p:spPr>
        <p:style>
          <a:lnRef idx="1">
            <a:schemeClr val="accent5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pic>
        <p:nvPicPr>
          <p:cNvPr id="21" name="Graphique 20" descr="Badge 1 avec un remplissage uni">
            <a:extLst>
              <a:ext uri="{FF2B5EF4-FFF2-40B4-BE49-F238E27FC236}">
                <a16:creationId xmlns:a16="http://schemas.microsoft.com/office/drawing/2014/main" id="{8940BA30-A0D4-7675-289A-BF86390B41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68585" y="3391131"/>
            <a:ext cx="914400" cy="914400"/>
          </a:xfrm>
          <a:prstGeom prst="rect">
            <a:avLst/>
          </a:prstGeom>
        </p:spPr>
      </p:pic>
      <p:pic>
        <p:nvPicPr>
          <p:cNvPr id="23" name="Graphique 22" descr="Badge avec un remplissage uni">
            <a:extLst>
              <a:ext uri="{FF2B5EF4-FFF2-40B4-BE49-F238E27FC236}">
                <a16:creationId xmlns:a16="http://schemas.microsoft.com/office/drawing/2014/main" id="{4C07C5C0-59CA-4F15-B6BA-C4F74589EE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282455" y="4774679"/>
            <a:ext cx="914400" cy="914400"/>
          </a:xfrm>
          <a:prstGeom prst="rect">
            <a:avLst/>
          </a:prstGeom>
        </p:spPr>
      </p:pic>
      <p:pic>
        <p:nvPicPr>
          <p:cNvPr id="25" name="Graphique 24" descr="Badge 3 avec un remplissage uni">
            <a:extLst>
              <a:ext uri="{FF2B5EF4-FFF2-40B4-BE49-F238E27FC236}">
                <a16:creationId xmlns:a16="http://schemas.microsoft.com/office/drawing/2014/main" id="{3F9406DA-7A29-09F9-A7F7-CB03FB92837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282455" y="6201402"/>
            <a:ext cx="914400" cy="914400"/>
          </a:xfrm>
          <a:prstGeom prst="rect">
            <a:avLst/>
          </a:prstGeom>
        </p:spPr>
      </p:pic>
      <p:pic>
        <p:nvPicPr>
          <p:cNvPr id="27" name="Graphique 26" descr="Badge 4 avec un remplissage uni">
            <a:extLst>
              <a:ext uri="{FF2B5EF4-FFF2-40B4-BE49-F238E27FC236}">
                <a16:creationId xmlns:a16="http://schemas.microsoft.com/office/drawing/2014/main" id="{2BB8AAC7-EBF7-1C0D-1A2F-32D8A3116BE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813741" y="761892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316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6" grpId="0" animBg="1"/>
      <p:bldP spid="1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42542-B9D1-F8CC-B72B-EBC9DE08E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A6763BE-0C1A-329D-9B93-2F25A77524F8}"/>
              </a:ext>
            </a:extLst>
          </p:cNvPr>
          <p:cNvSpPr txBox="1"/>
          <p:nvPr/>
        </p:nvSpPr>
        <p:spPr>
          <a:xfrm>
            <a:off x="1160187" y="800308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قوموا بالتعبير عن الصورة بكلمة، ثم بجملة تعبر عن نفس المشهد.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يعلق كل تلميذ على الصورة بكلمة، ثم بجملة (يختار الأستاذ ثلاث كلمات وجمل وينقلها على السبورة)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196277C-AAE9-CF4F-2CB2-BFDA0BB46F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arbr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5ED3957F-20FF-CE36-143F-D296227613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68780" y="2362200"/>
            <a:ext cx="7578436" cy="76796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7184089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6B3BA21-6D69-51D6-34C8-F6D6F1D453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89FEFF2-AFA8-A9F1-4DBF-B857645B5227}"/>
              </a:ext>
            </a:extLst>
          </p:cNvPr>
          <p:cNvSpPr txBox="1"/>
          <p:nvPr/>
        </p:nvSpPr>
        <p:spPr>
          <a:xfrm>
            <a:off x="1082840" y="823482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دفاتركم، وانقلوا الكلمات والجمل.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الصفوف، ويذكر ببروتوكول النقل (كلمتين </a:t>
            </a:r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كلمتين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تفادي النقل حرفا حرفا).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12848ED-3046-0AED-13EC-B5483199DB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09820" y="3137296"/>
            <a:ext cx="4696355" cy="5755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6723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09311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62867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10" name="Image 9" descr="Une image contenant texte, capture d’écran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997C07C9-2964-1CDE-E836-665B56D0E5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294" y="1229952"/>
            <a:ext cx="5858959" cy="7420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3C9C45-935A-60F8-736C-333E7015F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, capture d’écran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85D187B2-57B1-D509-E9F8-80AC243EBF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7843" y="2509887"/>
            <a:ext cx="6140313" cy="777711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23AB5AA-386F-E3E2-F27C-A27249958C89}"/>
              </a:ext>
            </a:extLst>
          </p:cNvPr>
          <p:cNvSpPr txBox="1"/>
          <p:nvPr/>
        </p:nvSpPr>
        <p:spPr>
          <a:xfrm>
            <a:off x="2419351" y="1016487"/>
            <a:ext cx="1015365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افتحوا كراساتكم على الصفحة 30، خذوا النشاط رقم 1.</a:t>
            </a:r>
          </a:p>
        </p:txBody>
      </p:sp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9AAA0AE9-D683-101B-2615-0609A91ADE8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3677AAF-83AE-DE24-BBBC-041D60572405}"/>
              </a:ext>
            </a:extLst>
          </p:cNvPr>
          <p:cNvSpPr/>
          <p:nvPr/>
        </p:nvSpPr>
        <p:spPr>
          <a:xfrm>
            <a:off x="4501661" y="3675185"/>
            <a:ext cx="4994031" cy="364001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954117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E2B03F-28D7-08FD-A8ED-FBA0DF5BE7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5E514B7-DC53-E4C2-0F8C-450B2D7B538E}"/>
              </a:ext>
            </a:extLst>
          </p:cNvPr>
          <p:cNvSpPr txBox="1"/>
          <p:nvPr/>
        </p:nvSpPr>
        <p:spPr>
          <a:xfrm>
            <a:off x="2419351" y="770265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ستقومون بقراءة الكلمات، كل واحد منكم سيقرأ سطرا.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يمر جميع المتعلمون لقراءة الكلمات، كل واحد منهم يقرأ سطرا واحدا.</a:t>
            </a:r>
          </a:p>
        </p:txBody>
      </p:sp>
      <p:pic>
        <p:nvPicPr>
          <p:cNvPr id="6" name="Image 5" descr="Une image contenant texte, capture d’écran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C6CFA9D6-FE72-5F76-3794-A18212E15D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57" t="19488" r="12639" b="39624"/>
          <a:stretch>
            <a:fillRect/>
          </a:stretch>
        </p:blipFill>
        <p:spPr>
          <a:xfrm>
            <a:off x="1291690" y="2548951"/>
            <a:ext cx="11132620" cy="7738049"/>
          </a:xfrm>
          <a:prstGeom prst="rect">
            <a:avLst/>
          </a:prstGeom>
        </p:spPr>
      </p:pic>
      <p:pic>
        <p:nvPicPr>
          <p:cNvPr id="7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F60A372B-F0EF-5F6F-F049-459D7C7DD01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9820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أهداف حصة التوليف والتتبع: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2191897" y="5143500"/>
            <a:ext cx="9344906" cy="1456166"/>
            <a:chOff x="3334343" y="5038743"/>
            <a:chExt cx="9344906" cy="1456166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21CEE908-A23E-3615-FC3A-B9D65947341C}"/>
                </a:ext>
              </a:extLst>
            </p:cNvPr>
            <p:cNvSpPr txBox="1"/>
            <p:nvPr/>
          </p:nvSpPr>
          <p:spPr>
            <a:xfrm>
              <a:off x="3334343" y="5038743"/>
              <a:ext cx="8547581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توظيف معجم بسيط للتحدث عن الأسرة؛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3334343" y="5848578"/>
              <a:ext cx="8547581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مراجعة وتثبيت الحروف المقدمة؛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058D2DF3-961E-8A7D-17FC-5F277D49F51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24239" y="5115132"/>
              <a:ext cx="455010" cy="466386"/>
            </a:xfrm>
            <a:prstGeom prst="rect">
              <a:avLst/>
            </a:prstGeom>
            <a:grpFill/>
          </p:spPr>
        </p:pic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CE45C8C2-A260-187B-8057-CB1939722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24239" y="5938550"/>
              <a:ext cx="455010" cy="466386"/>
            </a:xfrm>
            <a:prstGeom prst="rect">
              <a:avLst/>
            </a:prstGeom>
            <a:grpFill/>
          </p:spPr>
        </p:pic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66556416-09A8-408E-CAB6-1E1A1C268A5A}"/>
              </a:ext>
            </a:extLst>
          </p:cNvPr>
          <p:cNvSpPr txBox="1"/>
          <p:nvPr/>
        </p:nvSpPr>
        <p:spPr>
          <a:xfrm>
            <a:off x="2191897" y="6755514"/>
            <a:ext cx="8547581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 defTabSz="685834" rtl="1">
              <a:spcAft>
                <a:spcPts val="9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التحقق من مدى التحكم في قراءة الكلمات.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0B49AFE-6E2A-6B58-48A8-5336BFC0B4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1793" y="6845486"/>
            <a:ext cx="455010" cy="4663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3EE525-CD06-C3E5-5D0F-063CCC5FD7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5E26774-E7B3-03FB-9E55-EF3F26B34C0A}"/>
              </a:ext>
            </a:extLst>
          </p:cNvPr>
          <p:cNvSpPr txBox="1"/>
          <p:nvPr/>
        </p:nvSpPr>
        <p:spPr>
          <a:xfrm>
            <a:off x="2419351" y="770265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خذوا النشاط الثاني، سأقوم بالقراءة أولا، ثم ستفعلون مثلي.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الأستاذ الجمل بشكل نموذجي، ويحرص على شد انتباه التلاميذ إلى قراءته.</a:t>
            </a:r>
          </a:p>
        </p:txBody>
      </p:sp>
      <p:pic>
        <p:nvPicPr>
          <p:cNvPr id="3" name="Image 2" descr="Une image contenant texte, capture d’écran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8B5F795C-A999-9DFA-4400-0DD8051BE0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07" t="61490" r="10239" b="7940"/>
          <a:stretch>
            <a:fillRect/>
          </a:stretch>
        </p:blipFill>
        <p:spPr>
          <a:xfrm>
            <a:off x="376012" y="3077307"/>
            <a:ext cx="12963976" cy="615461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5D6247B-D098-29A7-819B-87A43D07FD5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97187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8CC21C-FE64-FE81-A848-1903B75574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27BA10F-5AE0-0B98-28D6-7730F07231E9}"/>
              </a:ext>
            </a:extLst>
          </p:cNvPr>
          <p:cNvSpPr txBox="1"/>
          <p:nvPr/>
        </p:nvSpPr>
        <p:spPr>
          <a:xfrm>
            <a:off x="2419351" y="770265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من منكم يود القراءة؟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ستة تلاميذ لقراءة الجمل، كل واحد يقرأ جملة واحدة.</a:t>
            </a:r>
          </a:p>
        </p:txBody>
      </p:sp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F1462FD8-D92C-5D04-B4E6-7971136E656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 descr="Une image contenant texte, capture d’écran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4382177A-260E-A88F-44E3-D5519EF76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07" t="61490" r="10239" b="7940"/>
          <a:stretch>
            <a:fillRect/>
          </a:stretch>
        </p:blipFill>
        <p:spPr>
          <a:xfrm>
            <a:off x="376012" y="3077307"/>
            <a:ext cx="12963976" cy="615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31504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37D216-1E55-A771-461A-5CC19D440C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BF43D77-8DB8-469D-CD34-007420AD32FC}"/>
              </a:ext>
            </a:extLst>
          </p:cNvPr>
          <p:cNvSpPr txBox="1"/>
          <p:nvPr/>
        </p:nvSpPr>
        <p:spPr>
          <a:xfrm>
            <a:off x="2419351" y="770265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اقرؤوا في ثنائيات هذه الجمل.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يستغل الأستاذ هذه الفترة للقيام بعملية التصديق على شبكة التتبع مستعينا بسلسلة الكلمات المقترحة.</a:t>
            </a:r>
            <a:endParaRPr lang="ar-MA" sz="28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79828F77-852C-9BEE-232B-9D4CFFBDC1B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387" b="97097" l="4069" r="98501">
                        <a14:foregroundMark x1="9208" y1="81935" x2="4069" y2="87097"/>
                        <a14:foregroundMark x1="7495" y1="93871" x2="31478" y2="96452"/>
                        <a14:foregroundMark x1="31478" y1="96452" x2="66809" y2="94516"/>
                        <a14:foregroundMark x1="66809" y1="94516" x2="74304" y2="94516"/>
                        <a14:foregroundMark x1="95717" y1="91290" x2="63597" y2="94516"/>
                        <a14:foregroundMark x1="99143" y1="48710" x2="99143" y2="48710"/>
                        <a14:foregroundMark x1="95075" y1="97097" x2="9636" y2="97097"/>
                        <a14:foregroundMark x1="42612" y1="9355" x2="42612" y2="9355"/>
                        <a14:foregroundMark x1="38972" y1="8387" x2="38972" y2="8387"/>
                        <a14:foregroundMark x1="41113" y1="8387" x2="41113" y2="83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9138" y="731055"/>
            <a:ext cx="1807721" cy="1199558"/>
          </a:xfrm>
          <a:prstGeom prst="rect">
            <a:avLst/>
          </a:prstGeom>
        </p:spPr>
      </p:pic>
      <p:pic>
        <p:nvPicPr>
          <p:cNvPr id="3" name="Image 2" descr="Une image contenant texte, capture d’écran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67294721-96A9-7D23-89AF-640A4C5C23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07" t="61490" r="10239" b="7940"/>
          <a:stretch>
            <a:fillRect/>
          </a:stretch>
        </p:blipFill>
        <p:spPr>
          <a:xfrm>
            <a:off x="376012" y="3077307"/>
            <a:ext cx="12963976" cy="615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52999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E51D4-D0C1-D383-7460-F059BAF726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16C4C85-73F0-A45E-D398-96D8DF5E535E}"/>
              </a:ext>
            </a:extLst>
          </p:cNvPr>
          <p:cNvSpPr txBox="1"/>
          <p:nvPr/>
        </p:nvSpPr>
        <p:spPr>
          <a:xfrm>
            <a:off x="2419351" y="770265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دفاتركم وانقلوا هذه الجمل.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يستغل الأستاذ هذه الفترة للقيام بعملية التصديق على شبكة التتبع مستعينا بسلسلة الكلمات المقترحة.</a:t>
            </a:r>
            <a:endParaRPr lang="ar-MA" sz="28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0CF472FB-A108-7D22-4BAF-6C0B397931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387" b="97097" l="4069" r="98501">
                        <a14:foregroundMark x1="9208" y1="81935" x2="4069" y2="87097"/>
                        <a14:foregroundMark x1="7495" y1="93871" x2="31478" y2="96452"/>
                        <a14:foregroundMark x1="31478" y1="96452" x2="66809" y2="94516"/>
                        <a14:foregroundMark x1="66809" y1="94516" x2="74304" y2="94516"/>
                        <a14:foregroundMark x1="95717" y1="91290" x2="63597" y2="94516"/>
                        <a14:foregroundMark x1="99143" y1="48710" x2="99143" y2="48710"/>
                        <a14:foregroundMark x1="95075" y1="97097" x2="9636" y2="97097"/>
                        <a14:foregroundMark x1="42612" y1="9355" x2="42612" y2="9355"/>
                        <a14:foregroundMark x1="38972" y1="8387" x2="38972" y2="8387"/>
                        <a14:foregroundMark x1="41113" y1="8387" x2="41113" y2="83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9138" y="731055"/>
            <a:ext cx="1807721" cy="1199558"/>
          </a:xfrm>
          <a:prstGeom prst="rect">
            <a:avLst/>
          </a:prstGeom>
        </p:spPr>
      </p:pic>
      <p:pic>
        <p:nvPicPr>
          <p:cNvPr id="3" name="Image 2" descr="Une image contenant texte, capture d’écran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262B26E7-57FE-1F7B-DA3B-7AE58E2CB3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07" t="61490" r="10239" b="7940"/>
          <a:stretch>
            <a:fillRect/>
          </a:stretch>
        </p:blipFill>
        <p:spPr>
          <a:xfrm>
            <a:off x="376012" y="3077307"/>
            <a:ext cx="12963976" cy="615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25570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CA5B76-2E06-A7E7-07B6-AEDBD0499C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0A73894-201B-D4A7-E1A7-26736791969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A4EC91F7-EEAB-19BC-05F5-19509776B1F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409455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التصديق على شبكة رصد التقدم</a:t>
            </a:r>
            <a:endParaRPr kumimoji="1" lang="fr-FR" sz="6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97F4BDC2-EACE-A9EA-132A-299591006FB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D321E96-A2F8-E502-4B0A-7783F88E45B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47DAB919-052A-65C3-8E92-AB04DC3F8F7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63E1604E-4755-B406-6B83-8CE11609A3A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5065181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D0F249-68D5-4B5E-FB7D-69AB818340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7B0ACAA7-72DF-F0CD-3355-976050E3444D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D0D15CDE-58AA-42C5-C2D0-CC24B5137312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37DC7FAE-99A6-F6D3-8DA4-FE043828781C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7BEC6CEB-389F-DE28-762C-B56762253E20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CA236655-A82F-CE88-1D73-997C11F7D61B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8DA2E79F-5A56-FDAD-C9FE-C3BFE9DF6F8D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6A224E8A-B22B-93D1-82D2-E6E175CA963B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34CE4F84-CE8A-1F2C-45F7-35CC9BFD2502}"/>
              </a:ext>
            </a:extLst>
          </p:cNvPr>
          <p:cNvSpPr/>
          <p:nvPr/>
        </p:nvSpPr>
        <p:spPr>
          <a:xfrm>
            <a:off x="1090246" y="2924737"/>
            <a:ext cx="7596555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شغل التلاميذ بأنشطة الكتابة والقراءة (النشاطان 1 و2)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B88A244C-0C2D-B48C-B7F3-AEA8984BF804}"/>
              </a:ext>
            </a:extLst>
          </p:cNvPr>
          <p:cNvSpPr/>
          <p:nvPr/>
        </p:nvSpPr>
        <p:spPr>
          <a:xfrm>
            <a:off x="1090246" y="7285400"/>
            <a:ext cx="7596555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التصديق بشكل فردي وتملأ الشبكة بالموازاة مع التمرير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820A9E5E-029C-09AC-0916-55DC012A9F8A}"/>
              </a:ext>
            </a:extLst>
          </p:cNvPr>
          <p:cNvSpPr/>
          <p:nvPr/>
        </p:nvSpPr>
        <p:spPr>
          <a:xfrm>
            <a:off x="1090246" y="5105069"/>
            <a:ext cx="7596555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إعداد سلاسل مختلفة للكلمات حسب النماذج في الشرائح الموالية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BBABBDF5-8AEE-C133-6F32-D18F41A5A80A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21A36F51-44D4-97EA-DF43-82841E7D05F0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التصديق</a:t>
            </a:r>
          </a:p>
        </p:txBody>
      </p:sp>
    </p:spTree>
    <p:extLst>
      <p:ext uri="{BB962C8B-B14F-4D97-AF65-F5344CB8AC3E}">
        <p14:creationId xmlns:p14="http://schemas.microsoft.com/office/powerpoint/2010/main" val="45961420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90A1F-787C-E2CE-B005-7A12FB8DEE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93F2377B-446F-778B-1003-53E6AA0ADD28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37DCCF47-D651-4B51-9CF2-F2215A3B0DA6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2BCD980D-9E0D-86DE-09EB-64B079559EF4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5002DCB1-A9C1-F3EF-00AC-F2CC58452069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3C3A98DC-D0A1-571E-1EC0-19D0B6E4920E}"/>
              </a:ext>
            </a:extLst>
          </p:cNvPr>
          <p:cNvSpPr/>
          <p:nvPr/>
        </p:nvSpPr>
        <p:spPr>
          <a:xfrm>
            <a:off x="10852132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9B50BB10-62F2-A36B-B425-6EDFC0D1E3FB}"/>
              </a:ext>
            </a:extLst>
          </p:cNvPr>
          <p:cNvSpPr/>
          <p:nvPr/>
        </p:nvSpPr>
        <p:spPr>
          <a:xfrm>
            <a:off x="10852132" y="5096483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99653F18-3048-D3A0-48AF-7EFA87AADCDD}"/>
              </a:ext>
            </a:extLst>
          </p:cNvPr>
          <p:cNvSpPr/>
          <p:nvPr/>
        </p:nvSpPr>
        <p:spPr>
          <a:xfrm>
            <a:off x="10852132" y="701453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9AA928CB-4B66-73EE-A2BF-098B6F6CFCF2}"/>
              </a:ext>
            </a:extLst>
          </p:cNvPr>
          <p:cNvSpPr/>
          <p:nvPr/>
        </p:nvSpPr>
        <p:spPr>
          <a:xfrm>
            <a:off x="574283" y="6591766"/>
            <a:ext cx="9866918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إعداد سلسلة التمرير مسبقا حسب النموذج في الشريحة الموالية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D75EAE5F-9421-1E8E-9D5F-BF8DC75FFC92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F6B62BCA-C253-7C88-3E12-97B725EB5CE9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التصديق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16B03D7-FE20-97E4-9E0D-BBC340FD2A01}"/>
              </a:ext>
            </a:extLst>
          </p:cNvPr>
          <p:cNvSpPr/>
          <p:nvPr/>
        </p:nvSpPr>
        <p:spPr>
          <a:xfrm>
            <a:off x="574283" y="2747908"/>
            <a:ext cx="986691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التمرير بشكل فردي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C892F64-8325-460F-4D58-E3FB1DA6CCEB}"/>
              </a:ext>
            </a:extLst>
          </p:cNvPr>
          <p:cNvSpPr/>
          <p:nvPr/>
        </p:nvSpPr>
        <p:spPr>
          <a:xfrm>
            <a:off x="574283" y="4669837"/>
            <a:ext cx="986691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تعرض على المتعلم 12 كلمة، ويعتبر متحكما إن استطاع قراءة 10 كلمات على الأقل.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F75DCA4-E284-3D65-BED4-C874F0529FD0}"/>
              </a:ext>
            </a:extLst>
          </p:cNvPr>
          <p:cNvSpPr/>
          <p:nvPr/>
        </p:nvSpPr>
        <p:spPr>
          <a:xfrm>
            <a:off x="574283" y="8513695"/>
            <a:ext cx="9866918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عرض 8 كلمات، وعلى المتعلم أن يشير بأصبعه إلى الصورة المناسبة (6 يعتبر متحكما)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4E289363-EE25-E828-A06C-D6029EADB69C}"/>
              </a:ext>
            </a:extLst>
          </p:cNvPr>
          <p:cNvSpPr/>
          <p:nvPr/>
        </p:nvSpPr>
        <p:spPr>
          <a:xfrm>
            <a:off x="10852132" y="8932594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6564832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DC5D86-6313-C59C-A633-B13F108CED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75F090F9-57BD-04D3-3C6B-7E6B717AA9C0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D2CED5A0-5A17-9F12-31FD-BDC1E69653BF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C130B56-F6E6-008F-04DF-F16851425272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10324918-09FC-2E03-70F0-970906E7BC4F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14" name="ZoneTexte 5">
            <a:extLst>
              <a:ext uri="{FF2B5EF4-FFF2-40B4-BE49-F238E27FC236}">
                <a16:creationId xmlns:a16="http://schemas.microsoft.com/office/drawing/2014/main" id="{C2F49711-3C96-EAF3-313D-4325DF000AB7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360783A3-2200-6215-B567-037C74D28CDB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سلسلة التصديق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0E51AB7-ED2B-C122-978A-2D9D17AD6FFB}"/>
              </a:ext>
            </a:extLst>
          </p:cNvPr>
          <p:cNvSpPr txBox="1"/>
          <p:nvPr/>
        </p:nvSpPr>
        <p:spPr>
          <a:xfrm>
            <a:off x="468773" y="3327618"/>
            <a:ext cx="12778451" cy="540147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MA" sz="11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حَقْلࣱ – تَمْرࣱ – ديكࣱـ – جَمَلࣱ – ثِمارࣱ – يَحْرُثُ – مَزْرَعَةࣱ – مَعْصَرَةࣱ – جَرّارࣱ – مِزْهَرِيَّةࣱ – مُهَرِّجࣱ – قَضى</a:t>
            </a:r>
            <a:endParaRPr lang="fr-FR" sz="11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19687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60E363-71D9-EEB6-0EFC-6D5D5A5B0B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390A0098-08E5-3363-B721-CE000E525187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27DD1A62-D3A8-A0A5-91B2-EB48421B3F09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519ADE85-C6BC-D6D4-BD0E-D846D422565C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A7EC07C2-8FF0-BA26-E374-FA853CCD8AC2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14" name="ZoneTexte 5">
            <a:extLst>
              <a:ext uri="{FF2B5EF4-FFF2-40B4-BE49-F238E27FC236}">
                <a16:creationId xmlns:a16="http://schemas.microsoft.com/office/drawing/2014/main" id="{45D39818-9D17-CA7B-A3AE-959F1D744B58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8327188F-F474-8BF5-2BEA-9D8F70B4323B}"/>
              </a:ext>
            </a:extLst>
          </p:cNvPr>
          <p:cNvSpPr txBox="1"/>
          <p:nvPr/>
        </p:nvSpPr>
        <p:spPr>
          <a:xfrm>
            <a:off x="4070082" y="763286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معجم/ فهم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423DAE1-124B-EA37-8F4D-0C2021F1F7A2}"/>
              </a:ext>
            </a:extLst>
          </p:cNvPr>
          <p:cNvSpPr txBox="1"/>
          <p:nvPr/>
        </p:nvSpPr>
        <p:spPr>
          <a:xfrm>
            <a:off x="468773" y="2031152"/>
            <a:ext cx="12778451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MA" sz="7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يَسْقي – يَحْصُدُ – بومࣱ – جَمَلࣱ – فَأْسࣱ – مَهْدࣱ – مَزْرَعَةࣱ – يَحْرُسُ</a:t>
            </a:r>
            <a:endParaRPr lang="fr-FR" sz="7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84919C2-E475-B7CD-03B1-B1CFD9D455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62867" y="4485260"/>
            <a:ext cx="2072820" cy="2331922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A1B27FC0-59F7-778B-FB74-B59AA79574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46978" y="7066701"/>
            <a:ext cx="1988992" cy="2209992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D1BF9F86-B464-42F7-D112-31DBF91A859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80031" y="7547500"/>
            <a:ext cx="2205692" cy="1603044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999AF5BE-2430-9BED-1B1A-0A61101E848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73746" y="4648547"/>
            <a:ext cx="2200975" cy="2109042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8D87AB5A-1627-A80C-851C-EAADFEE207C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09938" y="4759054"/>
            <a:ext cx="2401999" cy="1762386"/>
          </a:xfrm>
          <a:prstGeom prst="rect">
            <a:avLst/>
          </a:prstGeom>
        </p:spPr>
      </p:pic>
      <p:pic>
        <p:nvPicPr>
          <p:cNvPr id="6" name="Image 5" descr="Une image contenant texte, capture d’écran, écriture manuscrite, diagramme&#10;&#10;Le contenu généré par l’IA peut être incorrect.">
            <a:extLst>
              <a:ext uri="{FF2B5EF4-FFF2-40B4-BE49-F238E27FC236}">
                <a16:creationId xmlns:a16="http://schemas.microsoft.com/office/drawing/2014/main" id="{1EABE30B-2F7B-DF0F-7822-80AD0BB572B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37" t="34991" r="39876" b="57571"/>
          <a:stretch>
            <a:fillRect/>
          </a:stretch>
        </p:blipFill>
        <p:spPr>
          <a:xfrm>
            <a:off x="10762867" y="7049249"/>
            <a:ext cx="2091067" cy="2267884"/>
          </a:xfrm>
          <a:prstGeom prst="rect">
            <a:avLst/>
          </a:prstGeom>
        </p:spPr>
      </p:pic>
      <p:pic>
        <p:nvPicPr>
          <p:cNvPr id="8" name="Image 7" descr="Une image contenant texte, capture d’écran, écriture manuscrite, diagramme&#10;&#10;Le contenu généré par l’IA peut être incorrect.">
            <a:extLst>
              <a:ext uri="{FF2B5EF4-FFF2-40B4-BE49-F238E27FC236}">
                <a16:creationId xmlns:a16="http://schemas.microsoft.com/office/drawing/2014/main" id="{95593617-DF2F-43C6-7801-5D9104C5FBE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19" t="34704" r="24793" b="57858"/>
          <a:stretch>
            <a:fillRect/>
          </a:stretch>
        </p:blipFill>
        <p:spPr>
          <a:xfrm>
            <a:off x="4289447" y="4699203"/>
            <a:ext cx="2304053" cy="2089870"/>
          </a:xfrm>
          <a:prstGeom prst="rect">
            <a:avLst/>
          </a:prstGeom>
        </p:spPr>
      </p:pic>
      <p:pic>
        <p:nvPicPr>
          <p:cNvPr id="12" name="Image 11" descr="Une image contenant texte, capture d’écran, écriture manuscrite, diagramme&#10;&#10;Le contenu généré par l’IA peut être incorrect.">
            <a:extLst>
              <a:ext uri="{FF2B5EF4-FFF2-40B4-BE49-F238E27FC236}">
                <a16:creationId xmlns:a16="http://schemas.microsoft.com/office/drawing/2014/main" id="{4CDBE768-9212-350A-FD9B-C50C770B0E0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18" t="33133" r="67627" b="57253"/>
          <a:stretch>
            <a:fillRect/>
          </a:stretch>
        </p:blipFill>
        <p:spPr>
          <a:xfrm>
            <a:off x="1373745" y="7066660"/>
            <a:ext cx="2200975" cy="2205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656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09311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34828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BC19816C-DC7D-D3D1-ECFD-5BC928BEBE13}"/>
              </a:ext>
            </a:extLst>
          </p:cNvPr>
          <p:cNvSpPr txBox="1">
            <a:spLocks/>
          </p:cNvSpPr>
          <p:nvPr/>
        </p:nvSpPr>
        <p:spPr>
          <a:xfrm>
            <a:off x="522168" y="263769"/>
            <a:ext cx="6929469" cy="161539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سلة الكلمات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 descr="Une image contenant habits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447A5194-389C-9AB6-7BFD-DA5A2317F87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2168" y="2054392"/>
            <a:ext cx="6929469" cy="6178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3629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</a:t>
            </a:r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لوازمي المدرسية قبل بداية الدرس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635" y="2938983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4" y="2700709"/>
            <a:ext cx="2208239" cy="147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E973B4F-6E9E-32F7-C30D-49E711E377F9}"/>
              </a:ext>
            </a:extLst>
          </p:cNvPr>
          <p:cNvSpPr txBox="1"/>
          <p:nvPr/>
        </p:nvSpPr>
        <p:spPr>
          <a:xfrm>
            <a:off x="1113538" y="697759"/>
            <a:ext cx="11488924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سنلعب الآن لعبة سلة الكلمات، قوموا بتشكيل حلقة.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إعداد سلة صغيرة ونضع بطاقات كل بطاقة تتضمن كلمة من الكلمات التي تم تقديمها.</a:t>
            </a:r>
          </a:p>
        </p:txBody>
      </p:sp>
      <p:pic>
        <p:nvPicPr>
          <p:cNvPr id="6" name="Image 5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78CFDD0E-0294-50FE-1739-739E2630A2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4" b="99007" l="2622" r="98315">
                        <a14:foregroundMark x1="6367" y1="74834" x2="9551" y2="42715"/>
                        <a14:foregroundMark x1="94007" y1="66887" x2="94007" y2="42715"/>
                        <a14:foregroundMark x1="89513" y1="95695" x2="7678" y2="81457"/>
                        <a14:foregroundMark x1="51498" y1="94702" x2="22472" y2="99007"/>
                        <a14:foregroundMark x1="22472" y1="99007" x2="11423" y2="90397"/>
                        <a14:foregroundMark x1="7678" y1="99007" x2="8989" y2="58278"/>
                        <a14:foregroundMark x1="8989" y1="58278" x2="17041" y2="66887"/>
                        <a14:foregroundMark x1="5243" y1="89073" x2="2622" y2="74834"/>
                        <a14:foregroundMark x1="8989" y1="71523" x2="8240" y2="82450"/>
                        <a14:foregroundMark x1="94569" y1="98013" x2="98315" y2="73841"/>
                        <a14:foregroundMark x1="93258" y1="30464" x2="93258" y2="30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01" y="794749"/>
            <a:ext cx="1878513" cy="1061768"/>
          </a:xfrm>
          <a:prstGeom prst="rect">
            <a:avLst/>
          </a:prstGeom>
        </p:spPr>
      </p:pic>
      <p:pic>
        <p:nvPicPr>
          <p:cNvPr id="7" name="Image 6" descr="Une image contenant habits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891E1899-C779-602A-CCCC-BE47589721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94990" y="2412772"/>
            <a:ext cx="8526019" cy="76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51321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C2720E-26E3-035B-7EF0-476B0C0656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C8772ADD-33C3-8FFC-06E3-235836A19EC3}"/>
              </a:ext>
            </a:extLst>
          </p:cNvPr>
          <p:cNvSpPr txBox="1"/>
          <p:nvPr/>
        </p:nvSpPr>
        <p:spPr>
          <a:xfrm>
            <a:off x="2304010" y="840854"/>
            <a:ext cx="10118341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ستمررون السلة فيما بينكم وعندما تتوقف الموسيقى سيسحب صاحب السلة بطاقة ويقرأ الكلمة.</a:t>
            </a:r>
            <a:r>
              <a:rPr lang="ar-MA" sz="32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algn="r" rtl="1"/>
            <a:r>
              <a:rPr lang="ar-MA" sz="28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</a:t>
            </a:r>
            <a:r>
              <a:rPr lang="ar-MA" sz="28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 أولا، ثم يحرص الأستاذ على تنظيم اللعبة وتيسير لعبها، وفي حالة أخطأ التلميذ ننتدب زميلا له للمساعدة.</a:t>
            </a:r>
          </a:p>
        </p:txBody>
      </p:sp>
      <p:pic>
        <p:nvPicPr>
          <p:cNvPr id="5" name="موسيق أطفال للمدرسة">
            <a:hlinkClick r:id="" action="ppaction://media"/>
            <a:extLst>
              <a:ext uri="{FF2B5EF4-FFF2-40B4-BE49-F238E27FC236}">
                <a16:creationId xmlns:a16="http://schemas.microsoft.com/office/drawing/2014/main" id="{8B5B5805-4065-9A6F-7CD8-2FDCF303C65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41157" y="2401734"/>
            <a:ext cx="12833685" cy="7264350"/>
          </a:xfrm>
          <a:prstGeom prst="rect">
            <a:avLst/>
          </a:prstGeom>
        </p:spPr>
      </p:pic>
      <p:pic>
        <p:nvPicPr>
          <p:cNvPr id="7" name="Image 6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11F19C0-0FFF-BA5D-41F5-29CB124DC24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34" b="99007" l="2622" r="98315">
                        <a14:foregroundMark x1="6367" y1="74834" x2="9551" y2="42715"/>
                        <a14:foregroundMark x1="94007" y1="66887" x2="94007" y2="42715"/>
                        <a14:foregroundMark x1="89513" y1="95695" x2="7678" y2="81457"/>
                        <a14:foregroundMark x1="51498" y1="94702" x2="22472" y2="99007"/>
                        <a14:foregroundMark x1="22472" y1="99007" x2="11423" y2="90397"/>
                        <a14:foregroundMark x1="7678" y1="99007" x2="8989" y2="58278"/>
                        <a14:foregroundMark x1="8989" y1="58278" x2="17041" y2="66887"/>
                        <a14:foregroundMark x1="5243" y1="89073" x2="2622" y2="74834"/>
                        <a14:foregroundMark x1="8989" y1="71523" x2="8240" y2="82450"/>
                        <a14:foregroundMark x1="94569" y1="98013" x2="98315" y2="73841"/>
                        <a14:foregroundMark x1="93258" y1="30464" x2="93258" y2="30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01" y="794749"/>
            <a:ext cx="1878513" cy="1061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335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287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FFF09-6017-656F-685C-72D139DF7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3DE0F086-5523-5E08-6637-8D6762A7C8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36176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ED40FC90-FFE1-9151-D878-EB2B747001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36176" y="1909312"/>
            <a:ext cx="4800596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96A7EBE-4590-D9D2-C93A-FC3E89E35B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36170" y="6209107"/>
            <a:ext cx="4800602" cy="2136497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282AF7D5-5E1C-E4CE-F424-B529FCA3A94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708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63A9A1C-F29A-8A5A-51D4-B4F237538AE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22772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53733A6-4A4D-CB26-8495-38AC05E758E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736772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4369320-F4D7-2EF4-941E-BD89D839752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736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テキスト プレースホルダー 9">
            <a:extLst>
              <a:ext uri="{FF2B5EF4-FFF2-40B4-BE49-F238E27FC236}">
                <a16:creationId xmlns:a16="http://schemas.microsoft.com/office/drawing/2014/main" id="{BB675CCC-DBD1-34A9-EE9F-BD6ADC310D13}"/>
              </a:ext>
            </a:extLst>
          </p:cNvPr>
          <p:cNvSpPr txBox="1">
            <a:spLocks/>
          </p:cNvSpPr>
          <p:nvPr/>
        </p:nvSpPr>
        <p:spPr>
          <a:xfrm>
            <a:off x="5736772" y="16036"/>
            <a:ext cx="7979228" cy="21364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تذكير بالواجبات المنزلية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79CA09D7-2B04-9E03-D6E4-DF1B21454AF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2643" y="2166468"/>
            <a:ext cx="4374374" cy="55404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0838392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648CB-8BF2-0B2A-2FB4-5B6C86CA8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capture d’écran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D4D7D660-5430-7572-B45C-FBED4AE4348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1374" y="2309437"/>
            <a:ext cx="6298575" cy="797756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42DBE88-6982-EEF0-D77D-74E24857F9E4}"/>
              </a:ext>
            </a:extLst>
          </p:cNvPr>
          <p:cNvSpPr txBox="1"/>
          <p:nvPr/>
        </p:nvSpPr>
        <p:spPr>
          <a:xfrm>
            <a:off x="1819016" y="1054416"/>
            <a:ext cx="106777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منازلكم، أعيدوا قراءة الكلمات في النشاط رقم1، وقراءة الجمل في النشاط رقم 3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B5B35E5-3C80-F60D-3513-AEF5882C161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32D2CD9-DF51-C66B-5039-7B09584518AA}"/>
              </a:ext>
            </a:extLst>
          </p:cNvPr>
          <p:cNvSpPr/>
          <p:nvPr/>
        </p:nvSpPr>
        <p:spPr>
          <a:xfrm>
            <a:off x="4225637" y="3411415"/>
            <a:ext cx="5692086" cy="379392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C9CDD58-FC35-B1EA-E7E6-C7F050C10615}"/>
              </a:ext>
            </a:extLst>
          </p:cNvPr>
          <p:cNvSpPr/>
          <p:nvPr/>
        </p:nvSpPr>
        <p:spPr>
          <a:xfrm>
            <a:off x="4225636" y="7205340"/>
            <a:ext cx="5692085" cy="2575968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205438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2C2BC61-B44A-ED17-645F-CBB82FB5B52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19200" y="2827421"/>
            <a:ext cx="11277600" cy="682992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852F6DD-0821-587E-5B36-5F357DF14E62}"/>
              </a:ext>
            </a:extLst>
          </p:cNvPr>
          <p:cNvSpPr txBox="1"/>
          <p:nvPr/>
        </p:nvSpPr>
        <p:spPr>
          <a:xfrm>
            <a:off x="1219200" y="629653"/>
            <a:ext cx="1127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i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إلى الحصة القادمة</a:t>
            </a:r>
            <a:endParaRPr lang="fr-MA" sz="7200" b="1" i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330084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242475" y="2289457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800" b="1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العدة </a:t>
            </a:r>
            <a:r>
              <a:rPr lang="ar-MA" sz="48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اللازمة للحصة</a:t>
            </a:r>
            <a:endParaRPr lang="en-US" sz="48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577633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اللوحة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9952077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الكراسة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6F835D7-38F8-723C-A940-3B3B7319DB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94353" y="4038103"/>
            <a:ext cx="2179955" cy="27606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91A372B-7A0D-FB1E-8426-C3438D496E36}"/>
              </a:ext>
            </a:extLst>
          </p:cNvPr>
          <p:cNvSpPr/>
          <p:nvPr/>
        </p:nvSpPr>
        <p:spPr>
          <a:xfrm>
            <a:off x="149941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الدفتر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EA71E0A-C0CB-5BED-3897-B8F12B33EAF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58081" y="3857732"/>
            <a:ext cx="2547174" cy="312142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9F93A16-C1B7-902F-C1ED-6B0BE7BB1D1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363"/>
          <a:stretch>
            <a:fillRect/>
          </a:stretch>
        </p:blipFill>
        <p:spPr>
          <a:xfrm>
            <a:off x="5504111" y="4038103"/>
            <a:ext cx="2891386" cy="3121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6190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094841" y="985760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0409447"/>
              </p:ext>
            </p:extLst>
          </p:nvPr>
        </p:nvGraphicFramePr>
        <p:xfrm>
          <a:off x="1860221" y="1733168"/>
          <a:ext cx="9989603" cy="646176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724906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اليوم: كيف أشتغل في مجموعة؟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</a:t>
                      </a:r>
                      <a:endParaRPr lang="fr-FR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لوحة القرية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كلمات وجمل على الكراسة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التصديق على شبكة رصد التقدم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لعبة سلة الكلمات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4231" y="2764866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05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4231" y="4965802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45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74231" y="6479436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07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74231" y="1741169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4231" y="3676905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10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2"/>
          </p:nvPr>
        </p:nvSpPr>
        <p:spPr>
          <a:xfrm>
            <a:off x="936160" y="1925354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3"/>
          </p:nvPr>
        </p:nvSpPr>
        <p:spPr>
          <a:xfrm>
            <a:off x="936168" y="6225149"/>
            <a:ext cx="4800601" cy="2117549"/>
          </a:xfrm>
        </p:spPr>
        <p:txBody>
          <a:bodyPr anchor="ctr"/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24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25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2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2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1425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3A8F098-BA95-F7BC-CDE0-F4A848FC0310}"/>
              </a:ext>
            </a:extLst>
          </p:cNvPr>
          <p:cNvSpPr txBox="1"/>
          <p:nvPr/>
        </p:nvSpPr>
        <p:spPr>
          <a:xfrm>
            <a:off x="6086975" y="812571"/>
            <a:ext cx="635267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324878F-B3A5-055A-7D04-BA1701F338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7E5F1D8-7B4A-C515-141F-7CC09ED05FB6}"/>
              </a:ext>
            </a:extLst>
          </p:cNvPr>
          <p:cNvSpPr/>
          <p:nvPr/>
        </p:nvSpPr>
        <p:spPr>
          <a:xfrm>
            <a:off x="666750" y="4583666"/>
            <a:ext cx="12363450" cy="274757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سلوك اليوم: </a:t>
            </a:r>
            <a:r>
              <a:rPr lang="ar-MA" sz="66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كيف أشتغل في مجموعة؟</a:t>
            </a:r>
          </a:p>
        </p:txBody>
      </p:sp>
    </p:spTree>
    <p:extLst>
      <p:ext uri="{BB962C8B-B14F-4D97-AF65-F5344CB8AC3E}">
        <p14:creationId xmlns:p14="http://schemas.microsoft.com/office/powerpoint/2010/main" val="3622702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EC0BC-1E0C-42C9-FDA3-6EEE6E6D2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3F5B2EF-9DEB-3AB7-98C5-A40689AA18BD}"/>
              </a:ext>
            </a:extLst>
          </p:cNvPr>
          <p:cNvSpPr txBox="1"/>
          <p:nvPr/>
        </p:nvSpPr>
        <p:spPr>
          <a:xfrm>
            <a:off x="4570542" y="2810244"/>
            <a:ext cx="8212232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أُبادِرُ إِلى تَشْكيلِ مَجْموعَتي بِهُدوءٍ وَسُرْعَةٍ؛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36E3551-C860-F765-6C5A-8B0C16AB96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BBE830B-EE5E-409B-6E4A-51B5875F5A1B}"/>
              </a:ext>
            </a:extLst>
          </p:cNvPr>
          <p:cNvSpPr txBox="1"/>
          <p:nvPr/>
        </p:nvSpPr>
        <p:spPr>
          <a:xfrm>
            <a:off x="4168760" y="890934"/>
            <a:ext cx="82296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كيف أشتغل في مجموعة؟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299BC60-340E-000B-663B-9A1E7C760B47}"/>
              </a:ext>
            </a:extLst>
          </p:cNvPr>
          <p:cNvSpPr txBox="1"/>
          <p:nvPr/>
        </p:nvSpPr>
        <p:spPr>
          <a:xfrm>
            <a:off x="3587262" y="4589502"/>
            <a:ext cx="9195512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أُشارِكُ مَعَ زُمَلائي بِحَماسٍ لِإِنْجازِ </a:t>
            </a:r>
            <a:r>
              <a:rPr lang="ar-MA" sz="48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ٱلْمَطْلوبِ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مِنْ مَجْموعَتي؛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C58071B-1A47-8B49-2D2B-8352D4A1C9DC}"/>
              </a:ext>
            </a:extLst>
          </p:cNvPr>
          <p:cNvSpPr txBox="1"/>
          <p:nvPr/>
        </p:nvSpPr>
        <p:spPr>
          <a:xfrm>
            <a:off x="4570542" y="6930509"/>
            <a:ext cx="821223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أَحْتَرِمُ آراءَ زُمَلائي داخِلَ </a:t>
            </a:r>
            <a:r>
              <a:rPr lang="ar-MA" sz="48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ٱلْمَجْموعَةِ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</a:p>
        </p:txBody>
      </p:sp>
      <p:pic>
        <p:nvPicPr>
          <p:cNvPr id="13" name="Image 12" descr="Une image contenant table, meubles, habits, garçon&#10;&#10;Le contenu généré par l’IA peut être incorrect.">
            <a:extLst>
              <a:ext uri="{FF2B5EF4-FFF2-40B4-BE49-F238E27FC236}">
                <a16:creationId xmlns:a16="http://schemas.microsoft.com/office/drawing/2014/main" id="{211D5BAF-F389-7D34-696C-3FD75D3D874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2394227"/>
            <a:ext cx="2341416" cy="194003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Image 14" descr="Une image contenant dessin humoristique, meubles, table, habits&#10;&#10;Le contenu généré par l’IA peut être incorrect.">
            <a:extLst>
              <a:ext uri="{FF2B5EF4-FFF2-40B4-BE49-F238E27FC236}">
                <a16:creationId xmlns:a16="http://schemas.microsoft.com/office/drawing/2014/main" id="{114D3D60-4049-2DD6-17FD-F35F696D004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304" y="6375993"/>
            <a:ext cx="2341416" cy="19400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Image 16" descr="Une image contenant meubles, table, dessin humoristique, habits&#10;&#10;Le contenu généré par l’IA peut être incorrect.">
            <a:extLst>
              <a:ext uri="{FF2B5EF4-FFF2-40B4-BE49-F238E27FC236}">
                <a16:creationId xmlns:a16="http://schemas.microsoft.com/office/drawing/2014/main" id="{5477D18D-9C9E-59BB-1CBB-06075BE3354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335" y="4365205"/>
            <a:ext cx="2341416" cy="19400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Image 18" descr="Une image contenant dessin humoristique, meubles, table, habits&#10;&#10;Le contenu généré par l’IA peut être incorrect.">
            <a:extLst>
              <a:ext uri="{FF2B5EF4-FFF2-40B4-BE49-F238E27FC236}">
                <a16:creationId xmlns:a16="http://schemas.microsoft.com/office/drawing/2014/main" id="{2C54CD23-8E40-9DAE-82CD-04EA68EE615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8346970"/>
            <a:ext cx="2341416" cy="19400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844E332B-426F-44F9-2C09-18DC5925BD11}"/>
              </a:ext>
            </a:extLst>
          </p:cNvPr>
          <p:cNvSpPr txBox="1"/>
          <p:nvPr/>
        </p:nvSpPr>
        <p:spPr>
          <a:xfrm>
            <a:off x="4570542" y="8901486"/>
            <a:ext cx="821223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أُقَدِّمُ الْمُساعَدَةَ لِزُمَلائي داخِلَ </a:t>
            </a:r>
            <a:r>
              <a:rPr lang="ar-MA" sz="48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ٱلْمَجْموعَةِ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36395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1" grpId="0"/>
      <p:bldP spid="2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2298</TotalTime>
  <Words>978</Words>
  <Application>Microsoft Office PowerPoint</Application>
  <PresentationFormat>Personnalisé</PresentationFormat>
  <Paragraphs>150</Paragraphs>
  <Slides>44</Slides>
  <Notes>8</Notes>
  <HiddenSlides>0</HiddenSlides>
  <MMClips>1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44</vt:i4>
      </vt:variant>
    </vt:vector>
  </HeadingPairs>
  <TitlesOfParts>
    <vt:vector size="62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MADHOUM OUADIA</cp:lastModifiedBy>
  <cp:revision>2225</cp:revision>
  <dcterms:created xsi:type="dcterms:W3CDTF">2014-10-09T07:32:24Z</dcterms:created>
  <dcterms:modified xsi:type="dcterms:W3CDTF">2025-09-25T14:22:10Z</dcterms:modified>
</cp:coreProperties>
</file>