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4"/>
  </p:notesMasterIdLst>
  <p:handoutMasterIdLst>
    <p:handoutMasterId r:id="rId55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953" r:id="rId13"/>
    <p:sldId id="2134808655" r:id="rId14"/>
    <p:sldId id="2134808451" r:id="rId15"/>
    <p:sldId id="542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448" r:id="rId27"/>
    <p:sldId id="2134808470" r:id="rId28"/>
    <p:sldId id="2134808471" r:id="rId29"/>
    <p:sldId id="2134808472" r:id="rId30"/>
    <p:sldId id="2134808545" r:id="rId31"/>
    <p:sldId id="597" r:id="rId32"/>
    <p:sldId id="2134808475" r:id="rId33"/>
    <p:sldId id="2134808654" r:id="rId34"/>
    <p:sldId id="2134808562" r:id="rId35"/>
    <p:sldId id="2134808563" r:id="rId36"/>
    <p:sldId id="2134808564" r:id="rId37"/>
    <p:sldId id="2134808491" r:id="rId38"/>
    <p:sldId id="2134808570" r:id="rId39"/>
    <p:sldId id="2134808571" r:id="rId40"/>
    <p:sldId id="2134808572" r:id="rId41"/>
    <p:sldId id="2134808574" r:id="rId42"/>
    <p:sldId id="2134808584" r:id="rId43"/>
    <p:sldId id="2134808580" r:id="rId44"/>
    <p:sldId id="2134808582" r:id="rId45"/>
    <p:sldId id="2134808590" r:id="rId46"/>
    <p:sldId id="2134808577" r:id="rId47"/>
    <p:sldId id="2134808578" r:id="rId48"/>
    <p:sldId id="2134808579" r:id="rId49"/>
    <p:sldId id="985" r:id="rId50"/>
    <p:sldId id="2134808546" r:id="rId51"/>
    <p:sldId id="2134808447" r:id="rId52"/>
    <p:sldId id="2134808513" r:id="rId53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953"/>
            <p14:sldId id="2134808655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54"/>
            <p14:sldId id="2134808562"/>
            <p14:sldId id="2134808563"/>
            <p14:sldId id="2134808564"/>
            <p14:sldId id="2134808491"/>
            <p14:sldId id="2134808570"/>
            <p14:sldId id="2134808571"/>
            <p14:sldId id="2134808572"/>
            <p14:sldId id="2134808574"/>
            <p14:sldId id="2134808584"/>
            <p14:sldId id="2134808580"/>
            <p14:sldId id="2134808582"/>
            <p14:sldId id="2134808590"/>
          </p14:sldIdLst>
        </p14:section>
        <p14:section name="ألعاب" id="{66953B43-0502-40BE-9D9D-49C14FC1791C}">
          <p14:sldIdLst>
            <p14:sldId id="2134808577"/>
            <p14:sldId id="2134808578"/>
            <p14:sldId id="213480857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16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presProps" Target="pres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3.jpeg"/><Relationship Id="rId4" Type="http://schemas.openxmlformats.org/officeDocument/2006/relationships/image" Target="../media/image4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3.jpeg"/><Relationship Id="rId4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9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4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3.wdp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17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29942" y="88292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اَلْغرور.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اَلْغرور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اَلزُّهور.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اَلزُّهور</a:t>
            </a: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السرور.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اَلسُّرورُ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القرية"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BB087CD-656C-0805-B210-71FBAA9B3D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7927" y="886690"/>
            <a:ext cx="7052592" cy="7146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ED3957F-20FF-CE36-143F-D296227613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8780" y="2362200"/>
            <a:ext cx="7578436" cy="7679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حرفا حرفا).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4D05A6D-B4DF-2D06-4E8D-FEC0F19D48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30523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88600D0-02B6-0322-8585-93367ED8EC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4" t="19312" r="51419" b="72207"/>
          <a:stretch>
            <a:fillRect/>
          </a:stretch>
        </p:blipFill>
        <p:spPr>
          <a:xfrm>
            <a:off x="346662" y="3893127"/>
            <a:ext cx="13139991" cy="353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سنقرأ جماعة هذه الكلمات (قراءة مشتركة).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القراءة الجماعية للكلمات.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E8161F0-D49B-45A0-7220-41BB87368E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4" t="19312" r="51419" b="72207"/>
          <a:stretch>
            <a:fillRect/>
          </a:stretch>
        </p:blipFill>
        <p:spPr>
          <a:xfrm>
            <a:off x="346662" y="3893127"/>
            <a:ext cx="13139991" cy="353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739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بالقرية؛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05F5DF1-6F06-9280-9A2D-38F2112D03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4" t="19312" r="51419" b="72207"/>
          <a:stretch>
            <a:fillRect/>
          </a:stretch>
        </p:blipFill>
        <p:spPr>
          <a:xfrm>
            <a:off x="346662" y="3893127"/>
            <a:ext cx="13139991" cy="353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كلمة كلمة.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71EC126-A469-7E5A-B822-D778357D33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02A3953-BAC6-748C-A755-3B1277D1E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4" t="19312" r="51419" b="72207"/>
          <a:stretch>
            <a:fillRect/>
          </a:stretch>
        </p:blipFill>
        <p:spPr>
          <a:xfrm>
            <a:off x="346662" y="3893127"/>
            <a:ext cx="13139991" cy="353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DD739E3-2DF3-F535-29A0-ECBDD96291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366" y="2368194"/>
            <a:ext cx="6252184" cy="79188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النشاط رقم 1 على كراساتكم في الصفحة رقم 29، وقوموا بقراءة الكلمات بدقة وسرعة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العملية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F9B292-96DE-9E01-9757-4B21B9A292C7}"/>
              </a:ext>
            </a:extLst>
          </p:cNvPr>
          <p:cNvSpPr/>
          <p:nvPr/>
        </p:nvSpPr>
        <p:spPr>
          <a:xfrm>
            <a:off x="4100942" y="3768435"/>
            <a:ext cx="2682240" cy="121088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49AC2FC-A229-EB97-4048-3AB237988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265" y="771450"/>
            <a:ext cx="1666846" cy="110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35070-36AA-5A34-A916-741065409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FB0151A-2766-3375-7D2B-D89B861CF620}"/>
              </a:ext>
            </a:extLst>
          </p:cNvPr>
          <p:cNvSpPr txBox="1"/>
          <p:nvPr/>
        </p:nvSpPr>
        <p:spPr>
          <a:xfrm>
            <a:off x="1953490" y="808194"/>
            <a:ext cx="105801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تذكروا، عندما يمتلئ شريط الوقت باللون الأزرق تختفي الكلمات، وما عليكم إلا الانتهاء من القراءة قبل اكتمال ملئه.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01901E4-415A-68D9-BDEC-60664388158C}"/>
              </a:ext>
            </a:extLst>
          </p:cNvPr>
          <p:cNvSpPr/>
          <p:nvPr/>
        </p:nvSpPr>
        <p:spPr>
          <a:xfrm>
            <a:off x="457193" y="405938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A40EBF2-4B1A-7037-C561-277D95616C6B}"/>
              </a:ext>
            </a:extLst>
          </p:cNvPr>
          <p:cNvGrpSpPr/>
          <p:nvPr/>
        </p:nvGrpSpPr>
        <p:grpSpPr>
          <a:xfrm>
            <a:off x="457193" y="3442064"/>
            <a:ext cx="12998553" cy="1484022"/>
            <a:chOff x="540320" y="5644939"/>
            <a:chExt cx="12998553" cy="1484022"/>
          </a:xfrm>
        </p:grpSpPr>
        <p:sp>
          <p:nvSpPr>
            <p:cNvPr id="7" name="Organigramme : Alternative 6">
              <a:extLst>
                <a:ext uri="{FF2B5EF4-FFF2-40B4-BE49-F238E27FC236}">
                  <a16:creationId xmlns:a16="http://schemas.microsoft.com/office/drawing/2014/main" id="{24B16712-B1E5-7B53-11DC-787DADFBBEC4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ABC1A4F4-007C-9473-08A9-53A20918215B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23" name="Ellipse 22">
                <a:extLst>
                  <a:ext uri="{FF2B5EF4-FFF2-40B4-BE49-F238E27FC236}">
                    <a16:creationId xmlns:a16="http://schemas.microsoft.com/office/drawing/2014/main" id="{7329E270-4664-F6B8-E325-3AB6588E3BE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22" name="Graphique 21" descr="Chronomètre avec un remplissage uni">
                <a:extLst>
                  <a:ext uri="{FF2B5EF4-FFF2-40B4-BE49-F238E27FC236}">
                    <a16:creationId xmlns:a16="http://schemas.microsoft.com/office/drawing/2014/main" id="{AAAD982A-F63A-63C9-CC1C-B9A8E2F554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07445E7-14F2-A652-1731-AA7A08C5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033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554088"/>
            <a:ext cx="108172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هذه الكلمات بسرعة وبدقة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قبل انتهاء شريط الوقت؟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خمسة تلاميذ للقراءة، ويقوم بقياس الزمن المستغرق في القراءة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3103411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2486094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12" name="Image 1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BEBA985-0A0D-E4E7-CAD4-8B9B380003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3" t="19497" r="51520" b="67920"/>
          <a:stretch>
            <a:fillRect/>
          </a:stretch>
        </p:blipFill>
        <p:spPr>
          <a:xfrm>
            <a:off x="802076" y="4258522"/>
            <a:ext cx="12111848" cy="483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ربط كل كلمة بالصورة المناسبة لها.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ثانيا، ثم الربط بينهما بسهم.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68AC2DD-1653-2A14-4740-759035ACB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4" t="36439" r="51816" b="28888"/>
          <a:stretch>
            <a:fillRect/>
          </a:stretch>
        </p:blipFill>
        <p:spPr>
          <a:xfrm>
            <a:off x="3259822" y="2428315"/>
            <a:ext cx="7196355" cy="757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D45537D-0BDE-038D-DDCC-0AB81518A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4" t="36439" r="51816" b="28888"/>
          <a:stretch>
            <a:fillRect/>
          </a:stretch>
        </p:blipFill>
        <p:spPr>
          <a:xfrm>
            <a:off x="3259822" y="2428315"/>
            <a:ext cx="7196355" cy="757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23B0B94-A6D5-4FCC-6EE1-8FE8C821A7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4" t="36439" r="51816" b="28888"/>
          <a:stretch>
            <a:fillRect/>
          </a:stretch>
        </p:blipFill>
        <p:spPr>
          <a:xfrm>
            <a:off x="3259822" y="2428315"/>
            <a:ext cx="7196355" cy="7570338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EA5C688-4CD5-9E42-9352-DCF6564E7FD3}"/>
              </a:ext>
            </a:extLst>
          </p:cNvPr>
          <p:cNvCxnSpPr>
            <a:cxnSpLocks/>
          </p:cNvCxnSpPr>
          <p:nvPr/>
        </p:nvCxnSpPr>
        <p:spPr>
          <a:xfrm flipH="1">
            <a:off x="5056909" y="3214255"/>
            <a:ext cx="3006436" cy="637309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3B80AE68-8CFF-48F9-D610-7F7239EFC3F8}"/>
              </a:ext>
            </a:extLst>
          </p:cNvPr>
          <p:cNvCxnSpPr>
            <a:cxnSpLocks/>
          </p:cNvCxnSpPr>
          <p:nvPr/>
        </p:nvCxnSpPr>
        <p:spPr>
          <a:xfrm flipH="1" flipV="1">
            <a:off x="5056909" y="3214255"/>
            <a:ext cx="3006436" cy="132180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D1F9EDA5-0B26-A212-91DA-F14825705D18}"/>
              </a:ext>
            </a:extLst>
          </p:cNvPr>
          <p:cNvCxnSpPr>
            <a:cxnSpLocks/>
          </p:cNvCxnSpPr>
          <p:nvPr/>
        </p:nvCxnSpPr>
        <p:spPr>
          <a:xfrm flipH="1">
            <a:off x="5056909" y="5957455"/>
            <a:ext cx="3006436" cy="260465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0AED02E4-CDD5-3728-7157-6E526645B0C3}"/>
              </a:ext>
            </a:extLst>
          </p:cNvPr>
          <p:cNvCxnSpPr>
            <a:cxnSpLocks/>
          </p:cNvCxnSpPr>
          <p:nvPr/>
        </p:nvCxnSpPr>
        <p:spPr>
          <a:xfrm flipH="1" flipV="1">
            <a:off x="5056909" y="5846618"/>
            <a:ext cx="3006436" cy="123305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53610C59-A8EC-114C-0F75-358BDF5B2D42}"/>
              </a:ext>
            </a:extLst>
          </p:cNvPr>
          <p:cNvCxnSpPr>
            <a:cxnSpLocks/>
          </p:cNvCxnSpPr>
          <p:nvPr/>
        </p:nvCxnSpPr>
        <p:spPr>
          <a:xfrm flipH="1" flipV="1">
            <a:off x="5056909" y="7051963"/>
            <a:ext cx="3006436" cy="148243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9437EC1-6415-2F0F-14C4-692D504BA5EA}"/>
              </a:ext>
            </a:extLst>
          </p:cNvPr>
          <p:cNvCxnSpPr>
            <a:cxnSpLocks/>
          </p:cNvCxnSpPr>
          <p:nvPr/>
        </p:nvCxnSpPr>
        <p:spPr>
          <a:xfrm flipH="1" flipV="1">
            <a:off x="5056909" y="4536064"/>
            <a:ext cx="3006436" cy="505128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سأقرأ الجملتين أولا.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83DBE47-3573-EFA2-E197-7228A94D6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75970" r="50103" b="7120"/>
          <a:stretch>
            <a:fillRect/>
          </a:stretch>
        </p:blipFill>
        <p:spPr>
          <a:xfrm>
            <a:off x="1662546" y="3608658"/>
            <a:ext cx="10737271" cy="540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356C3E9-214B-66D9-D112-CD6F7A14D2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الجملتين؟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خمسة تلاميذ في كل حصة لقراءة الجملتين (يتم تغيير التلاميذ في كل حصة).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6F916C5-D933-770D-9330-B98EE41E1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75970" r="50103" b="7120"/>
          <a:stretch>
            <a:fillRect/>
          </a:stretch>
        </p:blipFill>
        <p:spPr>
          <a:xfrm>
            <a:off x="1662546" y="3608658"/>
            <a:ext cx="10737271" cy="540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96352-FBBD-70F4-E396-2AD4F23B0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F074318-A3A4-F727-40C0-1B7A8D31D9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3B829B5-FAD0-88A6-2401-90CC9E71510E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الجملتين، وتذكروا استراتيجية النقل: كلمة كلمة.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تطبيق استراتيجية النقل لتسريع العملية.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68AA14-7465-F60D-CC64-1AB75C3554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340747" y="3855053"/>
            <a:ext cx="3990110" cy="414250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89EC49-44F0-E421-319C-EBEA856978E6}"/>
              </a:ext>
            </a:extLst>
          </p:cNvPr>
          <p:cNvCxnSpPr>
            <a:cxnSpLocks/>
          </p:cNvCxnSpPr>
          <p:nvPr/>
        </p:nvCxnSpPr>
        <p:spPr>
          <a:xfrm flipH="1" flipV="1">
            <a:off x="4289292" y="5926308"/>
            <a:ext cx="3189910" cy="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EDAE268-5AA3-F3A5-2D0C-386AEE7B69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75970" r="50103" b="7120"/>
          <a:stretch>
            <a:fillRect/>
          </a:stretch>
        </p:blipFill>
        <p:spPr>
          <a:xfrm>
            <a:off x="7607103" y="4502728"/>
            <a:ext cx="5768149" cy="290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197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الكلمات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47A5194-389C-9AB6-7BFD-DA5A2317F8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168" y="2054392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الكلمات، قوموا بتشكيل حلقة.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بطاقات كل بطاقة تتضمن كلمة من الكلمات التي تم تقديمها.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1E1899-C779-602A-CCCC-BE47589721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772ADD-33C3-8FFC-06E3-235836A19EC3}"/>
              </a:ext>
            </a:extLst>
          </p:cNvPr>
          <p:cNvSpPr txBox="1"/>
          <p:nvPr/>
        </p:nvSpPr>
        <p:spPr>
          <a:xfrm>
            <a:off x="2304010" y="840854"/>
            <a:ext cx="10118341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ويقرأ الكلمة.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8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أولا، ثم 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5B5805-4065-9A6F-7CD8-2FDCF303C6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11F19C0-0FFF-BA5D-41F5-29CB124DC2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E139240-7B68-4F04-F009-D8B3977D98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090" y="3158894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1DD7FE5-3C33-E08B-6BBA-19045215C9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347853"/>
            <a:ext cx="4998324" cy="6330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25: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949638"/>
            <a:ext cx="71628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القرية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capture d’écran, arbr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9DBDFC2-5E07-E95E-1922-028861C71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693" y="2341418"/>
            <a:ext cx="5793416" cy="780121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65B9CE0-8AC4-8B98-B58C-1C3057E472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2132938"/>
            <a:ext cx="6437927" cy="8154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29: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30373" y="3381647"/>
            <a:ext cx="5604172" cy="14303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630373" y="8035636"/>
            <a:ext cx="5604172" cy="17587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552473" y="9247086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188970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في مجموعة؟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القرية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القز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91553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160142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12571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أشتغل في مجموعة؟</a:t>
            </a: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810244"/>
            <a:ext cx="821223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أُبادِرُ إِلى تَشْكيلِ مَجْموعَتي بِهُدوءٍ وَسُرْعَةٍ؛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في مجموعة؟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3587262" y="4589502"/>
            <a:ext cx="919551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مَعَ زُمَلائي بِحَماسٍ لِإِنْجازِ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ٱلْمَطْلوبِ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مَجْموعَتي؛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6930509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آراءَ 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pic>
        <p:nvPicPr>
          <p:cNvPr id="13" name="Image 12" descr="Une image contenant table, meubles, habits, garçon&#10;&#10;Le contenu généré par l’IA peut être incorrect.">
            <a:extLst>
              <a:ext uri="{FF2B5EF4-FFF2-40B4-BE49-F238E27FC236}">
                <a16:creationId xmlns:a16="http://schemas.microsoft.com/office/drawing/2014/main" id="{211D5BAF-F389-7D34-696C-3FD75D3D8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2394227"/>
            <a:ext cx="2341416" cy="19400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114D3D60-4049-2DD6-17FD-F35F696D0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04" y="6375993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meubles, table, dessin humoristique, habits&#10;&#10;Le contenu généré par l’IA peut être incorrect.">
            <a:extLst>
              <a:ext uri="{FF2B5EF4-FFF2-40B4-BE49-F238E27FC236}">
                <a16:creationId xmlns:a16="http://schemas.microsoft.com/office/drawing/2014/main" id="{5477D18D-9C9E-59BB-1CBB-06075BE3354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35" y="4365205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 descr="Une image contenant dessin humoristique, meubles, table, habits&#10;&#10;Le contenu généré par l’IA peut être incorrect.">
            <a:extLst>
              <a:ext uri="{FF2B5EF4-FFF2-40B4-BE49-F238E27FC236}">
                <a16:creationId xmlns:a16="http://schemas.microsoft.com/office/drawing/2014/main" id="{2C54CD23-8E40-9DAE-82CD-04EA68EE61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8346970"/>
            <a:ext cx="2341416" cy="19400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44E332B-426F-44F9-2C09-18DC5925BD11}"/>
              </a:ext>
            </a:extLst>
          </p:cNvPr>
          <p:cNvSpPr txBox="1"/>
          <p:nvPr/>
        </p:nvSpPr>
        <p:spPr>
          <a:xfrm>
            <a:off x="4570542" y="8901486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الْمُساعَدَةَ لِزُمَلائي داخِلَ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931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2506</TotalTime>
  <Words>1018</Words>
  <Application>Microsoft Office PowerPoint</Application>
  <PresentationFormat>Personnalisé</PresentationFormat>
  <Paragraphs>150</Paragraphs>
  <Slides>48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48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2236</cp:revision>
  <dcterms:created xsi:type="dcterms:W3CDTF">2014-10-09T07:32:24Z</dcterms:created>
  <dcterms:modified xsi:type="dcterms:W3CDTF">2025-09-25T14:22:26Z</dcterms:modified>
</cp:coreProperties>
</file>