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8"/>
  </p:notesMasterIdLst>
  <p:handoutMasterIdLst>
    <p:handoutMasterId r:id="rId59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345" r:id="rId12"/>
    <p:sldId id="953" r:id="rId13"/>
    <p:sldId id="2134808655" r:id="rId14"/>
    <p:sldId id="2134808451" r:id="rId15"/>
    <p:sldId id="542" r:id="rId16"/>
    <p:sldId id="988" r:id="rId17"/>
    <p:sldId id="2134808585" r:id="rId18"/>
    <p:sldId id="2134808586" r:id="rId19"/>
    <p:sldId id="2134808587" r:id="rId20"/>
    <p:sldId id="2134808554" r:id="rId21"/>
    <p:sldId id="2134808544" r:id="rId22"/>
    <p:sldId id="2134808553" r:id="rId23"/>
    <p:sldId id="2134808452" r:id="rId24"/>
    <p:sldId id="2134808555" r:id="rId25"/>
    <p:sldId id="2134808556" r:id="rId26"/>
    <p:sldId id="2134808557" r:id="rId27"/>
    <p:sldId id="2134808558" r:id="rId28"/>
    <p:sldId id="2134808559" r:id="rId29"/>
    <p:sldId id="2134808448" r:id="rId30"/>
    <p:sldId id="2134808470" r:id="rId31"/>
    <p:sldId id="2134808471" r:id="rId32"/>
    <p:sldId id="2134808472" r:id="rId33"/>
    <p:sldId id="2134808545" r:id="rId34"/>
    <p:sldId id="597" r:id="rId35"/>
    <p:sldId id="2134808475" r:id="rId36"/>
    <p:sldId id="2134808654" r:id="rId37"/>
    <p:sldId id="2134808562" r:id="rId38"/>
    <p:sldId id="2134808563" r:id="rId39"/>
    <p:sldId id="2134808564" r:id="rId40"/>
    <p:sldId id="2134808491" r:id="rId41"/>
    <p:sldId id="2134808570" r:id="rId42"/>
    <p:sldId id="2134808571" r:id="rId43"/>
    <p:sldId id="2134808572" r:id="rId44"/>
    <p:sldId id="2134808574" r:id="rId45"/>
    <p:sldId id="2134808584" r:id="rId46"/>
    <p:sldId id="2134808580" r:id="rId47"/>
    <p:sldId id="2134808582" r:id="rId48"/>
    <p:sldId id="2134808590" r:id="rId49"/>
    <p:sldId id="838" r:id="rId50"/>
    <p:sldId id="2134808446" r:id="rId51"/>
    <p:sldId id="2134808500" r:id="rId52"/>
    <p:sldId id="2134808499" r:id="rId53"/>
    <p:sldId id="985" r:id="rId54"/>
    <p:sldId id="2134808546" r:id="rId55"/>
    <p:sldId id="2134808447" r:id="rId56"/>
    <p:sldId id="2134808513" r:id="rId5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655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57"/>
            <p14:sldId id="2134808558"/>
            <p14:sldId id="2134808559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54"/>
            <p14:sldId id="2134808562"/>
            <p14:sldId id="2134808563"/>
            <p14:sldId id="2134808564"/>
            <p14:sldId id="2134808491"/>
            <p14:sldId id="2134808570"/>
            <p14:sldId id="2134808571"/>
            <p14:sldId id="2134808572"/>
            <p14:sldId id="2134808574"/>
            <p14:sldId id="2134808584"/>
            <p14:sldId id="2134808580"/>
            <p14:sldId id="2134808582"/>
            <p14:sldId id="2134808590"/>
          </p14:sldIdLst>
        </p14:section>
        <p14:section name="ألعاب" id="{66953B43-0502-40BE-9D9D-49C14FC1791C}">
          <p14:sldIdLst>
            <p14:sldId id="838"/>
            <p14:sldId id="2134808446"/>
            <p14:sldId id="2134808500"/>
            <p14:sldId id="2134808499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29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8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10" Type="http://schemas.openxmlformats.org/officeDocument/2006/relationships/image" Target="../media/image40.svg"/><Relationship Id="rId4" Type="http://schemas.openxmlformats.org/officeDocument/2006/relationships/image" Target="../media/image34.svg"/><Relationship Id="rId9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3.jpeg"/><Relationship Id="rId4" Type="http://schemas.openxmlformats.org/officeDocument/2006/relationships/image" Target="../media/image47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Relationship Id="rId5" Type="http://schemas.microsoft.com/office/2007/relationships/hdphoto" Target="../media/hdphoto2.wdp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16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105441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وجمل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نحلة.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نَحْلَ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نحلات.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نَحْلا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مجلة.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مَجَلَّ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6CA8E-6304-56E0-C986-8A5887355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A32D359-2B39-011A-1E67-87958D940494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مجلات.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455A488-1B7E-08D5-760D-11091150FE6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FB1AE00-9EB1-560A-6E7A-00EA33E3E7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8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293C4-10D3-E9CC-9ED0-DC8097512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E8A214-35A3-3C9F-9A71-81AF5258A15C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D523FBE-C91A-7E73-C083-97E8575A2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AA99A97-7D86-4186-0AD1-0843467AAD9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245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BDFFB-F3ED-9BA1-BC4D-41D7597C6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1AF2471-CC89-9AA8-F824-373C6DBF57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2DBD9B-5529-B72C-A065-8426938B0359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313788E-9BD3-139C-0D66-38352ED257F8}"/>
              </a:ext>
            </a:extLst>
          </p:cNvPr>
          <p:cNvSpPr/>
          <p:nvPr/>
        </p:nvSpPr>
        <p:spPr>
          <a:xfrm>
            <a:off x="4077482" y="4318242"/>
            <a:ext cx="55610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مَجَلّا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70AFA7C-FF67-5C8C-841F-6D24DB8D706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54817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القرية"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BB087CD-656C-0805-B210-71FBAA9B3D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7927" y="886690"/>
            <a:ext cx="7052592" cy="7146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ED3957F-20FF-CE36-143F-D296227613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8780" y="2362200"/>
            <a:ext cx="7578436" cy="767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حرفا حرفا).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بالقرية؛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4D05A6D-B4DF-2D06-4E8D-FEC0F19D48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1305237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076F973-3BC4-74BE-8E77-1AA24C9D8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1" t="19800" r="10012" b="72271"/>
          <a:stretch>
            <a:fillRect/>
          </a:stretch>
        </p:blipFill>
        <p:spPr>
          <a:xfrm>
            <a:off x="346662" y="4097215"/>
            <a:ext cx="13139991" cy="330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سنقرأ جماعة هذه الكلمات (قراءة مشتركة).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القراءة الجماعية للكلمات.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5CF8F1A-0E49-92D5-3BA4-54DD883DF6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1" t="19800" r="10012" b="72271"/>
          <a:stretch>
            <a:fillRect/>
          </a:stretch>
        </p:blipFill>
        <p:spPr>
          <a:xfrm>
            <a:off x="346662" y="4097215"/>
            <a:ext cx="13139991" cy="330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7391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21262D8-F00D-04C6-1032-5D900776A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1" t="19800" r="10012" b="72271"/>
          <a:stretch>
            <a:fillRect/>
          </a:stretch>
        </p:blipFill>
        <p:spPr>
          <a:xfrm>
            <a:off x="346662" y="4097215"/>
            <a:ext cx="13139991" cy="330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كلمة كلمة.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71EC126-A469-7E5A-B822-D778357D33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CF1E3C7-85AF-0F55-3B77-494C4A5DB7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1" t="19800" r="10012" b="72271"/>
          <a:stretch>
            <a:fillRect/>
          </a:stretch>
        </p:blipFill>
        <p:spPr>
          <a:xfrm>
            <a:off x="346662" y="4097215"/>
            <a:ext cx="13139991" cy="330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DD739E3-2DF3-F535-29A0-ECBDD96291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366" y="2368194"/>
            <a:ext cx="6252184" cy="79188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النشاط رقم 1 على كراساتكم في الصفحة رقم 29، وقوموا بقراءة الكلمات بدقة وسرعة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العملية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F9B292-96DE-9E01-9757-4B21B9A292C7}"/>
              </a:ext>
            </a:extLst>
          </p:cNvPr>
          <p:cNvSpPr/>
          <p:nvPr/>
        </p:nvSpPr>
        <p:spPr>
          <a:xfrm>
            <a:off x="6761018" y="3574473"/>
            <a:ext cx="2682240" cy="14048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49AC2FC-A229-EB97-4048-3AB2379882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265" y="771450"/>
            <a:ext cx="1666846" cy="110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808194"/>
            <a:ext cx="105801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تذكروا، عندما يمتلئ شريط الوقت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554088"/>
            <a:ext cx="1081723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هذه الكلمات بسرعة وبدقة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قبل انتهاء شريط الوقت؟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خمسة تلاميذ للقراءة، ويقوم بقياس الزمن المستغرق في القراءة (يتم تغيير التلاميذ في كل حصة ويسجل الفائزون في كل حصة)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310341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2486094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12" name="Image 1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BEBA985-0A0D-E4E7-CAD4-8B9B380003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1" t="19311" r="10012" b="68106"/>
          <a:stretch>
            <a:fillRect/>
          </a:stretch>
        </p:blipFill>
        <p:spPr>
          <a:xfrm>
            <a:off x="802076" y="4258522"/>
            <a:ext cx="12111848" cy="483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ربط كل كلمة بالصورة المناسبة 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بطريقة الإنجاز: قراءة الكلمة أولا، ثم البحث عن الصورة ثانيا، ثم الربط بينهما بسهم.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68AC2DD-1653-2A14-4740-759035ACB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8" t="37010" r="8332" b="28317"/>
          <a:stretch>
            <a:fillRect/>
          </a:stretch>
        </p:blipFill>
        <p:spPr>
          <a:xfrm>
            <a:off x="3259822" y="2428315"/>
            <a:ext cx="7196355" cy="757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0CA53F0-CF7E-0DCC-540A-A0AA0AF1DB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8" t="37010" r="8332" b="28317"/>
          <a:stretch>
            <a:fillRect/>
          </a:stretch>
        </p:blipFill>
        <p:spPr>
          <a:xfrm>
            <a:off x="3259822" y="2428315"/>
            <a:ext cx="7196355" cy="757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667F28F-29F6-99A7-FBE8-BC090A1C4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8" t="37010" r="8332" b="28317"/>
          <a:stretch>
            <a:fillRect/>
          </a:stretch>
        </p:blipFill>
        <p:spPr>
          <a:xfrm>
            <a:off x="3259822" y="2428315"/>
            <a:ext cx="7196355" cy="7570338"/>
          </a:xfrm>
          <a:prstGeom prst="rect">
            <a:avLst/>
          </a:prstGeom>
        </p:spPr>
      </p:pic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EA5C688-4CD5-9E42-9352-DCF6564E7FD3}"/>
              </a:ext>
            </a:extLst>
          </p:cNvPr>
          <p:cNvCxnSpPr>
            <a:cxnSpLocks/>
          </p:cNvCxnSpPr>
          <p:nvPr/>
        </p:nvCxnSpPr>
        <p:spPr>
          <a:xfrm flipH="1">
            <a:off x="5721927" y="3075709"/>
            <a:ext cx="2895600" cy="278476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3B80AE68-8CFF-48F9-D610-7F7239EFC3F8}"/>
              </a:ext>
            </a:extLst>
          </p:cNvPr>
          <p:cNvCxnSpPr>
            <a:cxnSpLocks/>
          </p:cNvCxnSpPr>
          <p:nvPr/>
        </p:nvCxnSpPr>
        <p:spPr>
          <a:xfrm flipH="1" flipV="1">
            <a:off x="5721927" y="3075709"/>
            <a:ext cx="2895600" cy="13716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D1F9EDA5-0B26-A212-91DA-F14825705D18}"/>
              </a:ext>
            </a:extLst>
          </p:cNvPr>
          <p:cNvCxnSpPr>
            <a:cxnSpLocks/>
          </p:cNvCxnSpPr>
          <p:nvPr/>
        </p:nvCxnSpPr>
        <p:spPr>
          <a:xfrm flipH="1">
            <a:off x="5721927" y="5860473"/>
            <a:ext cx="2895600" cy="113607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AED02E4-CDD5-3728-7157-6E526645B0C3}"/>
              </a:ext>
            </a:extLst>
          </p:cNvPr>
          <p:cNvCxnSpPr>
            <a:cxnSpLocks/>
          </p:cNvCxnSpPr>
          <p:nvPr/>
        </p:nvCxnSpPr>
        <p:spPr>
          <a:xfrm flipH="1">
            <a:off x="5721927" y="7093527"/>
            <a:ext cx="2895600" cy="235446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3610C59-A8EC-114C-0F75-358BDF5B2D42}"/>
              </a:ext>
            </a:extLst>
          </p:cNvPr>
          <p:cNvCxnSpPr>
            <a:cxnSpLocks/>
          </p:cNvCxnSpPr>
          <p:nvPr/>
        </p:nvCxnSpPr>
        <p:spPr>
          <a:xfrm flipH="1">
            <a:off x="5721927" y="8437418"/>
            <a:ext cx="28956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89437EC1-6415-2F0F-14C4-692D504BA5EA}"/>
              </a:ext>
            </a:extLst>
          </p:cNvPr>
          <p:cNvCxnSpPr>
            <a:cxnSpLocks/>
          </p:cNvCxnSpPr>
          <p:nvPr/>
        </p:nvCxnSpPr>
        <p:spPr>
          <a:xfrm flipH="1" flipV="1">
            <a:off x="5721927" y="4536064"/>
            <a:ext cx="2895600" cy="492641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سأقرأ الجملتين أولا.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83DBE47-3573-EFA2-E197-7228A94D6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25" t="72627" r="8427" b="6214"/>
          <a:stretch>
            <a:fillRect/>
          </a:stretch>
        </p:blipFill>
        <p:spPr>
          <a:xfrm>
            <a:off x="2805545" y="3643745"/>
            <a:ext cx="8104909" cy="510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356C3E9-214B-66D9-D112-CD6F7A14D2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الجملتين؟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خمسة تلاميذ في كل حصة لقراءة الجملتين (يتم تغيير التلاميذ في كل حصة).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FB92B0B-02DC-7A04-594E-6A022C58D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25" t="72627" r="8427" b="6214"/>
          <a:stretch>
            <a:fillRect/>
          </a:stretch>
        </p:blipFill>
        <p:spPr>
          <a:xfrm>
            <a:off x="2805545" y="3643745"/>
            <a:ext cx="8104909" cy="510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96352-FBBD-70F4-E396-2AD4F23B0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F074318-A3A4-F727-40C0-1B7A8D31D9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3B829B5-FAD0-88A6-2401-90CC9E71510E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الجملتين، وتذكروا استراتيجية النقل: كلمة كلمة.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ويحرص على تطبيق استراتيجية النقل لتسريع العملية.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A451ADD-FD4D-BDA2-A271-B395B36050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25" t="72627" r="8427" b="6214"/>
          <a:stretch>
            <a:fillRect/>
          </a:stretch>
        </p:blipFill>
        <p:spPr>
          <a:xfrm>
            <a:off x="7520767" y="4073236"/>
            <a:ext cx="5883505" cy="3706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768AA14-7465-F60D-CC64-1AB75C3554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340747" y="3855053"/>
            <a:ext cx="3990110" cy="414250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389EC49-44F0-E421-319C-EBEA856978E6}"/>
              </a:ext>
            </a:extLst>
          </p:cNvPr>
          <p:cNvCxnSpPr>
            <a:stCxn id="4" idx="1"/>
            <a:endCxn id="3" idx="3"/>
          </p:cNvCxnSpPr>
          <p:nvPr/>
        </p:nvCxnSpPr>
        <p:spPr>
          <a:xfrm flipH="1" flipV="1">
            <a:off x="4330857" y="5926308"/>
            <a:ext cx="3189910" cy="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8197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152A1588-BB73-6A57-D964-280AC1836C58}"/>
              </a:ext>
            </a:extLst>
          </p:cNvPr>
          <p:cNvSpPr txBox="1">
            <a:spLocks/>
          </p:cNvSpPr>
          <p:nvPr/>
        </p:nvSpPr>
        <p:spPr>
          <a:xfrm>
            <a:off x="0" y="9903"/>
            <a:ext cx="7889233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القفز على الكلمات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1D3ED7BA-91CE-089F-A7EB-FBF21CF0C1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857" y="2375866"/>
            <a:ext cx="6704440" cy="60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4D9CDD77-8C98-10E4-31B7-545763F422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19568C1-37C8-06D0-3D1C-D8D604425DAE}"/>
              </a:ext>
            </a:extLst>
          </p:cNvPr>
          <p:cNvSpPr txBox="1"/>
          <p:nvPr/>
        </p:nvSpPr>
        <p:spPr>
          <a:xfrm>
            <a:off x="2462176" y="816465"/>
            <a:ext cx="103775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رسم شبكة على الأرض من تسع تربيعات (ثلاث خانات في كل بعد)، ثم يتم وضع بطاقات كلمات </a:t>
            </a:r>
          </a:p>
        </p:txBody>
      </p:sp>
      <p:pic>
        <p:nvPicPr>
          <p:cNvPr id="6" name="Image 5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EFA9D143-AB13-A1C8-5F5B-F1344E576C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1348" y="2370761"/>
            <a:ext cx="8533303" cy="767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3F986A6-FC2D-D96D-6BA2-2598C8AD99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053C723-83B6-8511-EE98-7B00A24AC2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494718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حُقولࣱ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سَلالِمࣱ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اَلتّينُ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اَلْهُدْهُدُ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ثِمارࣱ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مَنزِلࣱ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اَلسّاحَةُ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اَلْمَزْرَعَةُ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نَخيلࣱ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4ACFD64-2F61-64CA-443A-3DD648CD3853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الشبكة، فهي تضم مجموعة من الكلمات التي رأيناها في الحصة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كل بطاقة كلمة قبل وضعها على الشبكة.</a:t>
            </a:r>
          </a:p>
        </p:txBody>
      </p:sp>
    </p:spTree>
    <p:extLst>
      <p:ext uri="{BB962C8B-B14F-4D97-AF65-F5344CB8AC3E}">
        <p14:creationId xmlns:p14="http://schemas.microsoft.com/office/powerpoint/2010/main" val="8571730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95B269-BE47-E7DE-9486-EEAD0347A162}"/>
              </a:ext>
            </a:extLst>
          </p:cNvPr>
          <p:cNvSpPr/>
          <p:nvPr/>
        </p:nvSpPr>
        <p:spPr>
          <a:xfrm>
            <a:off x="12650588" y="636958"/>
            <a:ext cx="904991" cy="100017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F0C25C1B-20AB-35C4-3514-20FA366089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1" y="909673"/>
            <a:ext cx="1569382" cy="88704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6CBAB2F-09B0-D3E2-0BFC-4906F05AB2C7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ستتنافسون في ثنائيات، كل لاعب يحدد ثلاثة كلمات مختلف يقفز إليها زميله.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لاعب يقفز على خانات الكلمات المطلوبة، مع قراءة الكلمة عند كل قفزة.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211D3A7-5C6E-834B-ABCC-A5F973158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529251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حُقولࣱ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سَلالِمࣱ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اَلتّينُ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اَلْهُدْهُدُ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ثِمارࣱ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مَنزِلࣱ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اَلسّاحَةُ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اَلْمَزْرَعَةُ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نَخيلࣱ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19007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E139240-7B68-4F04-F009-D8B3977D98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090" y="3158894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1DD7FE5-3C33-E08B-6BBA-19045215C9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347853"/>
            <a:ext cx="4998324" cy="6330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741755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25: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276109" y="5949638"/>
            <a:ext cx="71628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القرية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9DBDFC2-5E07-E95E-1922-028861C71A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2693" y="2341418"/>
            <a:ext cx="5793416" cy="780121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65B9CE0-8AC4-8B98-B58C-1C3057E472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8" y="2132938"/>
            <a:ext cx="6437927" cy="8154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29:</a:t>
            </a:r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3332018" y="3381647"/>
            <a:ext cx="2854036" cy="1430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3332018" y="8363954"/>
            <a:ext cx="2757054" cy="14303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552473" y="9247086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887031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أشتغل في مجموعة؟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التاء المبسوطة/ المربوطة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القرية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القز على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812572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أشتغل في مجموعة؟</a:t>
            </a: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570542" y="2810244"/>
            <a:ext cx="821223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أُبادِرُ إِلى تَشْكيلِ مَجْموعَتي بِهُدوءٍ وَسُرْعَةٍ؛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في مجموعة؟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3587262" y="4589502"/>
            <a:ext cx="919551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مَعَ زُمَلائي بِحَماسٍ لِإِنْجازِ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ٱلْمَطْلوبِ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مَجْموعَتي؛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570542" y="6930509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أَحْتَرِمُ آراءَ زُمَلائي داخِلَ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pic>
        <p:nvPicPr>
          <p:cNvPr id="13" name="Image 12" descr="Une image contenant table, meubles, habits, garçon&#10;&#10;Le contenu généré par l’IA peut être incorrect.">
            <a:extLst>
              <a:ext uri="{FF2B5EF4-FFF2-40B4-BE49-F238E27FC236}">
                <a16:creationId xmlns:a16="http://schemas.microsoft.com/office/drawing/2014/main" id="{211D5BAF-F389-7D34-696C-3FD75D3D87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2394227"/>
            <a:ext cx="2341416" cy="19400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 descr="Une image contenant dessin humoristique, meubles, table, habits&#10;&#10;Le contenu généré par l’IA peut être incorrect.">
            <a:extLst>
              <a:ext uri="{FF2B5EF4-FFF2-40B4-BE49-F238E27FC236}">
                <a16:creationId xmlns:a16="http://schemas.microsoft.com/office/drawing/2014/main" id="{114D3D60-4049-2DD6-17FD-F35F696D00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04" y="6375993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meubles, table, dessin humoristique, habits&#10;&#10;Le contenu généré par l’IA peut être incorrect.">
            <a:extLst>
              <a:ext uri="{FF2B5EF4-FFF2-40B4-BE49-F238E27FC236}">
                <a16:creationId xmlns:a16="http://schemas.microsoft.com/office/drawing/2014/main" id="{5477D18D-9C9E-59BB-1CBB-06075BE335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35" y="4365205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 18" descr="Une image contenant dessin humoristique, meubles, table, habits&#10;&#10;Le contenu généré par l’IA peut être incorrect.">
            <a:extLst>
              <a:ext uri="{FF2B5EF4-FFF2-40B4-BE49-F238E27FC236}">
                <a16:creationId xmlns:a16="http://schemas.microsoft.com/office/drawing/2014/main" id="{2C54CD23-8E40-9DAE-82CD-04EA68EE61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8346970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44E332B-426F-44F9-2C09-18DC5925BD11}"/>
              </a:ext>
            </a:extLst>
          </p:cNvPr>
          <p:cNvSpPr txBox="1"/>
          <p:nvPr/>
        </p:nvSpPr>
        <p:spPr>
          <a:xfrm>
            <a:off x="4570542" y="8901486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الْمُساعَدَةَ لِزُمَلائي داخِلَ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685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2539</TotalTime>
  <Words>1132</Words>
  <Application>Microsoft Office PowerPoint</Application>
  <PresentationFormat>Personnalisé</PresentationFormat>
  <Paragraphs>176</Paragraphs>
  <Slides>52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52</vt:i4>
      </vt:variant>
    </vt:vector>
  </HeadingPairs>
  <TitlesOfParts>
    <vt:vector size="70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2236</cp:revision>
  <dcterms:created xsi:type="dcterms:W3CDTF">2014-10-09T07:32:24Z</dcterms:created>
  <dcterms:modified xsi:type="dcterms:W3CDTF">2025-09-25T14:22:41Z</dcterms:modified>
</cp:coreProperties>
</file>