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5"/>
  </p:notesMasterIdLst>
  <p:handoutMasterIdLst>
    <p:handoutMasterId r:id="rId56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345" r:id="rId12"/>
    <p:sldId id="953" r:id="rId13"/>
    <p:sldId id="2134808449" r:id="rId14"/>
    <p:sldId id="2134808451" r:id="rId15"/>
    <p:sldId id="542" r:id="rId16"/>
    <p:sldId id="988" r:id="rId17"/>
    <p:sldId id="2134808554" r:id="rId18"/>
    <p:sldId id="2134808544" r:id="rId19"/>
    <p:sldId id="2134808553" r:id="rId20"/>
    <p:sldId id="2134808452" r:id="rId21"/>
    <p:sldId id="2134808555" r:id="rId22"/>
    <p:sldId id="2134808556" r:id="rId23"/>
    <p:sldId id="2134808557" r:id="rId24"/>
    <p:sldId id="2134808558" r:id="rId25"/>
    <p:sldId id="2134808559" r:id="rId26"/>
    <p:sldId id="2134808448" r:id="rId27"/>
    <p:sldId id="2134808471" r:id="rId28"/>
    <p:sldId id="2134808472" r:id="rId29"/>
    <p:sldId id="2134808545" r:id="rId30"/>
    <p:sldId id="597" r:id="rId31"/>
    <p:sldId id="2134808475" r:id="rId32"/>
    <p:sldId id="2134808562" r:id="rId33"/>
    <p:sldId id="2134808585" r:id="rId34"/>
    <p:sldId id="2134808491" r:id="rId35"/>
    <p:sldId id="2134808570" r:id="rId36"/>
    <p:sldId id="2134808568" r:id="rId37"/>
    <p:sldId id="2134808571" r:id="rId38"/>
    <p:sldId id="2134808572" r:id="rId39"/>
    <p:sldId id="2134808573" r:id="rId40"/>
    <p:sldId id="2134808583" r:id="rId41"/>
    <p:sldId id="2134808574" r:id="rId42"/>
    <p:sldId id="2134808584" r:id="rId43"/>
    <p:sldId id="2134808580" r:id="rId44"/>
    <p:sldId id="2134808581" r:id="rId45"/>
    <p:sldId id="2134808582" r:id="rId46"/>
    <p:sldId id="838" r:id="rId47"/>
    <p:sldId id="2134808446" r:id="rId48"/>
    <p:sldId id="2134808575" r:id="rId49"/>
    <p:sldId id="2134808499" r:id="rId50"/>
    <p:sldId id="985" r:id="rId51"/>
    <p:sldId id="2134808546" r:id="rId52"/>
    <p:sldId id="2134808447" r:id="rId53"/>
    <p:sldId id="2134808513" r:id="rId5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57"/>
            <p14:sldId id="2134808558"/>
            <p14:sldId id="2134808559"/>
          </p14:sldIdLst>
        </p14:section>
        <p14:section name="تحدث وإغناء المعجم" id="{5F742C0B-3E93-40E7-BD04-47EA8F843380}">
          <p14:sldIdLst>
            <p14:sldId id="2134808448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2"/>
            <p14:sldId id="2134808585"/>
            <p14:sldId id="2134808491"/>
            <p14:sldId id="2134808570"/>
            <p14:sldId id="2134808568"/>
            <p14:sldId id="2134808571"/>
            <p14:sldId id="2134808572"/>
            <p14:sldId id="2134808573"/>
            <p14:sldId id="2134808583"/>
            <p14:sldId id="2134808574"/>
            <p14:sldId id="2134808584"/>
            <p14:sldId id="2134808580"/>
            <p14:sldId id="2134808581"/>
            <p14:sldId id="2134808582"/>
          </p14:sldIdLst>
        </p14:section>
        <p14:section name="ألعاب" id="{66953B43-0502-40BE-9D9D-49C14FC1791C}">
          <p14:sldIdLst>
            <p14:sldId id="838"/>
            <p14:sldId id="2134808446"/>
            <p14:sldId id="2134808575"/>
            <p14:sldId id="2134808499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D9D9D9"/>
    <a:srgbClr val="CCCCCC"/>
    <a:srgbClr val="FFD992"/>
    <a:srgbClr val="19199B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6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76" y="34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commentAuthors" Target="commentAuthor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12.jpeg"/><Relationship Id="rId4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12.jpeg"/><Relationship Id="rId4" Type="http://schemas.openxmlformats.org/officeDocument/2006/relationships/image" Target="../media/image3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37.jpeg"/><Relationship Id="rId4" Type="http://schemas.openxmlformats.org/officeDocument/2006/relationships/image" Target="../media/image41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12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89401" y="93430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73248" y="632066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6EB8C4-83E1-9F6F-2B76-0DE6B006906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874" y="583624"/>
            <a:ext cx="5954640" cy="541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: خَرَجَتْ.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207406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خَرَجَ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تْ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: زهرة.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940710" y="4207406"/>
            <a:ext cx="3834580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زَهْر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6CA8E-6304-56E0-C986-8A5887355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A32D359-2B39-011A-1E67-87958D940494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: بيت.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455A488-1B7E-08D5-760D-11091150FE6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FB1AE00-9EB1-560A-6E7A-00EA33E3E7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8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293C4-10D3-E9CC-9ED0-DC8097512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E8A214-35A3-3C9F-9A71-81AF5258A15C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D523FBE-C91A-7E73-C083-97E8575A2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AA99A97-7D86-4186-0AD1-0843467AAD9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24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BDFFB-F3ED-9BA1-BC4D-41D7597C6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1AF2471-CC89-9AA8-F824-373C6DBF57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2DBD9B-5529-B72C-A065-8426938B0359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313788E-9BD3-139C-0D66-38352ED257F8}"/>
              </a:ext>
            </a:extLst>
          </p:cNvPr>
          <p:cNvSpPr/>
          <p:nvPr/>
        </p:nvSpPr>
        <p:spPr>
          <a:xfrm>
            <a:off x="4940710" y="4207406"/>
            <a:ext cx="3834580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بَي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70AFA7C-FF67-5C8C-841F-6D24DB8D706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54817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918900-05AB-0722-3626-D94247BCE45D}"/>
              </a:ext>
            </a:extLst>
          </p:cNvPr>
          <p:cNvSpPr/>
          <p:nvPr/>
        </p:nvSpPr>
        <p:spPr>
          <a:xfrm>
            <a:off x="766867" y="824465"/>
            <a:ext cx="6303818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الصورة: لوحة القرية</a:t>
            </a:r>
          </a:p>
        </p:txBody>
      </p:sp>
      <p:pic>
        <p:nvPicPr>
          <p:cNvPr id="4" name="Image 3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A742440-7BFB-7647-AD22-EE3859B39E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6866" y="2248033"/>
            <a:ext cx="6303818" cy="63880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سأقوم بالتعليق على هذه الصورة بكلمة، ثم أعبر عن نفس المشهد في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 إلى عنصر من عناصر الصورة ويعبر عنه بكلمة ثم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307DA80-D368-9764-C007-AB80F1BCA8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1317" y="2459182"/>
            <a:ext cx="7578436" cy="767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35946410-F1B8-17DC-6AC8-A6FEBA4B3B5D}"/>
              </a:ext>
            </a:extLst>
          </p:cNvPr>
          <p:cNvSpPr/>
          <p:nvPr/>
        </p:nvSpPr>
        <p:spPr>
          <a:xfrm>
            <a:off x="11055923" y="6864925"/>
            <a:ext cx="1974274" cy="197427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1DD61E8-998E-DF8D-0A95-D388A7AA1728}"/>
              </a:ext>
            </a:extLst>
          </p:cNvPr>
          <p:cNvSpPr txBox="1"/>
          <p:nvPr/>
        </p:nvSpPr>
        <p:spPr>
          <a:xfrm>
            <a:off x="1748815" y="3071360"/>
            <a:ext cx="192359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يَحْرُثُ</a:t>
            </a: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681956A4-E763-3A5D-9D84-A5C62C209168}"/>
              </a:ext>
            </a:extLst>
          </p:cNvPr>
          <p:cNvSpPr/>
          <p:nvPr/>
        </p:nvSpPr>
        <p:spPr>
          <a:xfrm>
            <a:off x="2267267" y="4518853"/>
            <a:ext cx="886691" cy="50331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EE1620-FC8A-C833-9C71-A2ACA5ED75BE}"/>
              </a:ext>
            </a:extLst>
          </p:cNvPr>
          <p:cNvSpPr txBox="1"/>
          <p:nvPr/>
        </p:nvSpPr>
        <p:spPr>
          <a:xfrm>
            <a:off x="170354" y="5516491"/>
            <a:ext cx="508051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يَحْرُثُ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ٱلْفَلّاحُ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أَرْضَهُ.</a:t>
            </a:r>
          </a:p>
        </p:txBody>
      </p:sp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كلمتين وجملتين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ED3957F-20FF-CE36-143F-D296227613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8780" y="2362200"/>
            <a:ext cx="7578436" cy="767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حرفا حرفا).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D31D3568-4D69-D012-2D99-E6A40E1396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155" y="1909311"/>
            <a:ext cx="5319364" cy="673732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6" name="Image 5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8C0A7ED7-DE5B-81C6-6CF0-8711374A85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9" t="19272" r="9347" b="75527"/>
          <a:stretch>
            <a:fillRect/>
          </a:stretch>
        </p:blipFill>
        <p:spPr>
          <a:xfrm>
            <a:off x="368268" y="3868882"/>
            <a:ext cx="12979464" cy="10356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سنقرأ جماعة هذه الكلمات (قراءة مشتركة).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القراءة الجماعية للكلمات.</a:t>
            </a:r>
          </a:p>
        </p:txBody>
      </p:sp>
      <p:pic>
        <p:nvPicPr>
          <p:cNvPr id="6" name="Image 5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E71095B5-4198-66AD-18CE-4C9A38F810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9" t="19272" r="9347" b="75527"/>
          <a:stretch>
            <a:fillRect/>
          </a:stretch>
        </p:blipFill>
        <p:spPr>
          <a:xfrm>
            <a:off x="368268" y="3868882"/>
            <a:ext cx="12979464" cy="10356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57B8D-B152-E498-1A7D-B02A701E9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9EA4D8-6CAB-A717-8D36-69453B70C231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6" name="Image 5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60E99F24-C776-4962-0705-58CC74795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9" t="19272" r="9347" b="75527"/>
          <a:stretch>
            <a:fillRect/>
          </a:stretch>
        </p:blipFill>
        <p:spPr>
          <a:xfrm>
            <a:off x="368268" y="3868882"/>
            <a:ext cx="12979464" cy="10356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59BA48A-822F-A309-B0E6-2290E3E348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393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بالقرية؛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1 على كراساتكم في الصفحة رقم 26، وقوموا بقراءة الكلمات بدقة وسرعة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العملية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B3859E97-8D0E-6189-4BFE-3DE0AD78F2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850" y="2408578"/>
            <a:ext cx="6220300" cy="7878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4F9B292-96DE-9E01-9757-4B21B9A292C7}"/>
              </a:ext>
            </a:extLst>
          </p:cNvPr>
          <p:cNvSpPr/>
          <p:nvPr/>
        </p:nvSpPr>
        <p:spPr>
          <a:xfrm>
            <a:off x="4156363" y="3569368"/>
            <a:ext cx="5292437" cy="122430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573FCDE2-182F-75C8-EB77-13C2989D7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0265" y="771450"/>
            <a:ext cx="1666846" cy="110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2216726" y="800309"/>
            <a:ext cx="105801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هذا شريط الوقت، عندما يمتلئ باللون الأزرق تختفي الكلمات، وما عليكم إلا الانتهاء من القراءة قبل اكتمال ملئه واختفاء الكلمات.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27" name="Image 26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E3CBFDCA-57D0-310F-31A7-CA1A1D676C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5" t="19571" r="9921" b="70628"/>
          <a:stretch>
            <a:fillRect/>
          </a:stretch>
        </p:blipFill>
        <p:spPr>
          <a:xfrm>
            <a:off x="340747" y="5649371"/>
            <a:ext cx="12690764" cy="1930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D3750-87C2-9706-FB22-3E19BCFE9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5E75F89-6D26-5F28-2BFD-E5745A756647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الكلمات بسرعة ودقة قبل انقضاء الوقت واختفاء الكلمات.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 ويبين دينامية شريط الوقت.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4DF1425-8F03-E131-DCA0-C57242362AA2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1165521E-0D85-062E-F1D0-6DB55F286A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398C1EC8-775A-C0AB-22D9-085DB0AED98D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77F6BC76-87C0-E0E7-6A98-6BB7D639BE47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628C3450-AB6F-6C56-2499-99F70E645193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66CB7DB9-AC09-AE31-D4C2-675F122477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27" name="Image 26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7E82C2FF-B5C8-6F78-AD95-E929F928D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5" t="19571" r="9921" b="70628"/>
          <a:stretch>
            <a:fillRect/>
          </a:stretch>
        </p:blipFill>
        <p:spPr>
          <a:xfrm>
            <a:off x="340747" y="5649371"/>
            <a:ext cx="12690764" cy="1930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A033437F-6CCF-3866-7CE6-E15D7D758C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6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B22B617-A5BC-5713-F7F5-79E10BDFA1F7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BB8BB7BF-DDEB-A220-0201-64BF7178C2AA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50214424-79B6-9713-540B-00F29D809C3F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9639DE1E-9846-DAB3-5931-354E1AA985CD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D166087F-39C4-6673-4DB4-B7375BDACDBF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67E1D842-DDF6-BB38-DF59-686465D43F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27" name="Image 26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AFEA21C1-ADF2-C251-BD9D-CAE974286F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5" t="19571" r="9921" b="70628"/>
          <a:stretch>
            <a:fillRect/>
          </a:stretch>
        </p:blipFill>
        <p:spPr>
          <a:xfrm>
            <a:off x="340747" y="5649371"/>
            <a:ext cx="12690764" cy="1930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554088"/>
            <a:ext cx="1081723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يقرأ الكلمات بسرعة وبدقة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قبل انتهاء شريط الوقت؟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خمسة تلاميذ للقراءة ويقوم بقياس الزمن المستغرق في القراءة (يتم تغيير التلاميذ في كل حصة ويسجل الفائزون في كل حصة)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9506E02-F47B-343E-D117-C5B61F2B87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7" name="Image 26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0F1DB54E-8F36-A0F6-5008-16EDAE38EB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9" t="30209" r="8014" b="44683"/>
          <a:stretch>
            <a:fillRect/>
          </a:stretch>
        </p:blipFill>
        <p:spPr>
          <a:xfrm>
            <a:off x="304800" y="3629891"/>
            <a:ext cx="13106399" cy="4946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2، المطلوب منكم  اختيار الكلمة المناسبة للصورة من بين الكلمات الثلاث تحتها.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المطلوب بدقة، ويحرص على فهم الجميع للتعليمة.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261AA-DE62-EDE0-6726-52AAE339A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78431D-6C37-3BA1-32A8-168FFF5DBC16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سأنجز المطلوب في الصورة الأولى، انتبهوا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الصورة ويقول بصوت مرتفع هذا منزل، ثم يقرأ الكلمات الثلاث ويحدد الكلمة الصحيحة.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3D910C-9CF8-2991-2E47-649A07B6C36B}"/>
              </a:ext>
            </a:extLst>
          </p:cNvPr>
          <p:cNvSpPr/>
          <p:nvPr/>
        </p:nvSpPr>
        <p:spPr>
          <a:xfrm>
            <a:off x="11277600" y="6192982"/>
            <a:ext cx="1673484" cy="6642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437A60-0613-86FA-70CB-E9C5FE8663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B622326E-43A2-0CE8-7F27-E57F9E2D0EBE}"/>
              </a:ext>
            </a:extLst>
          </p:cNvPr>
          <p:cNvGrpSpPr/>
          <p:nvPr/>
        </p:nvGrpSpPr>
        <p:grpSpPr>
          <a:xfrm>
            <a:off x="304800" y="3629891"/>
            <a:ext cx="13106399" cy="4946073"/>
            <a:chOff x="304800" y="3629891"/>
            <a:chExt cx="13106399" cy="4946073"/>
          </a:xfrm>
        </p:grpSpPr>
        <p:pic>
          <p:nvPicPr>
            <p:cNvPr id="27" name="Image 26" descr="Une image contenant texte, capture d’écran, écriture manuscrite, diagramme&#10;&#10;Le contenu généré par l’IA peut être incorrect.">
              <a:extLst>
                <a:ext uri="{FF2B5EF4-FFF2-40B4-BE49-F238E27FC236}">
                  <a16:creationId xmlns:a16="http://schemas.microsoft.com/office/drawing/2014/main" id="{EE3334AA-B613-63BF-7CB6-E7025FAC8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09" t="30209" r="8014" b="44683"/>
            <a:stretch>
              <a:fillRect/>
            </a:stretch>
          </p:blipFill>
          <p:spPr>
            <a:xfrm>
              <a:off x="304800" y="3629891"/>
              <a:ext cx="13106399" cy="494607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4A523B9-DD9A-92FC-5BCB-31193C95CCC5}"/>
                </a:ext>
              </a:extLst>
            </p:cNvPr>
            <p:cNvSpPr txBox="1"/>
            <p:nvPr/>
          </p:nvSpPr>
          <p:spPr>
            <a:xfrm>
              <a:off x="723900" y="4495800"/>
              <a:ext cx="10261600" cy="38544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142256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3B6F2-54F7-CA72-78AB-1688882AC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F03467B-3E6A-5828-68BE-AD47A427AC3B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: منزل – ملعب – مدرسة 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الصورة – الكلمة المناسبة لها هي : منزل – أحيط الكلمة المناسبة 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094A68-63C3-ACA0-2BC3-478B10EC0586}"/>
              </a:ext>
            </a:extLst>
          </p:cNvPr>
          <p:cNvSpPr/>
          <p:nvPr/>
        </p:nvSpPr>
        <p:spPr>
          <a:xfrm>
            <a:off x="11277600" y="6192982"/>
            <a:ext cx="1673484" cy="6642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4D267A2-8DAE-30EB-5111-DBB8698837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AB432B96-7B03-3B4B-9B3C-F80C68A1E13C}"/>
              </a:ext>
            </a:extLst>
          </p:cNvPr>
          <p:cNvGrpSpPr/>
          <p:nvPr/>
        </p:nvGrpSpPr>
        <p:grpSpPr>
          <a:xfrm>
            <a:off x="304800" y="3629891"/>
            <a:ext cx="13106399" cy="4946073"/>
            <a:chOff x="304800" y="3629891"/>
            <a:chExt cx="13106399" cy="4946073"/>
          </a:xfrm>
        </p:grpSpPr>
        <p:pic>
          <p:nvPicPr>
            <p:cNvPr id="27" name="Image 26" descr="Une image contenant texte, capture d’écran, écriture manuscrite, diagramme&#10;&#10;Le contenu généré par l’IA peut être incorrect.">
              <a:extLst>
                <a:ext uri="{FF2B5EF4-FFF2-40B4-BE49-F238E27FC236}">
                  <a16:creationId xmlns:a16="http://schemas.microsoft.com/office/drawing/2014/main" id="{C1205B66-7183-ABD1-04B1-B88C07BE2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09" t="30209" r="8014" b="44683"/>
            <a:stretch>
              <a:fillRect/>
            </a:stretch>
          </p:blipFill>
          <p:spPr>
            <a:xfrm>
              <a:off x="304800" y="3629891"/>
              <a:ext cx="13106399" cy="494607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394D799-7943-7FB6-B806-BE6CE2F54FAD}"/>
                </a:ext>
              </a:extLst>
            </p:cNvPr>
            <p:cNvSpPr txBox="1"/>
            <p:nvPr/>
          </p:nvSpPr>
          <p:spPr>
            <a:xfrm>
              <a:off x="723900" y="4495800"/>
              <a:ext cx="10261600" cy="38544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  <p:sp>
        <p:nvSpPr>
          <p:cNvPr id="7" name="Ellipse 6">
            <a:extLst>
              <a:ext uri="{FF2B5EF4-FFF2-40B4-BE49-F238E27FC236}">
                <a16:creationId xmlns:a16="http://schemas.microsoft.com/office/drawing/2014/main" id="{864CC19A-1890-C820-A5F4-B4FAF8C71B6B}"/>
              </a:ext>
            </a:extLst>
          </p:cNvPr>
          <p:cNvSpPr/>
          <p:nvPr/>
        </p:nvSpPr>
        <p:spPr>
          <a:xfrm>
            <a:off x="11277600" y="6007100"/>
            <a:ext cx="1835150" cy="939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584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97" y="704658"/>
            <a:ext cx="1638880" cy="1268520"/>
          </a:xfrm>
          <a:prstGeom prst="rect">
            <a:avLst/>
          </a:prstGeom>
        </p:spPr>
      </p:pic>
      <p:pic>
        <p:nvPicPr>
          <p:cNvPr id="27" name="Image 26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F804EE63-F01A-0799-965D-70ADF24CD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9" t="30209" r="8014" b="44683"/>
          <a:stretch>
            <a:fillRect/>
          </a:stretch>
        </p:blipFill>
        <p:spPr>
          <a:xfrm>
            <a:off x="304800" y="3629891"/>
            <a:ext cx="13106399" cy="4946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2798619" y="609409"/>
            <a:ext cx="10012098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بإنجاز المطلوب بالنسبة للصور الثلاث الموالية، ولا تنسوا، ألاحظ الصورة ثم أقرأ الكلمات تحتها، ثم أختار الكلمة.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9B7761-8A99-7DAB-0110-EBFBF3933A71}"/>
              </a:ext>
            </a:extLst>
          </p:cNvPr>
          <p:cNvSpPr/>
          <p:nvPr/>
        </p:nvSpPr>
        <p:spPr>
          <a:xfrm>
            <a:off x="4987636" y="4479211"/>
            <a:ext cx="5885267" cy="394435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920197D6-92FB-54EA-A614-A86112405360}"/>
              </a:ext>
            </a:extLst>
          </p:cNvPr>
          <p:cNvSpPr/>
          <p:nvPr/>
        </p:nvSpPr>
        <p:spPr>
          <a:xfrm>
            <a:off x="11277600" y="6007100"/>
            <a:ext cx="1835150" cy="939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EB3B6-220B-E48F-A5FD-76AC0E9A9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68288CB-B553-B2B0-1C87-402CE31490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97" y="704658"/>
            <a:ext cx="1638880" cy="1268520"/>
          </a:xfrm>
          <a:prstGeom prst="rect">
            <a:avLst/>
          </a:prstGeom>
        </p:spPr>
      </p:pic>
      <p:pic>
        <p:nvPicPr>
          <p:cNvPr id="27" name="Image 26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9BD348EA-9E8C-3115-96AB-4089B80A0E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9" t="30209" r="8014" b="44683"/>
          <a:stretch>
            <a:fillRect/>
          </a:stretch>
        </p:blipFill>
        <p:spPr>
          <a:xfrm>
            <a:off x="304800" y="3594677"/>
            <a:ext cx="13106399" cy="4946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AF3DE78-2A7B-B8CD-2C11-64116668216F}"/>
              </a:ext>
            </a:extLst>
          </p:cNvPr>
          <p:cNvSpPr txBox="1"/>
          <p:nvPr/>
        </p:nvSpPr>
        <p:spPr>
          <a:xfrm>
            <a:off x="2798619" y="1101851"/>
            <a:ext cx="1001209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 : من يقوم ليشرح لنا كيف توصل للجواب؟ 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CC9B3E-A98A-8B3D-A096-0A298029FA18}"/>
              </a:ext>
            </a:extLst>
          </p:cNvPr>
          <p:cNvSpPr/>
          <p:nvPr/>
        </p:nvSpPr>
        <p:spPr>
          <a:xfrm>
            <a:off x="11277600" y="6007100"/>
            <a:ext cx="1835150" cy="939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D2FF61F7-93F5-B298-E18E-70EFC6D11DE4}"/>
              </a:ext>
            </a:extLst>
          </p:cNvPr>
          <p:cNvSpPr/>
          <p:nvPr/>
        </p:nvSpPr>
        <p:spPr>
          <a:xfrm>
            <a:off x="9105900" y="7518400"/>
            <a:ext cx="1835150" cy="939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6F1C4CF-05F8-3BF7-FD81-D2AA95388261}"/>
              </a:ext>
            </a:extLst>
          </p:cNvPr>
          <p:cNvSpPr/>
          <p:nvPr/>
        </p:nvSpPr>
        <p:spPr>
          <a:xfrm>
            <a:off x="6972301" y="6819900"/>
            <a:ext cx="1835150" cy="939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5A36CC4-404D-B9CD-444D-DDB4EB4E64E5}"/>
              </a:ext>
            </a:extLst>
          </p:cNvPr>
          <p:cNvSpPr/>
          <p:nvPr/>
        </p:nvSpPr>
        <p:spPr>
          <a:xfrm>
            <a:off x="4752977" y="5949950"/>
            <a:ext cx="1835150" cy="939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04846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والمطلوب كتابة أربع كلمات تتضمن الحرف المقدم في كل سطر.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المطلوب بدقة، ويحرص على فهم الجميع للتعليمة.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15092273-316A-851B-7407-C2E70B1433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3" t="55306" r="6969" b="5971"/>
          <a:stretch>
            <a:fillRect/>
          </a:stretch>
        </p:blipFill>
        <p:spPr>
          <a:xfrm>
            <a:off x="610090" y="2445327"/>
            <a:ext cx="12598382" cy="7137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D3AF286-4111-FCA8-0A5C-1A4E076FB6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D3D2E-7C47-F478-6859-B2E005FA8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AB2A79A7-20B5-4D21-00FC-E4FB80099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3" t="55306" r="6969" b="5971"/>
          <a:stretch>
            <a:fillRect/>
          </a:stretch>
        </p:blipFill>
        <p:spPr>
          <a:xfrm>
            <a:off x="340747" y="2423528"/>
            <a:ext cx="12710234" cy="7200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87AC575-1C7E-883B-4E7F-C2A5F6532DFA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سأنجز المطلوب بالنسبة لحرف الجيم في السطر الأول.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أربع كلمات تتضمن الحرف في مختلف المواقع.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C5D1FA8-25D3-342D-1C13-F9A039BD7906}"/>
              </a:ext>
            </a:extLst>
          </p:cNvPr>
          <p:cNvSpPr txBox="1"/>
          <p:nvPr/>
        </p:nvSpPr>
        <p:spPr>
          <a:xfrm>
            <a:off x="8977746" y="3346801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جَمَلࣱ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BECBDA9-0400-6093-4525-E68D0360F930}"/>
              </a:ext>
            </a:extLst>
          </p:cNvPr>
          <p:cNvSpPr txBox="1"/>
          <p:nvPr/>
        </p:nvSpPr>
        <p:spPr>
          <a:xfrm>
            <a:off x="6428509" y="3346801"/>
            <a:ext cx="162098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مَجْلِسࣱ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0B23D6F-68A7-D9BF-1879-9CBD75CB31C3}"/>
              </a:ext>
            </a:extLst>
          </p:cNvPr>
          <p:cNvSpPr txBox="1"/>
          <p:nvPr/>
        </p:nvSpPr>
        <p:spPr>
          <a:xfrm>
            <a:off x="4216173" y="3331229"/>
            <a:ext cx="145033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دُمْلُجࣱ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CE7E256-C4C8-B4D0-E9EF-4F2C51170938}"/>
              </a:ext>
            </a:extLst>
          </p:cNvPr>
          <p:cNvSpPr txBox="1"/>
          <p:nvPr/>
        </p:nvSpPr>
        <p:spPr>
          <a:xfrm>
            <a:off x="1761041" y="3346801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خَرَجَ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2CF28D0-A7DF-F827-D67B-7CB9E011C3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08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A06D9151-D7B2-DB45-D0E8-9447F2C01A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3" t="55306" r="6969" b="5971"/>
          <a:stretch>
            <a:fillRect/>
          </a:stretch>
        </p:blipFill>
        <p:spPr>
          <a:xfrm>
            <a:off x="340747" y="2423528"/>
            <a:ext cx="12710234" cy="7200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356C3E9-214B-66D9-D112-CD6F7A14D2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أنجزوا المطلوب بالنسبة لحرفي الباء والراء في السطرين الثاني والثالث.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DC7C911-9288-F2C6-CCA6-62AFD5C1F8C7}"/>
              </a:ext>
            </a:extLst>
          </p:cNvPr>
          <p:cNvSpPr txBox="1"/>
          <p:nvPr/>
        </p:nvSpPr>
        <p:spPr>
          <a:xfrm>
            <a:off x="8977746" y="3346801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جَمَلࣱ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36E78B-FC56-BF6F-D0EF-7E125B4AFEBD}"/>
              </a:ext>
            </a:extLst>
          </p:cNvPr>
          <p:cNvSpPr txBox="1"/>
          <p:nvPr/>
        </p:nvSpPr>
        <p:spPr>
          <a:xfrm>
            <a:off x="6428509" y="3346801"/>
            <a:ext cx="157941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مَجْلِسࣱ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53670A8-8817-ABB2-1752-4247F9DE8F17}"/>
              </a:ext>
            </a:extLst>
          </p:cNvPr>
          <p:cNvSpPr txBox="1"/>
          <p:nvPr/>
        </p:nvSpPr>
        <p:spPr>
          <a:xfrm>
            <a:off x="4216173" y="3331229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دُمْلُجࣱ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BEE4E15-9389-BB9C-A5D3-B277F3671CD4}"/>
              </a:ext>
            </a:extLst>
          </p:cNvPr>
          <p:cNvSpPr txBox="1"/>
          <p:nvPr/>
        </p:nvSpPr>
        <p:spPr>
          <a:xfrm>
            <a:off x="1761041" y="3346801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خَرَجَ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6911A0-D358-3F7C-DAEB-7D37A2DE5932}"/>
              </a:ext>
            </a:extLst>
          </p:cNvPr>
          <p:cNvSpPr/>
          <p:nvPr/>
        </p:nvSpPr>
        <p:spPr>
          <a:xfrm>
            <a:off x="882149" y="5015003"/>
            <a:ext cx="11914713" cy="28266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9">
            <a:extLst>
              <a:ext uri="{FF2B5EF4-FFF2-40B4-BE49-F238E27FC236}">
                <a16:creationId xmlns:a16="http://schemas.microsoft.com/office/drawing/2014/main" id="{341E70E2-BE3D-4CC6-476C-9F25BC9DB390}"/>
              </a:ext>
            </a:extLst>
          </p:cNvPr>
          <p:cNvSpPr txBox="1">
            <a:spLocks/>
          </p:cNvSpPr>
          <p:nvPr/>
        </p:nvSpPr>
        <p:spPr>
          <a:xfrm>
            <a:off x="1353912" y="509948"/>
            <a:ext cx="6430326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تيك تاك توك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ntérieur, habits, chaussures, mur&#10;&#10;Le contenu généré par l’IA peut être incorrect.">
            <a:extLst>
              <a:ext uri="{FF2B5EF4-FFF2-40B4-BE49-F238E27FC236}">
                <a16:creationId xmlns:a16="http://schemas.microsoft.com/office/drawing/2014/main" id="{E4A39D5D-283D-3B7E-B372-BE32E2729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912" y="2922737"/>
            <a:ext cx="6430326" cy="53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4D9CDD77-8C98-10E4-31B7-545763F422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7B01F36-205F-00A2-2460-EC21B622CD08}"/>
              </a:ext>
            </a:extLst>
          </p:cNvPr>
          <p:cNvSpPr txBox="1"/>
          <p:nvPr/>
        </p:nvSpPr>
        <p:spPr>
          <a:xfrm>
            <a:off x="2462176" y="785598"/>
            <a:ext cx="1014028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تيك تاك توك. 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بكلمتين : كُرَةٌ – كُبَّةٌ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أرسم شبكة من 9 خانات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81906D1-3DAF-1F05-1CDF-E96C0F8F7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398234"/>
              </p:ext>
            </p:extLst>
          </p:nvPr>
        </p:nvGraphicFramePr>
        <p:xfrm>
          <a:off x="3498850" y="2832100"/>
          <a:ext cx="6232701" cy="6400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7567">
                  <a:extLst>
                    <a:ext uri="{9D8B030D-6E8A-4147-A177-3AD203B41FA5}">
                      <a16:colId xmlns:a16="http://schemas.microsoft.com/office/drawing/2014/main" val="1191841705"/>
                    </a:ext>
                  </a:extLst>
                </a:gridCol>
                <a:gridCol w="2077567">
                  <a:extLst>
                    <a:ext uri="{9D8B030D-6E8A-4147-A177-3AD203B41FA5}">
                      <a16:colId xmlns:a16="http://schemas.microsoft.com/office/drawing/2014/main" val="432153105"/>
                    </a:ext>
                  </a:extLst>
                </a:gridCol>
                <a:gridCol w="2077567">
                  <a:extLst>
                    <a:ext uri="{9D8B030D-6E8A-4147-A177-3AD203B41FA5}">
                      <a16:colId xmlns:a16="http://schemas.microsoft.com/office/drawing/2014/main" val="3926921604"/>
                    </a:ext>
                  </a:extLst>
                </a:gridCol>
              </a:tblGrid>
              <a:tr h="2067045"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658391"/>
                  </a:ext>
                </a:extLst>
              </a:tr>
              <a:tr h="2166672"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2952854"/>
                  </a:ext>
                </a:extLst>
              </a:tr>
              <a:tr h="2166672">
                <a:tc>
                  <a:txBody>
                    <a:bodyPr/>
                    <a:lstStyle/>
                    <a:p>
                      <a:endParaRPr lang="fr-FR" sz="250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0413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B83A5-7B0B-5845-29E1-4DE4DCC0D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640DFF53-D142-EB91-76AC-F7669CC0CA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7821E53-FAFC-8E81-F479-911BDEABD3C7}"/>
              </a:ext>
            </a:extLst>
          </p:cNvPr>
          <p:cNvSpPr txBox="1"/>
          <p:nvPr/>
        </p:nvSpPr>
        <p:spPr>
          <a:xfrm>
            <a:off x="2462176" y="539378"/>
            <a:ext cx="1014028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يقوم ليلعب معي؟ : أنا سألعب بكلمة كرة و أنت ستلعب بكلمة كبة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(على السبورة الجانبية، يرسم الأستاذ الشبكة ويلعب مع التلميذ المترشح – ورقة مقص لتحديد من سيبدأ)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كل لاعب كلمته في خانة.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65802F-708C-36FC-21F7-130410F0A45F}"/>
              </a:ext>
            </a:extLst>
          </p:cNvPr>
          <p:cNvSpPr txBox="1"/>
          <p:nvPr/>
        </p:nvSpPr>
        <p:spPr>
          <a:xfrm>
            <a:off x="8350250" y="3194050"/>
            <a:ext cx="18669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600" b="1" dirty="0">
                <a:solidFill>
                  <a:srgbClr val="006DB4"/>
                </a:solidFill>
              </a:rPr>
              <a:t>كُرَةٌ</a:t>
            </a:r>
            <a:endParaRPr lang="fr-FR" sz="6600" b="1" dirty="0">
              <a:solidFill>
                <a:srgbClr val="006DB4"/>
              </a:solidFill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9B81DB9-BDBF-F310-158B-7B2EBEDCCB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78156"/>
              </p:ext>
            </p:extLst>
          </p:nvPr>
        </p:nvGraphicFramePr>
        <p:xfrm>
          <a:off x="4057650" y="2692400"/>
          <a:ext cx="6232701" cy="6400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7567">
                  <a:extLst>
                    <a:ext uri="{9D8B030D-6E8A-4147-A177-3AD203B41FA5}">
                      <a16:colId xmlns:a16="http://schemas.microsoft.com/office/drawing/2014/main" val="1191841705"/>
                    </a:ext>
                  </a:extLst>
                </a:gridCol>
                <a:gridCol w="2077567">
                  <a:extLst>
                    <a:ext uri="{9D8B030D-6E8A-4147-A177-3AD203B41FA5}">
                      <a16:colId xmlns:a16="http://schemas.microsoft.com/office/drawing/2014/main" val="432153105"/>
                    </a:ext>
                  </a:extLst>
                </a:gridCol>
                <a:gridCol w="2077567">
                  <a:extLst>
                    <a:ext uri="{9D8B030D-6E8A-4147-A177-3AD203B41FA5}">
                      <a16:colId xmlns:a16="http://schemas.microsoft.com/office/drawing/2014/main" val="3926921604"/>
                    </a:ext>
                  </a:extLst>
                </a:gridCol>
              </a:tblGrid>
              <a:tr h="2067045"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658391"/>
                  </a:ext>
                </a:extLst>
              </a:tr>
              <a:tr h="2166672"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2952854"/>
                  </a:ext>
                </a:extLst>
              </a:tr>
              <a:tr h="2166672">
                <a:tc>
                  <a:txBody>
                    <a:bodyPr/>
                    <a:lstStyle/>
                    <a:p>
                      <a:endParaRPr lang="fr-FR" sz="250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0413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36709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C060A02E-1F0D-FB77-C610-CFCE7A94B6FA}"/>
              </a:ext>
            </a:extLst>
          </p:cNvPr>
          <p:cNvSpPr txBox="1"/>
          <p:nvPr/>
        </p:nvSpPr>
        <p:spPr>
          <a:xfrm>
            <a:off x="2462176" y="697759"/>
            <a:ext cx="1031204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ستتوزعون في ثنائيات للعب.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الثنائيات للمساعدة على أجرأة اللعبة.</a:t>
            </a:r>
          </a:p>
        </p:txBody>
      </p:sp>
      <p:pic>
        <p:nvPicPr>
          <p:cNvPr id="13" name="Image 12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34B0C90-E408-ACE0-29FE-216BAFF0AA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7EB386B-AFD3-DC7C-0CCC-B2DEC54E41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714073"/>
              </p:ext>
            </p:extLst>
          </p:nvPr>
        </p:nvGraphicFramePr>
        <p:xfrm>
          <a:off x="3498850" y="2832100"/>
          <a:ext cx="6232701" cy="6400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7567">
                  <a:extLst>
                    <a:ext uri="{9D8B030D-6E8A-4147-A177-3AD203B41FA5}">
                      <a16:colId xmlns:a16="http://schemas.microsoft.com/office/drawing/2014/main" val="1191841705"/>
                    </a:ext>
                  </a:extLst>
                </a:gridCol>
                <a:gridCol w="2077567">
                  <a:extLst>
                    <a:ext uri="{9D8B030D-6E8A-4147-A177-3AD203B41FA5}">
                      <a16:colId xmlns:a16="http://schemas.microsoft.com/office/drawing/2014/main" val="432153105"/>
                    </a:ext>
                  </a:extLst>
                </a:gridCol>
                <a:gridCol w="2077567">
                  <a:extLst>
                    <a:ext uri="{9D8B030D-6E8A-4147-A177-3AD203B41FA5}">
                      <a16:colId xmlns:a16="http://schemas.microsoft.com/office/drawing/2014/main" val="3926921604"/>
                    </a:ext>
                  </a:extLst>
                </a:gridCol>
              </a:tblGrid>
              <a:tr h="2067045"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658391"/>
                  </a:ext>
                </a:extLst>
              </a:tr>
              <a:tr h="2166672"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2952854"/>
                  </a:ext>
                </a:extLst>
              </a:tr>
              <a:tr h="2166672">
                <a:tc>
                  <a:txBody>
                    <a:bodyPr/>
                    <a:lstStyle/>
                    <a:p>
                      <a:endParaRPr lang="fr-FR" sz="250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0413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19007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58615314-08C9-BDB5-3C35-5743D2066C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50" y="3656550"/>
            <a:ext cx="4800596" cy="60802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Image 10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1DD7FE5-3C33-E08B-6BBA-19045215C9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878" y="1711075"/>
            <a:ext cx="4998324" cy="6330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25: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858000" y="5703417"/>
            <a:ext cx="658090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القرية واعبر عنها بكلمة ثم بجملة وأكتبها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9DBDFC2-5E07-E95E-1922-028861C71A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93" y="2341418"/>
            <a:ext cx="6159344" cy="780121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FA7EF2-A71B-18DE-B85D-6E7F800BC1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7D9776A0-2A28-F2B2-B8F0-ED0BAB6FB6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24" y="2348501"/>
            <a:ext cx="5791445" cy="7335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26: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3A3DFF4-1B16-411D-57F1-8C2D9A60CEA8}"/>
              </a:ext>
            </a:extLst>
          </p:cNvPr>
          <p:cNvSpPr txBox="1"/>
          <p:nvPr/>
        </p:nvSpPr>
        <p:spPr>
          <a:xfrm>
            <a:off x="6565899" y="3832064"/>
            <a:ext cx="635248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037828-8497-05C5-3592-0E2F6E5B6E8A}"/>
              </a:ext>
            </a:extLst>
          </p:cNvPr>
          <p:cNvSpPr/>
          <p:nvPr/>
        </p:nvSpPr>
        <p:spPr>
          <a:xfrm>
            <a:off x="264815" y="3441406"/>
            <a:ext cx="5697862" cy="12078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AE1417-E5CC-DE27-EECE-302F64F6B814}"/>
              </a:ext>
            </a:extLst>
          </p:cNvPr>
          <p:cNvSpPr/>
          <p:nvPr/>
        </p:nvSpPr>
        <p:spPr>
          <a:xfrm>
            <a:off x="218024" y="8113783"/>
            <a:ext cx="5864853" cy="10619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A00FD4F-A626-200C-0D21-55C2572B389D}"/>
              </a:ext>
            </a:extLst>
          </p:cNvPr>
          <p:cNvSpPr txBox="1"/>
          <p:nvPr/>
        </p:nvSpPr>
        <p:spPr>
          <a:xfrm>
            <a:off x="6009469" y="8113783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أكتب كلمات تتضمن حرف الدال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606281-4FF7-2BD7-9BC7-8246A82A7443}"/>
              </a:ext>
            </a:extLst>
          </p:cNvPr>
          <p:cNvSpPr/>
          <p:nvPr/>
        </p:nvSpPr>
        <p:spPr>
          <a:xfrm>
            <a:off x="481265" y="4889501"/>
            <a:ext cx="1957135" cy="20654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194D862-33A1-8423-B675-7F5C8CC5CE5F}"/>
              </a:ext>
            </a:extLst>
          </p:cNvPr>
          <p:cNvSpPr txBox="1"/>
          <p:nvPr/>
        </p:nvSpPr>
        <p:spPr>
          <a:xfrm>
            <a:off x="5962677" y="6056121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أجد الكلمة المناسبة لكل صورة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37E94A4-1C87-7C37-392C-7711CFB88C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9911"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0249" t="2308" r="4244" b="-2308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6238873"/>
              </p:ext>
            </p:extLst>
          </p:nvPr>
        </p:nvGraphicFramePr>
        <p:xfrm>
          <a:off x="1860221" y="1558994"/>
          <a:ext cx="9989603" cy="6461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أستعمل لوحتي؟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إملاء: التاء المبسوطة/المربوطة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القرية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</a:t>
                      </a: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لعبة تيك تاك توك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42771" y="482929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596848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715205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812572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أستعمل لوحتي؟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3364968" y="2499605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أُحْضِرُ لَوْحَتي كُلَّ يَوْمٍ إِلى الْفَصْلِ؛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أستعمل لوحتي؟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3364968" y="4758778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أُخْرِجُ لَوْحَتي بِهُدوءٍ عِنْدَ ظُهورِ أَيْقونَةِ اللَّوْحَةِ؛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3364968" y="895793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أَمْسَحُ لَوْحَتي عِنْدَ الاِنْتِهاءِ مِنْ تَوْظيفِها.</a:t>
            </a:r>
          </a:p>
        </p:txBody>
      </p:sp>
      <p:pic>
        <p:nvPicPr>
          <p:cNvPr id="8" name="Image 7" descr="Une image contenant meubles, intérieur, tab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74F7F16-D8B2-3DC1-E8FD-66F0A28A46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6228434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 descr="Une image contenant meubles, dessin humoristique, intérieur, table&#10;&#10;Le contenu généré par l’IA peut être incorrect.">
            <a:extLst>
              <a:ext uri="{FF2B5EF4-FFF2-40B4-BE49-F238E27FC236}">
                <a16:creationId xmlns:a16="http://schemas.microsoft.com/office/drawing/2014/main" id="{3E165FD9-6450-8BD9-7690-A6EF9B18A8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4128858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intérieur, meubles, table, Visage humain&#10;&#10;Le contenu généré par l’IA peut être incorrect.">
            <a:extLst>
              <a:ext uri="{FF2B5EF4-FFF2-40B4-BE49-F238E27FC236}">
                <a16:creationId xmlns:a16="http://schemas.microsoft.com/office/drawing/2014/main" id="{05424CF8-1C30-C4C6-4CA4-EC70C07F9E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8257717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3364968" y="685835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أَنْتَبِهُ لِإِشاراتِ أُسْتاذي عِنْدَ اسْتِعْمالِ الْأَلْواحِ؛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C59AD78-C5C1-CC61-F31B-DE380F35E7DE}"/>
              </a:ext>
            </a:extLst>
          </p:cNvPr>
          <p:cNvGrpSpPr/>
          <p:nvPr/>
        </p:nvGrpSpPr>
        <p:grpSpPr>
          <a:xfrm>
            <a:off x="1224394" y="2210636"/>
            <a:ext cx="2299856" cy="1776262"/>
            <a:chOff x="3311236" y="3098768"/>
            <a:chExt cx="3823856" cy="2953301"/>
          </a:xfrm>
        </p:grpSpPr>
        <p:pic>
          <p:nvPicPr>
            <p:cNvPr id="5" name="Image 4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723A630C-C621-2FB3-45B4-08DE58E95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16397" y1="31463" x2="16397" y2="31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7" t="28142" r="33252" b="24801"/>
            <a:stretch>
              <a:fillRect/>
            </a:stretch>
          </p:blipFill>
          <p:spPr>
            <a:xfrm>
              <a:off x="3311236" y="3098768"/>
              <a:ext cx="3823856" cy="2662394"/>
            </a:xfrm>
            <a:prstGeom prst="rect">
              <a:avLst/>
            </a:prstGeom>
          </p:spPr>
        </p:pic>
        <p:pic>
          <p:nvPicPr>
            <p:cNvPr id="6" name="Image 5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4479D08F-88E2-1650-1867-3F599AB6E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72672" y1="52439" x2="77530" y2="61707"/>
                          <a14:foregroundMark x1="77530" y1="61707" x2="82794" y2="55610"/>
                          <a14:foregroundMark x1="82794" y1="55610" x2="81781" y2="54878"/>
                          <a14:foregroundMark x1="71457" y1="58780" x2="78745" y2="66585"/>
                          <a14:foregroundMark x1="78745" y1="66585" x2="86842" y2="67073"/>
                          <a14:foregroundMark x1="86842" y1="67073" x2="88057" y2="65610"/>
                          <a14:backgroundMark x1="55466" y1="43659" x2="47976" y2="42195"/>
                          <a14:backgroundMark x1="47976" y1="42195" x2="31579" y2="52683"/>
                          <a14:backgroundMark x1="31579" y1="52683" x2="26518" y2="61707"/>
                          <a14:backgroundMark x1="15789" y1="35122" x2="15992" y2="66098"/>
                          <a14:backgroundMark x1="23684" y1="69268" x2="58300" y2="67317"/>
                          <a14:backgroundMark x1="62146" y1="69512" x2="64575" y2="58293"/>
                          <a14:backgroundMark x1="64575" y1="58293" x2="63968" y2="39024"/>
                          <a14:backgroundMark x1="63968" y1="39024" x2="58907" y2="30976"/>
                          <a14:backgroundMark x1="58907" y1="30976" x2="16194" y2="33659"/>
                          <a14:backgroundMark x1="16194" y1="33659" x2="13158" y2="63171"/>
                          <a14:backgroundMark x1="13158" y1="63171" x2="32389" y2="70976"/>
                          <a14:backgroundMark x1="32389" y1="70976" x2="49595" y2="70488"/>
                          <a14:backgroundMark x1="49595" y1="70488" x2="61538" y2="70488"/>
                          <a14:backgroundMark x1="59514" y1="34878" x2="22470" y2="37561"/>
                          <a14:backgroundMark x1="22470" y1="37561" x2="16802" y2="50000"/>
                          <a14:backgroundMark x1="16802" y1="50000" x2="19433" y2="68537"/>
                          <a14:backgroundMark x1="19433" y1="68537" x2="56073" y2="70000"/>
                          <a14:backgroundMark x1="56073" y1="70000" x2="62955" y2="59024"/>
                          <a14:backgroundMark x1="62955" y1="59024" x2="59109" y2="39512"/>
                          <a14:backgroundMark x1="59109" y1="39512" x2="44939" y2="40000"/>
                          <a14:backgroundMark x1="37247" y1="41220" x2="31174" y2="58780"/>
                          <a14:backgroundMark x1="31174" y1="58780" x2="59514" y2="59024"/>
                          <a14:backgroundMark x1="59514" y1="59024" x2="54049" y2="45122"/>
                          <a14:backgroundMark x1="54049" y1="45122" x2="43117" y2="52683"/>
                          <a14:backgroundMark x1="43117" y1="52683" x2="49393" y2="53902"/>
                          <a14:backgroundMark x1="26113" y1="41220" x2="23887" y2="60244"/>
                          <a14:backgroundMark x1="23887" y1="60244" x2="36640" y2="64878"/>
                          <a14:backgroundMark x1="36640" y1="64878" x2="37045" y2="56098"/>
                          <a14:backgroundMark x1="37045" y1="56098" x2="36842" y2="560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08" t="46725" r="8112" b="27446"/>
            <a:stretch>
              <a:fillRect/>
            </a:stretch>
          </p:blipFill>
          <p:spPr>
            <a:xfrm>
              <a:off x="3948545" y="4590705"/>
              <a:ext cx="1579418" cy="1461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639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2269</TotalTime>
  <Words>1097</Words>
  <Application>Microsoft Office PowerPoint</Application>
  <PresentationFormat>Personnalisé</PresentationFormat>
  <Paragraphs>160</Paragraphs>
  <Slides>49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49</vt:i4>
      </vt:variant>
    </vt:vector>
  </HeadingPairs>
  <TitlesOfParts>
    <vt:vector size="67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2233</cp:revision>
  <dcterms:created xsi:type="dcterms:W3CDTF">2014-10-09T07:32:24Z</dcterms:created>
  <dcterms:modified xsi:type="dcterms:W3CDTF">2025-09-25T09:38:45Z</dcterms:modified>
</cp:coreProperties>
</file>