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4"/>
  </p:notesMasterIdLst>
  <p:handoutMasterIdLst>
    <p:handoutMasterId r:id="rId65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345" r:id="rId12"/>
    <p:sldId id="953" r:id="rId13"/>
    <p:sldId id="2134808449" r:id="rId14"/>
    <p:sldId id="2134808451" r:id="rId15"/>
    <p:sldId id="2134808572" r:id="rId16"/>
    <p:sldId id="2134808573" r:id="rId17"/>
    <p:sldId id="2134808585" r:id="rId18"/>
    <p:sldId id="2134808586" r:id="rId19"/>
    <p:sldId id="2134808587" r:id="rId20"/>
    <p:sldId id="2134808588" r:id="rId21"/>
    <p:sldId id="2134808544" r:id="rId22"/>
    <p:sldId id="2134808553" r:id="rId23"/>
    <p:sldId id="2134808452" r:id="rId24"/>
    <p:sldId id="2134808589" r:id="rId25"/>
    <p:sldId id="2134808556" r:id="rId26"/>
    <p:sldId id="2134808448" r:id="rId27"/>
    <p:sldId id="2134808470" r:id="rId28"/>
    <p:sldId id="2134808472" r:id="rId29"/>
    <p:sldId id="2134808545" r:id="rId30"/>
    <p:sldId id="597" r:id="rId31"/>
    <p:sldId id="2134808475" r:id="rId32"/>
    <p:sldId id="2134808476" r:id="rId33"/>
    <p:sldId id="2134808549" r:id="rId34"/>
    <p:sldId id="2134808550" r:id="rId35"/>
    <p:sldId id="2134808592" r:id="rId36"/>
    <p:sldId id="2134808478" r:id="rId37"/>
    <p:sldId id="2134808479" r:id="rId38"/>
    <p:sldId id="2134808568" r:id="rId39"/>
    <p:sldId id="2134808590" r:id="rId40"/>
    <p:sldId id="2134808597" r:id="rId41"/>
    <p:sldId id="2134808484" r:id="rId42"/>
    <p:sldId id="2134808485" r:id="rId43"/>
    <p:sldId id="2134808569" r:id="rId44"/>
    <p:sldId id="2134808591" r:id="rId45"/>
    <p:sldId id="2134808598" r:id="rId46"/>
    <p:sldId id="2134808491" r:id="rId47"/>
    <p:sldId id="2134808492" r:id="rId48"/>
    <p:sldId id="2134808490" r:id="rId49"/>
    <p:sldId id="2134808493" r:id="rId50"/>
    <p:sldId id="2134808494" r:id="rId51"/>
    <p:sldId id="2134808495" r:id="rId52"/>
    <p:sldId id="2134808496" r:id="rId53"/>
    <p:sldId id="2134808497" r:id="rId54"/>
    <p:sldId id="2134808498" r:id="rId55"/>
    <p:sldId id="838" r:id="rId56"/>
    <p:sldId id="2134808446" r:id="rId57"/>
    <p:sldId id="2134808555" r:id="rId58"/>
    <p:sldId id="2134808567" r:id="rId59"/>
    <p:sldId id="985" r:id="rId60"/>
    <p:sldId id="2134808447" r:id="rId61"/>
    <p:sldId id="2134808514" r:id="rId62"/>
    <p:sldId id="2134808513" r:id="rId6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2134808572"/>
            <p14:sldId id="2134808573"/>
            <p14:sldId id="2134808585"/>
            <p14:sldId id="2134808586"/>
            <p14:sldId id="2134808587"/>
            <p14:sldId id="2134808588"/>
            <p14:sldId id="2134808544"/>
            <p14:sldId id="2134808553"/>
            <p14:sldId id="2134808452"/>
            <p14:sldId id="2134808589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476"/>
            <p14:sldId id="2134808549"/>
            <p14:sldId id="2134808550"/>
            <p14:sldId id="2134808592"/>
            <p14:sldId id="2134808478"/>
            <p14:sldId id="2134808479"/>
            <p14:sldId id="2134808568"/>
            <p14:sldId id="2134808590"/>
            <p14:sldId id="2134808597"/>
            <p14:sldId id="2134808484"/>
            <p14:sldId id="2134808485"/>
            <p14:sldId id="2134808569"/>
            <p14:sldId id="2134808591"/>
            <p14:sldId id="2134808598"/>
            <p14:sldId id="2134808491"/>
            <p14:sldId id="2134808492"/>
            <p14:sldId id="2134808490"/>
            <p14:sldId id="2134808493"/>
            <p14:sldId id="2134808494"/>
            <p14:sldId id="2134808495"/>
            <p14:sldId id="2134808496"/>
            <p14:sldId id="2134808497"/>
            <p14:sldId id="2134808498"/>
          </p14:sldIdLst>
        </p14:section>
        <p14:section name="ألعاب" id="{66953B43-0502-40BE-9D9D-49C14FC1791C}">
          <p14:sldIdLst>
            <p14:sldId id="838"/>
            <p14:sldId id="2134808446"/>
            <p14:sldId id="2134808555"/>
            <p14:sldId id="2134808567"/>
          </p14:sldIdLst>
        </p14:section>
        <p14:section name="اختتام الحصة" id="{CFAC160B-4D15-40C5-8575-18C3947DD0CB}">
          <p14:sldIdLst>
            <p14:sldId id="985"/>
            <p14:sldId id="2134808447"/>
            <p14:sldId id="2134808514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CCCCCC"/>
    <a:srgbClr val="FFD992"/>
    <a:srgbClr val="006DB4"/>
    <a:srgbClr val="E74C3C"/>
    <a:srgbClr val="D4EAF3"/>
    <a:srgbClr val="FFFFFF"/>
    <a:srgbClr val="10147E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838" y="34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notesMaster" Target="notesMasters/notesMaster1.xml"/><Relationship Id="rId69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ن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نا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نيـ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نو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ناً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نٍ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نࣱ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أ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آ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ئي</a:t>
          </a:r>
          <a:r>
            <a:rPr lang="ar-MA" dirty="0"/>
            <a:t>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ؤو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ءً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ءٍ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ءࣱ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و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وا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ويـ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وو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واً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وٍ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وࣱ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ن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نا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نيـ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نو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ناً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نٍ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نࣱ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أ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آ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ئي</a:t>
          </a:r>
          <a:r>
            <a:rPr lang="ar-MA" sz="6500" kern="1200" dirty="0"/>
            <a:t>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ؤو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ءً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ءٍ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ءࣱ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و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وا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ويـ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وو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واً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وٍ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وࣱ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0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4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9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2514600" y="758451"/>
            <a:ext cx="97663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ستواصلون التدرب على قراءة وكتابة الحروف والمقاطع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827090" y="664740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791" y="599485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15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240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بديع.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بَديع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عهد.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28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عَهْد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غرفة.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غُرْفَة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"الأسرة"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2" name="Image 1" descr="Une image contenant texte, personn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2C19177-8B38-5111-6835-070CFE063B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" t="19195" r="10125" b="37331"/>
          <a:stretch>
            <a:fillRect/>
          </a:stretch>
        </p:blipFill>
        <p:spPr>
          <a:xfrm>
            <a:off x="222638" y="2805545"/>
            <a:ext cx="7508164" cy="504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082840" y="731150"/>
            <a:ext cx="11550317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سيعلق على الصورة بكلمة واحدة.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يعبر كل تلميذ على الصورة بكلمة، ويتم اختيار خمس كلمات ينقلها الأستاذ على السبورة 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 descr="Une image contenant texte, personn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C441378-F049-C6E5-631C-DFF778F108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" t="15240" r="10125" b="37332"/>
          <a:stretch>
            <a:fillRect/>
          </a:stretch>
        </p:blipFill>
        <p:spPr>
          <a:xfrm>
            <a:off x="1518165" y="2337952"/>
            <a:ext cx="10679669" cy="782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personn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72B89DD-3A0F-0C1E-745E-20825E7760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4" t="65127" r="8042" b="6741"/>
          <a:stretch>
            <a:fillRect/>
          </a:stretch>
        </p:blipFill>
        <p:spPr>
          <a:xfrm>
            <a:off x="365998" y="3649237"/>
            <a:ext cx="13103746" cy="5577353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افتحوا كراساتكم على الصفحة رقم 13، وانقلوا الكلمات الخمسة في عمود اليوم الثالث  من النشاط 2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ويحرص على توجيه المتعلمين لإنجاز المطلوب..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3A12E1-9E41-1F66-CF31-2AE112399D98}"/>
              </a:ext>
            </a:extLst>
          </p:cNvPr>
          <p:cNvSpPr/>
          <p:nvPr/>
        </p:nvSpPr>
        <p:spPr>
          <a:xfrm>
            <a:off x="5494418" y="5143500"/>
            <a:ext cx="2727159" cy="38065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328C168D-C99C-765B-36CF-8E7CAE9A6491}"/>
              </a:ext>
            </a:extLst>
          </p:cNvPr>
          <p:cNvSpPr/>
          <p:nvPr/>
        </p:nvSpPr>
        <p:spPr>
          <a:xfrm>
            <a:off x="7717035" y="4497622"/>
            <a:ext cx="770021" cy="50733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nombre, écriture manuscrite, reçu&#10;&#10;Le contenu généré par l’IA peut être incorrect.">
            <a:extLst>
              <a:ext uri="{FF2B5EF4-FFF2-40B4-BE49-F238E27FC236}">
                <a16:creationId xmlns:a16="http://schemas.microsoft.com/office/drawing/2014/main" id="{9A74422E-544F-D227-DF3C-4D169C6B31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370" y="2690355"/>
            <a:ext cx="3938371" cy="4988208"/>
          </a:xfrm>
          <a:prstGeom prst="rect">
            <a:avLst/>
          </a:prstGeom>
        </p:spPr>
      </p:pic>
      <p:pic>
        <p:nvPicPr>
          <p:cNvPr id="13" name="Image 12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C04D2609-AA10-7FE5-2F00-E1E5E9E025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90356"/>
            <a:ext cx="3938370" cy="498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سأنطق بثلاث كلمات وعليكم تحديد الحرف/الصوت الذي يتكرر:  نرجس – نِهاد – نُزهة؟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AA86BEF-7227-4A3B-498E-C03A043C3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AAA0AE9-D683-101B-2615-0609A91ADE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095BE-7DEF-5098-0540-7A0827C58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2166A3-A8E9-BC2D-A705-52C0B321B7C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النون [ن] كما في كلمة نار.</a:t>
            </a:r>
            <a:endParaRPr lang="ar-MA" sz="4000" b="1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4000" b="1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حرف النون – ن </a:t>
            </a:r>
            <a:endParaRPr lang="ar-MA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988EEA-27C1-BE23-6516-D66B191B3B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5CAF61E-4282-8236-5B8D-78E228113022}"/>
              </a:ext>
            </a:extLst>
          </p:cNvPr>
          <p:cNvSpPr txBox="1"/>
          <p:nvPr/>
        </p:nvSpPr>
        <p:spPr>
          <a:xfrm>
            <a:off x="9951391" y="2910826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E412C5C-D59D-7D4A-836C-38CA072F5832}"/>
              </a:ext>
            </a:extLst>
          </p:cNvPr>
          <p:cNvSpPr txBox="1"/>
          <p:nvPr/>
        </p:nvSpPr>
        <p:spPr>
          <a:xfrm>
            <a:off x="2887579" y="6640390"/>
            <a:ext cx="3328737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ارࣱ</a:t>
            </a:r>
          </a:p>
        </p:txBody>
      </p:sp>
      <p:pic>
        <p:nvPicPr>
          <p:cNvPr id="3" name="Image 2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A22C98E6-3861-5232-F0FA-64420677FD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98" t="20146" r="22954" b="67519"/>
          <a:stretch>
            <a:fillRect/>
          </a:stretch>
        </p:blipFill>
        <p:spPr>
          <a:xfrm>
            <a:off x="3078078" y="3077009"/>
            <a:ext cx="2947738" cy="385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88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9C76B-CF50-D6FD-57E6-B6B1B7146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69C5FF5-36FA-F454-22DE-7DED8F53FDC1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 – اكتبوا نَـــ  - نِــــ - نُـــ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E0A9CB4-62FD-9F8B-6C41-69A97B6100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895A73D5-16EB-D14A-8AFC-D7CA680E312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39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بالمدرسة؛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مراجعة الحروف: ن – أ – و.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66486-CFBD-847E-6B89-06ED796BF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6ECE6E8-7B79-6EA6-5AD2-1F052D5B2D18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حرف الحاء، رددوا: "مع الفتحة – نَـــ/ مع الكسرة – نِــــ/ مع الضمة – نُـــ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29B18D-2A12-9670-469D-50E47EBFA4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B825AB7-C022-ECC9-5668-22E03A496C00}"/>
              </a:ext>
            </a:extLst>
          </p:cNvPr>
          <p:cNvSpPr txBox="1"/>
          <p:nvPr/>
        </p:nvSpPr>
        <p:spPr>
          <a:xfrm>
            <a:off x="1612454" y="3627937"/>
            <a:ext cx="101536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287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نَـــ  - نِــــ - نُـــ</a:t>
            </a:r>
            <a:endParaRPr lang="fr-MA" sz="287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018941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7AFC6-A85C-12A6-52AD-60E5FCC29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E387AC8-1EA4-990C-2862-DDAF150E2C4F}"/>
              </a:ext>
            </a:extLst>
          </p:cNvPr>
          <p:cNvSpPr txBox="1"/>
          <p:nvPr/>
        </p:nvSpPr>
        <p:spPr>
          <a:xfrm>
            <a:off x="1349541" y="707686"/>
            <a:ext cx="1101691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يقرأ الحرف مع الحركات الطويلة والتنوين؟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يتابع التلاميذ القراءة عبر الترديد الجماعي.</a:t>
            </a: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5564E9B1-E269-8C91-5C05-A9D1AE5D58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8349986"/>
              </p:ext>
            </p:extLst>
          </p:nvPr>
        </p:nvGraphicFramePr>
        <p:xfrm>
          <a:off x="571500" y="2408684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4B44188-FAA8-496A-B97C-71449E3C27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7204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C66C0-50DC-8C2F-E4F6-4F1C971E0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39027F3-F487-95E6-2CF4-A58164D2416A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سأنطق بأربع كلمات وعليكم تحديد الحرف/الصوت الذي يتكرر: أُنْس –  إِمام – أرنب 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27C2EF-781B-680D-7D37-468E2B8A5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FB54E32-E95C-68AE-473D-2A98C4A83A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3188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897F8-E36F-73D8-3512-6A0F99F12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97451A-DDCD-D893-5A2F-4E65F6127084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الألف [أ] كما في كلمة أرنب.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حرف الألف – أ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EFB6CE-AAEC-E3ED-B448-59E5E910DD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F658AF5-D0CB-1DCC-1BD1-26F62DBC4D7A}"/>
              </a:ext>
            </a:extLst>
          </p:cNvPr>
          <p:cNvSpPr txBox="1"/>
          <p:nvPr/>
        </p:nvSpPr>
        <p:spPr>
          <a:xfrm>
            <a:off x="9822780" y="1864231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92453E9-23CB-6E79-EA6D-627C4C1066A1}"/>
              </a:ext>
            </a:extLst>
          </p:cNvPr>
          <p:cNvSpPr txBox="1"/>
          <p:nvPr/>
        </p:nvSpPr>
        <p:spPr>
          <a:xfrm>
            <a:off x="2419351" y="6640390"/>
            <a:ext cx="3796965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رْنَبࣱ</a:t>
            </a:r>
          </a:p>
        </p:txBody>
      </p:sp>
      <p:pic>
        <p:nvPicPr>
          <p:cNvPr id="3" name="Image 2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9EB3D8FC-4269-1A9A-54C7-818878D6B0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80" t="20084" r="51780" b="71777"/>
          <a:stretch>
            <a:fillRect/>
          </a:stretch>
        </p:blipFill>
        <p:spPr>
          <a:xfrm>
            <a:off x="2601698" y="3447345"/>
            <a:ext cx="3343156" cy="315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34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2C4CB-FBC5-9869-79FD-B86E0FC3B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0F96486-ABE8-4992-6759-86CD1A835B7C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 – اكتبوا: أُ - إِ - أَ 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92B5204-6BC8-2AD2-E754-CF962918F9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3B19E36F-5BDB-5408-9756-2CDE094A93F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730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661F3-698C-9C88-B113-51CF6D158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E47E907-EFDD-04CF-AABA-0065278432AF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حرف الجيم، رددوا: "مع الضمة– أُ/ مع الكسرة – إِ/ مع الفتحة – أَ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0A91A1B-56FC-BFB8-DD72-00B70E4494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CC9BD40-7BA3-11D6-6018-84068A21AD1D}"/>
              </a:ext>
            </a:extLst>
          </p:cNvPr>
          <p:cNvSpPr txBox="1"/>
          <p:nvPr/>
        </p:nvSpPr>
        <p:spPr>
          <a:xfrm>
            <a:off x="1425914" y="3426774"/>
            <a:ext cx="10864172" cy="45089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287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 - إِ - أَ </a:t>
            </a:r>
          </a:p>
        </p:txBody>
      </p:sp>
    </p:spTree>
    <p:extLst>
      <p:ext uri="{BB962C8B-B14F-4D97-AF65-F5344CB8AC3E}">
        <p14:creationId xmlns:p14="http://schemas.microsoft.com/office/powerpoint/2010/main" val="387894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BC058-7D3E-81A1-A763-A730BF80D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0861730-796F-6339-E607-BFD6D764E9EB}"/>
              </a:ext>
            </a:extLst>
          </p:cNvPr>
          <p:cNvSpPr txBox="1"/>
          <p:nvPr/>
        </p:nvSpPr>
        <p:spPr>
          <a:xfrm>
            <a:off x="1349541" y="707686"/>
            <a:ext cx="1101691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يقرأ الحرف مع الحركات الطويلة والتنوين؟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يتابع التلاميذ القراءة عبر الترديد الجماعي.</a:t>
            </a: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8C9429E1-E937-12A1-6864-5BC3689987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07329"/>
              </p:ext>
            </p:extLst>
          </p:nvPr>
        </p:nvGraphicFramePr>
        <p:xfrm>
          <a:off x="571500" y="2408684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4F91F9C-596D-A193-7D43-14CD333E00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244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BE423-3E8E-78F6-DDE8-F96920504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21CF9A4-5F02-9E2A-A512-24850A03642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سأنطق بأربع كلمات أخرى وعليكم تحديد الحرف/الصوت الذي يتكرر: وِسادة –  وردة – وُجودٌ؟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F670AD-AB65-8770-11F5-ECFDB3B87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42EC344-51E0-F9AB-3443-51B2D8200B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612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779A0-4AE2-7BE4-BACD-638B35C7A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427C8D4-8C9E-516A-7387-ED20E0B46413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الواو [و] كما في كلمة وردة.</a:t>
            </a:r>
          </a:p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رددوا:  حرف الواو – و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0CD5FF0-952F-D080-F760-1CF877DC0D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7FFC065-992B-68EA-4FA4-E65DD951DF5E}"/>
              </a:ext>
            </a:extLst>
          </p:cNvPr>
          <p:cNvSpPr txBox="1"/>
          <p:nvPr/>
        </p:nvSpPr>
        <p:spPr>
          <a:xfrm>
            <a:off x="8947814" y="1919540"/>
            <a:ext cx="3793745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EC8600A-7FAB-078F-941E-5494BA635D08}"/>
              </a:ext>
            </a:extLst>
          </p:cNvPr>
          <p:cNvSpPr txBox="1"/>
          <p:nvPr/>
        </p:nvSpPr>
        <p:spPr>
          <a:xfrm>
            <a:off x="3190738" y="6485134"/>
            <a:ext cx="3796965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رْدَةࣱ</a:t>
            </a:r>
          </a:p>
        </p:txBody>
      </p:sp>
      <p:pic>
        <p:nvPicPr>
          <p:cNvPr id="3" name="Image 2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97D5C53A-5DB1-DE3E-FADB-6D7F565A2E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9" t="20342" r="80546" b="69812"/>
          <a:stretch>
            <a:fillRect/>
          </a:stretch>
        </p:blipFill>
        <p:spPr>
          <a:xfrm>
            <a:off x="3913521" y="3263674"/>
            <a:ext cx="2944479" cy="381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9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C90B1-3C49-891C-219A-F0DDE10A9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EBCABE5-989B-4F39-5A2B-2D3992499985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 : وِ - وَ - وُ 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4594C48-4BBC-6BBC-2893-553BC4C497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55838D2C-BBA2-B87B-1C58-0EB67CDA0D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05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F7426-1E31-6F2F-8ADB-4118E31BB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ED133C0-C946-04E7-DA3C-103C4B0C46DF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حرف الجيم، رددوا: "مع الكسرة– وِ/ مع الفتحة – وَ/ مع الضمة – وُ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333923E-7A5B-5CE8-044E-0A39A3A12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C12BCE5-B464-545C-1C62-298F038E6DEE}"/>
              </a:ext>
            </a:extLst>
          </p:cNvPr>
          <p:cNvSpPr txBox="1"/>
          <p:nvPr/>
        </p:nvSpPr>
        <p:spPr>
          <a:xfrm>
            <a:off x="8963583" y="3137214"/>
            <a:ext cx="3592229" cy="45089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287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وِ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3A55156-16DA-7E11-BCED-6B04E0A99564}"/>
              </a:ext>
            </a:extLst>
          </p:cNvPr>
          <p:cNvSpPr txBox="1"/>
          <p:nvPr/>
        </p:nvSpPr>
        <p:spPr>
          <a:xfrm>
            <a:off x="5061885" y="3137214"/>
            <a:ext cx="3592229" cy="45089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287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وَ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B09491-6970-57EC-5AD9-CC98F9D69A72}"/>
              </a:ext>
            </a:extLst>
          </p:cNvPr>
          <p:cNvSpPr txBox="1"/>
          <p:nvPr/>
        </p:nvSpPr>
        <p:spPr>
          <a:xfrm>
            <a:off x="1160187" y="3137214"/>
            <a:ext cx="3592229" cy="45089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287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وُ</a:t>
            </a:r>
          </a:p>
        </p:txBody>
      </p:sp>
    </p:spTree>
    <p:extLst>
      <p:ext uri="{BB962C8B-B14F-4D97-AF65-F5344CB8AC3E}">
        <p14:creationId xmlns:p14="http://schemas.microsoft.com/office/powerpoint/2010/main" val="270297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0DDF6-55AA-C9EE-9737-EB6FB5588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89005B3-1829-2DEA-F07E-827C099E8C56}"/>
              </a:ext>
            </a:extLst>
          </p:cNvPr>
          <p:cNvSpPr txBox="1"/>
          <p:nvPr/>
        </p:nvSpPr>
        <p:spPr>
          <a:xfrm>
            <a:off x="1349541" y="707686"/>
            <a:ext cx="1101691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يقرأ الحرف مع الحركات الطويلة والتنوين؟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يتابع التلاميذ القراءة عبر الترديد الجماعي.</a:t>
            </a: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EBF73F4B-FD18-2629-5225-B9DF8F8492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763582"/>
              </p:ext>
            </p:extLst>
          </p:nvPr>
        </p:nvGraphicFramePr>
        <p:xfrm>
          <a:off x="571500" y="2408684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556095F-313D-64C5-BEAF-2F78B4F62DA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5558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كراساتكم على الصفحة رقم 20، وأنجزوا النشاط رقم 2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التعليمة، ويوضح المطلوب.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6A9DDF3-D818-AFBA-35CB-66FF22E51E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3965D234-FAC3-79B2-E497-5E24742833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7" t="42303" r="8083" b="35910"/>
          <a:stretch>
            <a:fillRect/>
          </a:stretch>
        </p:blipFill>
        <p:spPr>
          <a:xfrm>
            <a:off x="282070" y="3797561"/>
            <a:ext cx="12932639" cy="429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AD9D-DFB0-29BA-7919-2F59049D9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6CC14142-1117-E080-FC19-2C1984682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7" t="42303" r="8083" b="35910"/>
          <a:stretch>
            <a:fillRect/>
          </a:stretch>
        </p:blipFill>
        <p:spPr>
          <a:xfrm>
            <a:off x="282070" y="3797561"/>
            <a:ext cx="12932639" cy="429490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D6C90F8-7DE7-4C6E-EDB7-6FDF964D87A1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النشاط، لاحظوا جيدا موقع الحرف في الكلمات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تدريجي وكل حرف على حدة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2C80BE-E364-3323-CFB1-CBED1248EC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AA5739A6-2D2B-0CF7-E670-878828166DE3}"/>
              </a:ext>
            </a:extLst>
          </p:cNvPr>
          <p:cNvSpPr/>
          <p:nvPr/>
        </p:nvSpPr>
        <p:spPr>
          <a:xfrm>
            <a:off x="7712021" y="4859465"/>
            <a:ext cx="568431" cy="71347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0D0326F-D7CA-4BCC-17A0-37CC11B14345}"/>
              </a:ext>
            </a:extLst>
          </p:cNvPr>
          <p:cNvSpPr/>
          <p:nvPr/>
        </p:nvSpPr>
        <p:spPr>
          <a:xfrm>
            <a:off x="3979786" y="4859465"/>
            <a:ext cx="649111" cy="83499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258B132-F4DF-6110-F1CE-153B4C61DF64}"/>
              </a:ext>
            </a:extLst>
          </p:cNvPr>
          <p:cNvSpPr/>
          <p:nvPr/>
        </p:nvSpPr>
        <p:spPr>
          <a:xfrm>
            <a:off x="3979786" y="5847370"/>
            <a:ext cx="723090" cy="82215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74F3AB1-0D30-869D-4532-159E3A2B8AED}"/>
              </a:ext>
            </a:extLst>
          </p:cNvPr>
          <p:cNvSpPr/>
          <p:nvPr/>
        </p:nvSpPr>
        <p:spPr>
          <a:xfrm>
            <a:off x="4493263" y="5834532"/>
            <a:ext cx="649110" cy="83499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731A054-8A35-936A-EE3D-920F29AD4253}"/>
              </a:ext>
            </a:extLst>
          </p:cNvPr>
          <p:cNvSpPr/>
          <p:nvPr/>
        </p:nvSpPr>
        <p:spPr>
          <a:xfrm>
            <a:off x="10572490" y="5747329"/>
            <a:ext cx="649111" cy="85750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CE4917F-5B0F-92C7-D1C1-3E6AEA7F1B5C}"/>
              </a:ext>
            </a:extLst>
          </p:cNvPr>
          <p:cNvSpPr/>
          <p:nvPr/>
        </p:nvSpPr>
        <p:spPr>
          <a:xfrm>
            <a:off x="7918907" y="5777342"/>
            <a:ext cx="723089" cy="85750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781E374-57FB-096A-5D02-33D760C190FE}"/>
              </a:ext>
            </a:extLst>
          </p:cNvPr>
          <p:cNvSpPr/>
          <p:nvPr/>
        </p:nvSpPr>
        <p:spPr>
          <a:xfrm>
            <a:off x="1377012" y="5834532"/>
            <a:ext cx="649110" cy="92630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5F2A396-7470-212F-BAE3-1FEDB69F5018}"/>
              </a:ext>
            </a:extLst>
          </p:cNvPr>
          <p:cNvSpPr/>
          <p:nvPr/>
        </p:nvSpPr>
        <p:spPr>
          <a:xfrm>
            <a:off x="10364976" y="7062264"/>
            <a:ext cx="649111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F03BC574-B2AF-3187-6288-1616A4C93A74}"/>
              </a:ext>
            </a:extLst>
          </p:cNvPr>
          <p:cNvSpPr/>
          <p:nvPr/>
        </p:nvSpPr>
        <p:spPr>
          <a:xfrm>
            <a:off x="7922265" y="6961437"/>
            <a:ext cx="819913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795FAC6-4CD2-FF2F-5D1D-3B253F3B716F}"/>
              </a:ext>
            </a:extLst>
          </p:cNvPr>
          <p:cNvSpPr/>
          <p:nvPr/>
        </p:nvSpPr>
        <p:spPr>
          <a:xfrm>
            <a:off x="672882" y="6984879"/>
            <a:ext cx="819913" cy="95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47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EC572-2CD8-434A-7910-4D294661D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FC39866-D962-2DD6-760D-C04A66948B8E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3، وانتبهوا جيدا لقراءتي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بصوت واضح ويوجه التلاميذ إلى متابعة على كراساتهم.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A7D789-6236-3C89-E287-6146E5945B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E0478C6D-CE96-68F8-429D-5131DF5A71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6" t="64881" r="7740" b="6585"/>
          <a:stretch>
            <a:fillRect/>
          </a:stretch>
        </p:blipFill>
        <p:spPr>
          <a:xfrm>
            <a:off x="340016" y="2895600"/>
            <a:ext cx="13035968" cy="562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814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20B83-2E39-63B9-B635-9709BCF4D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859EC6-E3B9-EEB7-3769-A269C5B8255C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المقاطع؟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خمسة تلاميذ لقراءة المقاطع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D9D38AF-5357-27B6-2CB2-EB716040E6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6DFE1EA1-1A5C-896D-164F-85CD35DABF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6" t="64881" r="7740" b="6585"/>
          <a:stretch>
            <a:fillRect/>
          </a:stretch>
        </p:blipFill>
        <p:spPr>
          <a:xfrm>
            <a:off x="340016" y="2895600"/>
            <a:ext cx="13035968" cy="562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694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C69D1-ABBB-8DD2-B622-A0C8C9CA7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F30C44-DC45-1F15-43EB-02E681E58F1E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بقراءة المقاطع بشكل ثنائي، 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إلى القراءة في ثنائيات ويتنقل بين الصفوف لتقديم الدعم.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9059CDA-FB75-DA14-6EE5-E093B267514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pic>
        <p:nvPicPr>
          <p:cNvPr id="5" name="Image 4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AC047506-A8F0-0901-CA43-73D54E8B69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6" t="64881" r="7740" b="6585"/>
          <a:stretch>
            <a:fillRect/>
          </a:stretch>
        </p:blipFill>
        <p:spPr>
          <a:xfrm>
            <a:off x="340016" y="2895600"/>
            <a:ext cx="13035968" cy="562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032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BBF7C-AFF4-E2DB-45BA-DA935BFF7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E007090-125F-F7B5-D96C-783E4259519F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4 في الصفحة 21، وانتبهوا جيدا لقراءتي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بصوت واضح ويوجه التلاميذ إلى متابعة على كراساتهم.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3BC882-350D-A74E-30DF-7D8935937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nombre, écriture manuscrite, reçu&#10;&#10;Le contenu généré par l’IA peut être incorrect.">
            <a:extLst>
              <a:ext uri="{FF2B5EF4-FFF2-40B4-BE49-F238E27FC236}">
                <a16:creationId xmlns:a16="http://schemas.microsoft.com/office/drawing/2014/main" id="{EF01C926-6F5F-B171-3671-46D28BEC2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7" t="15544" r="7895" b="66545"/>
          <a:stretch>
            <a:fillRect/>
          </a:stretch>
        </p:blipFill>
        <p:spPr>
          <a:xfrm>
            <a:off x="234366" y="4020070"/>
            <a:ext cx="13232252" cy="359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171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774CA-A87D-EC28-F5A9-6DBBDB34F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8A2E30-F941-0E9D-AEF7-D32BBF7D75D0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المقاطع؟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خمسة تلاميذ لقراءة المقاطع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5DBDF20-4762-F2B6-605A-E38307660B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nombre, écriture manuscrite, reçu&#10;&#10;Le contenu généré par l’IA peut être incorrect.">
            <a:extLst>
              <a:ext uri="{FF2B5EF4-FFF2-40B4-BE49-F238E27FC236}">
                <a16:creationId xmlns:a16="http://schemas.microsoft.com/office/drawing/2014/main" id="{9392A1C3-776F-6E45-5AC8-BB98657C79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7" t="15544" r="7895" b="66545"/>
          <a:stretch>
            <a:fillRect/>
          </a:stretch>
        </p:blipFill>
        <p:spPr>
          <a:xfrm>
            <a:off x="234366" y="4020070"/>
            <a:ext cx="13232252" cy="359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102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90443-9763-9214-023C-88BB9C8B7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14D5FFF-EB65-F39C-5C9A-5871991D9281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بقراءة المقاطع بشكل ثنائي، 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إلى القراءة في ثنائيات ويتنقل بين الصفوف لتقديم الدعم.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9DE7BE20-12D6-529A-CDF9-D504D7AD9E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pic>
        <p:nvPicPr>
          <p:cNvPr id="3" name="Image 2" descr="Une image contenant texte, nombre, écriture manuscrite, reçu&#10;&#10;Le contenu généré par l’IA peut être incorrect.">
            <a:extLst>
              <a:ext uri="{FF2B5EF4-FFF2-40B4-BE49-F238E27FC236}">
                <a16:creationId xmlns:a16="http://schemas.microsoft.com/office/drawing/2014/main" id="{6E2D6940-043B-0FCA-1182-9A96024B1C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7" t="15544" r="7895" b="66545"/>
          <a:stretch>
            <a:fillRect/>
          </a:stretch>
        </p:blipFill>
        <p:spPr>
          <a:xfrm>
            <a:off x="234366" y="4020070"/>
            <a:ext cx="13232252" cy="359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90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55F3A40-311D-B621-AA4A-9B1C79E9E6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03925" y="4042772"/>
            <a:ext cx="2592763" cy="253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7166807" y="7124700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19026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89441" y="4042772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960872" y="7151272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ECB48A6-0C33-1A6B-C05E-B89046036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852" y="4099330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F389206-09CA-01B7-35A8-6977AE084F3E}"/>
              </a:ext>
            </a:extLst>
          </p:cNvPr>
          <p:cNvSpPr/>
          <p:nvPr/>
        </p:nvSpPr>
        <p:spPr>
          <a:xfrm>
            <a:off x="4385926" y="712206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8043B8C-E801-CFE9-75A2-F30167D4B5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6973" y="3438240"/>
            <a:ext cx="2750848" cy="346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7AA20-C661-91EF-C09A-59FB4D50B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nombre, écriture manuscrite, reçu&#10;&#10;Le contenu généré par l’IA peut être incorrect.">
            <a:extLst>
              <a:ext uri="{FF2B5EF4-FFF2-40B4-BE49-F238E27FC236}">
                <a16:creationId xmlns:a16="http://schemas.microsoft.com/office/drawing/2014/main" id="{B6165BFF-C753-7128-DA04-2A7EA5F2C1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97" y="2416437"/>
            <a:ext cx="6214095" cy="7870563"/>
          </a:xfrm>
          <a:prstGeom prst="rect">
            <a:avLst/>
          </a:prstGeom>
        </p:spPr>
      </p:pic>
      <p:pic>
        <p:nvPicPr>
          <p:cNvPr id="5" name="Image 4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A7D3A28D-F044-4D53-5756-EAD4D996E0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916" y="2416437"/>
            <a:ext cx="6214095" cy="787056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7A112AC-AD9D-B9D2-1F06-C3A530563C2C}"/>
              </a:ext>
            </a:extLst>
          </p:cNvPr>
          <p:cNvSpPr txBox="1"/>
          <p:nvPr/>
        </p:nvSpPr>
        <p:spPr>
          <a:xfrm>
            <a:off x="2435393" y="69005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الأول الخاص بالتلوين في الصفحة 20، والنشاط رقم 5 في الصفحة 21 تنجز في المنزل.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التلاميذ لإنجاز النشاطين مع إعادة قراءة المقاطع والكلمات في النشاطين 3 و4.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99AD9C-1A63-48A5-413B-3C396A527AFC}"/>
              </a:ext>
            </a:extLst>
          </p:cNvPr>
          <p:cNvSpPr/>
          <p:nvPr/>
        </p:nvSpPr>
        <p:spPr>
          <a:xfrm>
            <a:off x="7046200" y="3429000"/>
            <a:ext cx="5542843" cy="222503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F5BBFD-A2D9-2950-6D63-80AA1CCB7814}"/>
              </a:ext>
            </a:extLst>
          </p:cNvPr>
          <p:cNvSpPr/>
          <p:nvPr/>
        </p:nvSpPr>
        <p:spPr>
          <a:xfrm>
            <a:off x="410381" y="5032660"/>
            <a:ext cx="6023811" cy="485073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182F60-8B1D-498F-534B-69F110FF4A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943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8">
            <a:extLst>
              <a:ext uri="{FF2B5EF4-FFF2-40B4-BE49-F238E27FC236}">
                <a16:creationId xmlns:a16="http://schemas.microsoft.com/office/drawing/2014/main" id="{07512179-0253-1A7F-4A4C-FA5B0CEE1189}"/>
              </a:ext>
            </a:extLst>
          </p:cNvPr>
          <p:cNvSpPr txBox="1">
            <a:spLocks/>
          </p:cNvSpPr>
          <p:nvPr/>
        </p:nvSpPr>
        <p:spPr>
          <a:xfrm>
            <a:off x="3" y="16038"/>
            <a:ext cx="7926510" cy="236379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kumimoji="1" lang="fr-FR" altLang="ja-JP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habits, intérieur, garç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55D28BD-FD28-74F2-599A-7D215B938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38" y="2045567"/>
            <a:ext cx="6963672" cy="619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E526AC7-04B0-0605-973A-F307B33EA5E1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البطاقات المقلوبة.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ست بطاقات حروف: و  –  ع – ن – غ – ه – أ</a:t>
            </a:r>
          </a:p>
        </p:txBody>
      </p:sp>
      <p:pic>
        <p:nvPicPr>
          <p:cNvPr id="4" name="Image 3" descr="Une image contenant habits, intérieur, garç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A063471-C0CA-8FBB-E6C1-D5EA46123C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260" y="2325285"/>
            <a:ext cx="8727480" cy="7765199"/>
          </a:xfrm>
          <a:prstGeom prst="rect">
            <a:avLst/>
          </a:prstGeom>
        </p:spPr>
      </p:pic>
      <p:pic>
        <p:nvPicPr>
          <p:cNvPr id="5" name="Image 4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25D82079-8D2C-3C6A-EA0E-0E48AEE322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2720E-26E3-035B-7EF0-476B0C06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E40CE4-A28F-47D6-4DC5-CEB5E0300064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سأقوم بقلب البطاقات، وعليكم إيجاد بطاقة الحرف المطلوب في كل مرة.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التباري في ثنائيات، بحيث كل متنافس يسرد حرفا أو حرفين أو ثلاثة أحرف على اللاعب إيجادها.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A5408E9-110F-E2E0-65C1-DEC1A07810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83C0D10-7040-89BF-60A1-A15D014A9A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437" t="16129" r="6260" b="36812"/>
          <a:stretch>
            <a:fillRect/>
          </a:stretch>
        </p:blipFill>
        <p:spPr>
          <a:xfrm>
            <a:off x="4947231" y="2334485"/>
            <a:ext cx="3998045" cy="36063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B78FF99-607B-E54A-2FE1-9A02E475E9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576" t="25851" r="14589" b="27090"/>
          <a:stretch>
            <a:fillRect/>
          </a:stretch>
        </p:blipFill>
        <p:spPr>
          <a:xfrm>
            <a:off x="4947231" y="6149342"/>
            <a:ext cx="3998046" cy="36063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663E678-31BD-E402-A77A-4BB0E72F661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2689" t="25475" r="17422" b="27466"/>
          <a:stretch>
            <a:fillRect/>
          </a:stretch>
        </p:blipFill>
        <p:spPr>
          <a:xfrm>
            <a:off x="9531150" y="6149342"/>
            <a:ext cx="3998046" cy="36063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C7609BE-EEED-C4AD-4C8C-6CFAA5DFCD2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442" t="24145" r="12866" b="28795"/>
          <a:stretch>
            <a:fillRect/>
          </a:stretch>
        </p:blipFill>
        <p:spPr>
          <a:xfrm>
            <a:off x="9531150" y="2334484"/>
            <a:ext cx="3998046" cy="36063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676E843-F3D8-E426-94CA-9F942BEB703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2800" t="26470" r="17311" b="26470"/>
          <a:stretch>
            <a:fillRect/>
          </a:stretch>
        </p:blipFill>
        <p:spPr>
          <a:xfrm>
            <a:off x="363311" y="2334486"/>
            <a:ext cx="3998046" cy="36063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5509280A-5D29-F99B-810C-E6B6F14A9B9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5273" t="30815" r="17403" b="29907"/>
          <a:stretch>
            <a:fillRect/>
          </a:stretch>
        </p:blipFill>
        <p:spPr>
          <a:xfrm>
            <a:off x="363311" y="6149340"/>
            <a:ext cx="3998046" cy="36063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63358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B6237-60BF-5357-4BAB-23AACB0F8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8297DF4-8A30-82DA-A97D-EB136471E4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24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94510BF-2C64-FABE-AB1D-1B4560299B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840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AA05E19-ED6A-5333-3FA2-655495757D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956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854AF3C-A6FE-9FBF-9AEF-38CD3E594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24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AF0C6B6-65B9-B587-DD46-00F8813303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840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8F6BEB7-6989-3349-931D-4F493B29A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956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08CBB90-FD7D-3DAA-AF90-A672D3530A96}"/>
              </a:ext>
            </a:extLst>
          </p:cNvPr>
          <p:cNvSpPr/>
          <p:nvPr/>
        </p:nvSpPr>
        <p:spPr>
          <a:xfrm>
            <a:off x="12650588" y="636958"/>
            <a:ext cx="904991" cy="100017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0F66445-2DAB-2A47-0C9C-CFE41B81C2A7}"/>
              </a:ext>
            </a:extLst>
          </p:cNvPr>
          <p:cNvSpPr txBox="1"/>
          <p:nvPr/>
        </p:nvSpPr>
        <p:spPr>
          <a:xfrm>
            <a:off x="1680901" y="796766"/>
            <a:ext cx="1182655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يتقدم اللاعب لاختيار البطاقات، في كل مرة يقلب البطاقة ويسمي الحرف، إن أصاب ينتقل إلى بطاقة أخرى، وإن أخطأ يعيد البطاقة ويعاود المحاولة (كل لاعب لديه الحق في 3 محاولات خاطئة فقط). يتم تغيير الحرف المطلوب في حالة الفوز.</a:t>
            </a:r>
          </a:p>
        </p:txBody>
      </p:sp>
      <p:pic>
        <p:nvPicPr>
          <p:cNvPr id="18" name="Image 17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F3D1FF11-97D0-C300-8D39-7D1BD5EC22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1" y="909673"/>
            <a:ext cx="1569382" cy="88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068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nombre, écriture manuscrite, reçu&#10;&#10;Le contenu généré par l’IA peut être incorrect.">
            <a:extLst>
              <a:ext uri="{FF2B5EF4-FFF2-40B4-BE49-F238E27FC236}">
                <a16:creationId xmlns:a16="http://schemas.microsoft.com/office/drawing/2014/main" id="{A21B97CE-9C4A-61BB-0265-92D8AA4807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198" y="3393594"/>
            <a:ext cx="3938371" cy="49882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Image 10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EC6BB3F2-9521-3781-A82C-8532A4FA39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957" y="2464604"/>
            <a:ext cx="3938370" cy="49882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521B6074-1974-A93D-9D7F-1430BE6259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114704"/>
            <a:ext cx="6452324" cy="817229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6748"/>
            <a:ext cx="12336380" cy="8194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725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20:</a:t>
            </a:r>
            <a:endParaRPr lang="fr-FR" sz="4725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3A3DFF4-1B16-411D-57F1-8C2D9A60CEA8}"/>
              </a:ext>
            </a:extLst>
          </p:cNvPr>
          <p:cNvSpPr txBox="1"/>
          <p:nvPr/>
        </p:nvSpPr>
        <p:spPr>
          <a:xfrm>
            <a:off x="6256421" y="3839367"/>
            <a:ext cx="697831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الصفحة 20: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أتعرف وألون حروف اليوم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8CE22A-C3BB-FD7B-147B-9260D90407B8}"/>
              </a:ext>
            </a:extLst>
          </p:cNvPr>
          <p:cNvSpPr txBox="1"/>
          <p:nvPr/>
        </p:nvSpPr>
        <p:spPr>
          <a:xfrm>
            <a:off x="6497052" y="8282256"/>
            <a:ext cx="67376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الصفحة 20: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المقاطع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037828-8497-05C5-3592-0E2F6E5B6E8A}"/>
              </a:ext>
            </a:extLst>
          </p:cNvPr>
          <p:cNvSpPr/>
          <p:nvPr/>
        </p:nvSpPr>
        <p:spPr>
          <a:xfrm>
            <a:off x="593558" y="3304675"/>
            <a:ext cx="12801601" cy="22094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AE1417-E5CC-DE27-EECE-302F64F6B814}"/>
              </a:ext>
            </a:extLst>
          </p:cNvPr>
          <p:cNvSpPr/>
          <p:nvPr/>
        </p:nvSpPr>
        <p:spPr>
          <a:xfrm>
            <a:off x="593557" y="7282581"/>
            <a:ext cx="12801601" cy="23988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18956B2-A29D-DEB0-C1D2-5239F9A09D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A3771-E0AD-FE21-A340-CBE48DC7A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nombre, écriture manuscrite, reçu&#10;&#10;Le contenu généré par l’IA peut être incorrect.">
            <a:extLst>
              <a:ext uri="{FF2B5EF4-FFF2-40B4-BE49-F238E27FC236}">
                <a16:creationId xmlns:a16="http://schemas.microsoft.com/office/drawing/2014/main" id="{61F42AA1-2590-A15A-830D-ADD5FBD9C2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02" y="2313710"/>
            <a:ext cx="6295201" cy="797329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AC3FEA5-B317-03A8-F6C9-2BDAAB35E3C5}"/>
              </a:ext>
            </a:extLst>
          </p:cNvPr>
          <p:cNvSpPr txBox="1"/>
          <p:nvPr/>
        </p:nvSpPr>
        <p:spPr>
          <a:xfrm>
            <a:off x="6858000" y="7546621"/>
            <a:ext cx="643787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5 الصفحة 21: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أنقل الحروف والمقاطع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196ACFE-C0D5-3972-DF1D-16CF5E220E11}"/>
              </a:ext>
            </a:extLst>
          </p:cNvPr>
          <p:cNvSpPr txBox="1"/>
          <p:nvPr/>
        </p:nvSpPr>
        <p:spPr>
          <a:xfrm>
            <a:off x="6858000" y="3935642"/>
            <a:ext cx="643787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4 الصفحة 21: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المقاطع والكلمات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09D6BB-9B68-AE90-A4CB-7064AA47AF7E}"/>
              </a:ext>
            </a:extLst>
          </p:cNvPr>
          <p:cNvSpPr txBox="1"/>
          <p:nvPr/>
        </p:nvSpPr>
        <p:spPr>
          <a:xfrm>
            <a:off x="312703" y="757797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21: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FCA86D-7BE6-3811-50F6-3714DF0E8EFA}"/>
              </a:ext>
            </a:extLst>
          </p:cNvPr>
          <p:cNvSpPr/>
          <p:nvPr/>
        </p:nvSpPr>
        <p:spPr>
          <a:xfrm>
            <a:off x="834188" y="3433011"/>
            <a:ext cx="12569110" cy="15407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79053C-9018-1C26-2653-61E48A1CC430}"/>
              </a:ext>
            </a:extLst>
          </p:cNvPr>
          <p:cNvSpPr/>
          <p:nvPr/>
        </p:nvSpPr>
        <p:spPr>
          <a:xfrm>
            <a:off x="834187" y="4994982"/>
            <a:ext cx="12569110" cy="46623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A465C93-C1B7-0A55-1502-0282FDA652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7892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5149806"/>
              </p:ext>
            </p:extLst>
          </p:nvPr>
        </p:nvGraphicFramePr>
        <p:xfrm>
          <a:off x="1860221" y="1733168"/>
          <a:ext cx="9989603" cy="6461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الحفاظ على الوسائل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الأسرة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مراجعة الحروف: ن – أ – و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البطاقات المقلوبة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6486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00947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9E65169-D6B5-889E-5456-5E196000319A}"/>
              </a:ext>
            </a:extLst>
          </p:cNvPr>
          <p:cNvSpPr/>
          <p:nvPr/>
        </p:nvSpPr>
        <p:spPr>
          <a:xfrm>
            <a:off x="6858001" y="6406889"/>
            <a:ext cx="5524500" cy="181713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689461"/>
            <a:ext cx="635267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الحفاظ على الوسائل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5083167" y="2388931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أُحافِظُ عَلى أَدَواتي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ٱلْمَدْرَسِيَّةِ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 أن: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5083167" y="464742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أُحافِظُ عَلى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ٱلْوَسَائِلِ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ٱلمُشْتَرَكَةِ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(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بِرْكار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مِسْلاط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بِطاقات...)؛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5083167" y="6894372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أُحافِظُ عَلى نَظافَةِ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ٱلطّاوِلاتِ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وَنَظافَةِ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ٱلْقِسْمِ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5083167" y="887096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في تَزْيينِ فَصْلي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بِٱلصُّوَيْراتِ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وَٱلرُّسوماتِ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14" name="Image 13" descr="Une image contenant meubles, table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17A8CE-2E0F-4541-782B-054EF82756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8114607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meubles, dessin humoristique, chaise, table&#10;&#10;Le contenu généré par l’IA peut être incorrect.">
            <a:extLst>
              <a:ext uri="{FF2B5EF4-FFF2-40B4-BE49-F238E27FC236}">
                <a16:creationId xmlns:a16="http://schemas.microsoft.com/office/drawing/2014/main" id="{44B6B006-2940-243C-8CC5-3EAC2531A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2169652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852F4353-03A5-EFAA-797F-EB8FCC0A1B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4151304"/>
            <a:ext cx="2257227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 19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D35B4B6D-A707-6FAA-D243-BFF8FE01D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6132956"/>
            <a:ext cx="2257226" cy="2055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639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3007</TotalTime>
  <Words>1207</Words>
  <Application>Microsoft Office PowerPoint</Application>
  <PresentationFormat>Personnalisé</PresentationFormat>
  <Paragraphs>192</Paragraphs>
  <Slides>58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58</vt:i4>
      </vt:variant>
    </vt:vector>
  </HeadingPairs>
  <TitlesOfParts>
    <vt:vector size="7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2225</cp:revision>
  <dcterms:created xsi:type="dcterms:W3CDTF">2014-10-09T07:32:24Z</dcterms:created>
  <dcterms:modified xsi:type="dcterms:W3CDTF">2025-09-18T20:04:08Z</dcterms:modified>
</cp:coreProperties>
</file>