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8"/>
  </p:notesMasterIdLst>
  <p:handoutMasterIdLst>
    <p:handoutMasterId r:id="rId69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953" r:id="rId13"/>
    <p:sldId id="2134808449" r:id="rId14"/>
    <p:sldId id="2134808561" r:id="rId15"/>
    <p:sldId id="2134808575" r:id="rId16"/>
    <p:sldId id="2134808576" r:id="rId17"/>
    <p:sldId id="2134808585" r:id="rId18"/>
    <p:sldId id="2134808586" r:id="rId19"/>
    <p:sldId id="2134808587" r:id="rId20"/>
    <p:sldId id="2134808588" r:id="rId21"/>
    <p:sldId id="2134808544" r:id="rId22"/>
    <p:sldId id="2134808553" r:id="rId23"/>
    <p:sldId id="2134808452" r:id="rId24"/>
    <p:sldId id="2134808589" r:id="rId25"/>
    <p:sldId id="2134808590" r:id="rId26"/>
    <p:sldId id="2134808448" r:id="rId27"/>
    <p:sldId id="989" r:id="rId28"/>
    <p:sldId id="2134808464" r:id="rId29"/>
    <p:sldId id="2134808466" r:id="rId30"/>
    <p:sldId id="2134808465" r:id="rId31"/>
    <p:sldId id="2134808468" r:id="rId32"/>
    <p:sldId id="597" r:id="rId33"/>
    <p:sldId id="2134808475" r:id="rId34"/>
    <p:sldId id="2134808476" r:id="rId35"/>
    <p:sldId id="2134808556" r:id="rId36"/>
    <p:sldId id="2134808557" r:id="rId37"/>
    <p:sldId id="2134808567" r:id="rId38"/>
    <p:sldId id="2134808570" r:id="rId39"/>
    <p:sldId id="2134808478" r:id="rId40"/>
    <p:sldId id="2134808479" r:id="rId41"/>
    <p:sldId id="2134808558" r:id="rId42"/>
    <p:sldId id="2134808559" r:id="rId43"/>
    <p:sldId id="2134808571" r:id="rId44"/>
    <p:sldId id="2134808572" r:id="rId45"/>
    <p:sldId id="2134808484" r:id="rId46"/>
    <p:sldId id="2134808485" r:id="rId47"/>
    <p:sldId id="2134808551" r:id="rId48"/>
    <p:sldId id="2134808552" r:id="rId49"/>
    <p:sldId id="2134808573" r:id="rId50"/>
    <p:sldId id="2134808574" r:id="rId51"/>
    <p:sldId id="2134808491" r:id="rId52"/>
    <p:sldId id="2134808492" r:id="rId53"/>
    <p:sldId id="2134808490" r:id="rId54"/>
    <p:sldId id="2134808493" r:id="rId55"/>
    <p:sldId id="2134808494" r:id="rId56"/>
    <p:sldId id="2134808495" r:id="rId57"/>
    <p:sldId id="2134808496" r:id="rId58"/>
    <p:sldId id="2134808497" r:id="rId59"/>
    <p:sldId id="2134808498" r:id="rId60"/>
    <p:sldId id="838" r:id="rId61"/>
    <p:sldId id="2134808446" r:id="rId62"/>
    <p:sldId id="2134808555" r:id="rId63"/>
    <p:sldId id="985" r:id="rId64"/>
    <p:sldId id="2134808447" r:id="rId65"/>
    <p:sldId id="2134808514" r:id="rId66"/>
    <p:sldId id="2134808513" r:id="rId6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449"/>
            <p14:sldId id="2134808561"/>
          </p14:sldIdLst>
        </p14:section>
        <p14:section name="نشاط اعتيادي" id="{3822E05A-48B7-466A-9806-AC1514DAD3AF}">
          <p14:sldIdLst>
            <p14:sldId id="2134808575"/>
            <p14:sldId id="2134808576"/>
            <p14:sldId id="2134808585"/>
            <p14:sldId id="2134808586"/>
            <p14:sldId id="2134808587"/>
            <p14:sldId id="2134808588"/>
            <p14:sldId id="2134808544"/>
            <p14:sldId id="2134808553"/>
            <p14:sldId id="2134808452"/>
            <p14:sldId id="2134808589"/>
            <p14:sldId id="2134808590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64"/>
            <p14:sldId id="2134808466"/>
            <p14:sldId id="2134808465"/>
            <p14:sldId id="2134808468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476"/>
            <p14:sldId id="2134808556"/>
            <p14:sldId id="2134808557"/>
            <p14:sldId id="2134808567"/>
            <p14:sldId id="2134808570"/>
            <p14:sldId id="2134808478"/>
            <p14:sldId id="2134808479"/>
            <p14:sldId id="2134808558"/>
            <p14:sldId id="2134808559"/>
            <p14:sldId id="2134808571"/>
            <p14:sldId id="2134808572"/>
            <p14:sldId id="2134808484"/>
            <p14:sldId id="2134808485"/>
            <p14:sldId id="2134808551"/>
            <p14:sldId id="2134808552"/>
            <p14:sldId id="2134808573"/>
            <p14:sldId id="2134808574"/>
            <p14:sldId id="2134808491"/>
            <p14:sldId id="2134808492"/>
            <p14:sldId id="2134808490"/>
            <p14:sldId id="2134808493"/>
            <p14:sldId id="2134808494"/>
            <p14:sldId id="2134808495"/>
            <p14:sldId id="2134808496"/>
            <p14:sldId id="2134808497"/>
            <p14:sldId id="2134808498"/>
          </p14:sldIdLst>
        </p14:section>
        <p14:section name="ألعاب" id="{66953B43-0502-40BE-9D9D-49C14FC1791C}">
          <p14:sldIdLst>
            <p14:sldId id="838"/>
            <p14:sldId id="2134808446"/>
            <p14:sldId id="2134808555"/>
          </p14:sldIdLst>
        </p14:section>
        <p14:section name="اختتام الحصة" id="{CFAC160B-4D15-40C5-8575-18C3947DD0CB}">
          <p14:sldIdLst>
            <p14:sldId id="985"/>
            <p14:sldId id="2134808447"/>
            <p14:sldId id="2134808514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CCCCCC"/>
    <a:srgbClr val="FFD992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03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9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ع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عا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عيـ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عو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عاً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عٍ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عࣱ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ع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عا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عيـ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عو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عاً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عٍ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عࣱ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غ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غا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غيـ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غو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غاً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غٍ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غࣱ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غ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غا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غيـ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غو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غاً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غٍ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غࣱ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ها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هيـ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هو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ـهً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هٍ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هࣱ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ها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هيـ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هو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ـهً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هٍ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هࣱ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ع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عا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عيـ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عو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عاً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عٍ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عࣱ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ع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عا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عيـ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عو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عاً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عٍ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عࣱ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غࣱ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ـهً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ـهً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4.png"/><Relationship Id="rId4" Type="http://schemas.openxmlformats.org/officeDocument/2006/relationships/image" Target="../media/image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7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4.xml"/><Relationship Id="rId4" Type="http://schemas.microsoft.com/office/2007/relationships/hdphoto" Target="../media/hdphoto3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8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2514600" y="758451"/>
            <a:ext cx="97663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وكتابة الحروف والمقاطع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39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827090" y="664740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791" y="599485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5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40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فجاج.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فِجاج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فخاخ.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28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فِخاخ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حصاد.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حَصاد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FA05058-ADFE-22F0-FDA0-3D48ED264841}"/>
              </a:ext>
            </a:extLst>
          </p:cNvPr>
          <p:cNvSpPr/>
          <p:nvPr/>
        </p:nvSpPr>
        <p:spPr>
          <a:xfrm>
            <a:off x="455810" y="4876801"/>
            <a:ext cx="6916656" cy="1724778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تحدث عفوي:</a:t>
            </a:r>
          </a:p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 "الأرنب والسلحفاة"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7FF659-551B-50A8-8AAB-34C7B1C7E6E0}"/>
              </a:ext>
            </a:extLst>
          </p:cNvPr>
          <p:cNvSpPr txBox="1"/>
          <p:nvPr/>
        </p:nvSpPr>
        <p:spPr>
          <a:xfrm>
            <a:off x="274721" y="716809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استعدوا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سنشكل حلقة كما في الصورة، لنقوم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بنشاط التحدث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العفوي.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يوفر الأستاذ البيئة الآمنة.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0CD8C01-B316-B986-CCD1-2E2065B4A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985F4E5-73E9-E6BD-9805-CD0F914E78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5D4AE-76A4-EF51-2C58-A13188F9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B1C440C-32FC-BFAE-FB25-AD74442D994A}"/>
              </a:ext>
            </a:extLst>
          </p:cNvPr>
          <p:cNvSpPr txBox="1"/>
          <p:nvPr/>
        </p:nvSpPr>
        <p:spPr>
          <a:xfrm>
            <a:off x="256673" y="686731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سأحكي لكم حكاية بعنوان "السلحفاة والأرنب".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الاعتماد على النص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الحكائي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"درس سارة المهملة" في الشريحة الموالية. (لا يتم عرضه على المسلاط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29BE9C4-10A0-4409-0FFD-81EBF6496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2A655B-DD79-605D-CCB4-384ECEB15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98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FE305-EED9-5A23-1769-0F7DFB62B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AC54FA2-1BEE-F746-8274-43D5B1E510E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5777D21-2548-4A4B-F316-2F9FF8EE0356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1DF52A-7B43-E9B9-AD5A-FAC0CA73BF0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C182787-724B-FD10-9BA5-7F628729C48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2AB0599-D78B-C47F-7F43-4F8C2349DD9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FA6C50F-4A10-5A24-DBB6-67EAD02CEA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11"/>
          <a:stretch>
            <a:fillRect/>
          </a:stretch>
        </p:blipFill>
        <p:spPr>
          <a:xfrm>
            <a:off x="1179966" y="1735321"/>
            <a:ext cx="11317311" cy="720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D890-BDB9-AC49-2414-F946C5CA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56F0D73-288E-BDBC-AF81-9B319C8CB6B0}"/>
              </a:ext>
            </a:extLst>
          </p:cNvPr>
          <p:cNvSpPr txBox="1"/>
          <p:nvPr/>
        </p:nvSpPr>
        <p:spPr>
          <a:xfrm>
            <a:off x="160421" y="697760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لنسترجع أحداث هذه القصة.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فتح نقاش حول الأحداث التي تضمنتها القصة، مع تشجيع التلاميذ على التعبير.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D95FB6F4-5514-BD4B-8C5D-53DC7E6D3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B19D6F6-C51C-D552-CE1F-47A004719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82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FD1AB-BB15-67CE-7AD3-435FB7AC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FB77B4E3-117C-CCF5-690D-E044B3148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E64D679-0ABA-9A5A-0F1B-FC8E193A45BA}"/>
              </a:ext>
            </a:extLst>
          </p:cNvPr>
          <p:cNvSpPr txBox="1"/>
          <p:nvPr/>
        </p:nvSpPr>
        <p:spPr>
          <a:xfrm>
            <a:off x="1082840" y="792706"/>
            <a:ext cx="11550317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الدرس الذي </a:t>
            </a:r>
            <a:r>
              <a:rPr lang="ar-MA" sz="36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نستفيده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القصة؟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(تسليط الضوء على القيمة الحقيقية للمثابرة والجهد المبذول).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إعطاء الفرصة لأكبر عدد من التعلمين للإجابة عن السؤال مع التشجيع المستمر.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047682A-5879-CD9E-5FC0-7AD429022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30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AD7E7D58-5348-C67B-1ACC-182E4F4729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0090"/>
            <a:ext cx="3920837" cy="4966000"/>
          </a:xfrm>
          <a:prstGeom prst="rect">
            <a:avLst/>
          </a:prstGeom>
        </p:spPr>
      </p:pic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23B3C52-3A7C-B427-B967-79ECC6ADEB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64" y="2460090"/>
            <a:ext cx="3920837" cy="49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سأنطق بثلاث كلمات وعليكم تحديد الحرف/الصوت الذي يتكرر: عَين –  عِلم – عُرْس؟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A86BEF-7227-4A3B-498E-C03A043C3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بالأسرة؛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مراجعة الحروف: ع – غ – هـ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95BE-7DEF-5098-0540-7A0827C58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2166A3-A8E9-BC2D-A705-52C0B321B7C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العين [ع] كما في كلمة عين.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العين - ع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88EEA-27C1-BE23-6516-D66B191B3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CAF61E-4282-8236-5B8D-78E228113022}"/>
              </a:ext>
            </a:extLst>
          </p:cNvPr>
          <p:cNvSpPr txBox="1"/>
          <p:nvPr/>
        </p:nvSpPr>
        <p:spPr>
          <a:xfrm>
            <a:off x="8564204" y="2380890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412C5C-D59D-7D4A-836C-38CA072F5832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يْنࣱ</a:t>
            </a: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E59EE3D-31FA-49BA-60C6-5437A6CC7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703" b="27283" l="65653" r="76252">
                        <a14:foregroundMark x1="66888" y1="21872" x2="71691" y2="21348"/>
                        <a14:foregroundMark x1="66888" y1="25222" x2="66888" y2="25222"/>
                        <a14:foregroundMark x1="74706" y1="26029" x2="72662" y2="26554"/>
                        <a14:foregroundMark x1="72662" y1="26554" x2="69034" y2="26150"/>
                        <a14:foregroundMark x1="71794" y1="26957" x2="69290" y2="25989"/>
                        <a14:foregroundMark x1="69290" y1="25989" x2="69341" y2="26473"/>
                        <a14:foregroundMark x1="67552" y1="24818" x2="68421" y2="26150"/>
                        <a14:foregroundMark x1="68421" y1="26150" x2="68625" y2="26190"/>
                        <a14:foregroundMark x1="67297" y1="24415" x2="68983" y2="23164"/>
                        <a14:foregroundMark x1="68983" y1="23164" x2="71896" y2="23043"/>
                        <a14:foregroundMark x1="71896" y1="23043" x2="73991" y2="23285"/>
                        <a14:foregroundMark x1="73991" y1="23285" x2="75422" y2="24334"/>
                        <a14:foregroundMark x1="75422" y1="24334" x2="75166" y2="26069"/>
                        <a14:foregroundMark x1="75166" y1="26069" x2="75064" y2="26190"/>
                        <a14:foregroundMark x1="75524" y1="24496" x2="76035" y2="25868"/>
                        <a14:foregroundMark x1="70363" y1="22922" x2="72407" y2="22922"/>
                        <a14:foregroundMark x1="72407" y1="22922" x2="73378" y2="22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28" t="19881" r="22423" b="71895"/>
          <a:stretch>
            <a:fillRect/>
          </a:stretch>
        </p:blipFill>
        <p:spPr>
          <a:xfrm>
            <a:off x="2887579" y="3834959"/>
            <a:ext cx="3328737" cy="261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8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FBE72-9AC6-2C7D-11EF-B28FB2F1D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A6ACF8D-5A7C-2E29-E471-2591C7F9880A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اكتبوا: عَـ - عِـ - عُـ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F8E92A-E4AD-618E-9164-2A1E7898D3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31B7E60C-A31E-6986-D002-01BA709F42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51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A80C5-F501-F99C-E638-54B5C4FEF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19435BF-E828-9777-05AE-E37329509C80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 : مع الفتحة: عَــــ / مع الكسرة: عِــــ / مع الضمة: عُـــــ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69BA5D7-4C22-DC32-410D-EBC98D9A2E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CFF00AC-3A8D-B1A9-7655-98473568EE9F}"/>
              </a:ext>
            </a:extLst>
          </p:cNvPr>
          <p:cNvSpPr txBox="1"/>
          <p:nvPr/>
        </p:nvSpPr>
        <p:spPr>
          <a:xfrm>
            <a:off x="3761510" y="4394261"/>
            <a:ext cx="688570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1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عَــــ - عِــــ - عُـــــ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30929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7AFC6-A85C-12A6-52AD-60E5FCC29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387AC8-1EA4-990C-2862-DDAF150E2C4F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الحرف مع الحركات الطويلة والتنوين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78654B-8B20-8593-8F1D-97A4ACA5C4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758BA65-3571-F7D4-E24E-BC5048A36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9087454"/>
              </p:ext>
            </p:extLst>
          </p:nvPr>
        </p:nvGraphicFramePr>
        <p:xfrm>
          <a:off x="571500" y="222580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07204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5BCAA-A928-F719-C73E-12D941C12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81B0161-D41E-81D9-F91B-590419B14FAA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سأقرأ ثم سترددون من بعدي.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688534B-F237-4BEB-81F2-DEE3ED0649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EAD34A4-067E-713A-0C59-EB91EAE0A4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6013169"/>
              </p:ext>
            </p:extLst>
          </p:nvPr>
        </p:nvGraphicFramePr>
        <p:xfrm>
          <a:off x="571500" y="222580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12922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66C0-50DC-8C2F-E4F6-4F1C971E0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9027F3-F487-95E6-2CF4-A58164D2416A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وعليكم تحديد الحرف/الصوت الذي يتكرر: غُرفة –  غَيْمَةٌ – غِلاف؟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27C2EF-781B-680D-7D37-468E2B8A5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B54E32-E95C-68AE-473D-2A98C4A83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188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897F8-E36F-73D8-3512-6A0F99F12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7451A-DDCD-D893-5A2F-4E65F6127084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الغين [غ] كما في كلمة غابة.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الغين – غ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B6CE-AAEC-E3ED-B448-59E5E910D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658AF5-D0CB-1DCC-1BD1-26F62DBC4D7A}"/>
              </a:ext>
            </a:extLst>
          </p:cNvPr>
          <p:cNvSpPr txBox="1"/>
          <p:nvPr/>
        </p:nvSpPr>
        <p:spPr>
          <a:xfrm>
            <a:off x="8960426" y="2883116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2453E9-23CB-6E79-EA6D-627C4C1066A1}"/>
              </a:ext>
            </a:extLst>
          </p:cNvPr>
          <p:cNvSpPr txBox="1"/>
          <p:nvPr/>
        </p:nvSpPr>
        <p:spPr>
          <a:xfrm>
            <a:off x="2419351" y="6485134"/>
            <a:ext cx="366562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ابَةࣱ</a:t>
            </a:r>
          </a:p>
        </p:txBody>
      </p:sp>
      <p:pic>
        <p:nvPicPr>
          <p:cNvPr id="8" name="Image 7" descr="Une image contenant peinture, arbre, vert, art&#10;&#10;Le contenu généré par l’IA peut être incorrect.">
            <a:extLst>
              <a:ext uri="{FF2B5EF4-FFF2-40B4-BE49-F238E27FC236}">
                <a16:creationId xmlns:a16="http://schemas.microsoft.com/office/drawing/2014/main" id="{4889790E-00EF-F4A4-3D6B-DA6F04666D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499" y="2739260"/>
            <a:ext cx="4245324" cy="374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72AB6-4164-7A8F-3321-4AEF9CF89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50AD6D1-6682-8C9F-D126-D815A4BE2DA2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اكتبوا: غُـــ - غَـــ - غِـــ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F05F5-0335-03C9-8CD8-C3750B19D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A0A2E0F3-C972-2837-A49A-434E28A3035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702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27F81-E53A-D3F5-63C6-9DF3BFB89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DEFC61B-00D2-1A06-4E96-01A77A12B975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صححوا: مع الضمة: غُـــ / مع الفتحة: غَـــ / مع الكسرة: غِـــ</a:t>
            </a:r>
          </a:p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لاحظوا؛ حرف الغين يشبه حرف العين. كيف نميزه عن حرف العين؟ 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39BFE3B-F50D-F54B-6785-7CC7549F1A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ACFD361-6732-40B3-EE21-9AB09BDB485C}"/>
              </a:ext>
            </a:extLst>
          </p:cNvPr>
          <p:cNvSpPr txBox="1"/>
          <p:nvPr/>
        </p:nvSpPr>
        <p:spPr>
          <a:xfrm>
            <a:off x="3415146" y="4283424"/>
            <a:ext cx="688570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1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غُـــ - غَـــ - غِـــ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2459309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C2E10-8A15-EAA5-C629-357A7A3FB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000619A-3B0A-5FB4-A38A-D265097F99B5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الحرف مع الحركات الطويلة والتنوين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830F79-C3D9-B99B-022D-FBB08F020A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DCFABCA-5AD9-C2C9-9AC5-2584A33E9D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757201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3079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ACD81-F613-CC7D-2569-6B1286D2B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23CCE63-5B76-2027-BFA4-0E1D5653C277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سأقرأ ثم سترددون من بعدي.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75E49E-72C3-1AE1-2D70-A6261356E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5A5F7A5-044B-2B76-D62A-69BC9AF312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5842827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20504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E423-3E8E-78F6-DDE8-F9692050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CF9A4-5F02-9E2A-A512-24850A03642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أخرى وعليكم تحديد الحرف/الصوت الذي يتكرر: هِرٌّ –  هُدوء – هَدف؟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670AD-AB65-8770-11F5-ECFDB3B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42EC344-51E0-F9AB-3443-51B2D8200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12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79A0-4AE2-7BE4-BACD-638B35C7A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27C8D4-8C9E-516A-7387-ED20E0B4641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الهاء [ه] كما في كلمة هر.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الهاء - ه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D5FF0-952F-D080-F760-1CF877DC0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FFC065-992B-68EA-4FA4-E65DD951DF5E}"/>
              </a:ext>
            </a:extLst>
          </p:cNvPr>
          <p:cNvSpPr txBox="1"/>
          <p:nvPr/>
        </p:nvSpPr>
        <p:spPr>
          <a:xfrm>
            <a:off x="10048373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8600A-7FAB-078F-941E-5494BA635D08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هِ</a:t>
            </a:r>
            <a:r>
              <a:rPr lang="ar-MA" sz="199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رࣱّ</a:t>
            </a:r>
            <a:endParaRPr lang="ar-MA" sz="199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6CDE673-248F-FEA9-5EF9-902DB1738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7" t="20072" r="79247" b="70014"/>
          <a:stretch>
            <a:fillRect/>
          </a:stretch>
        </p:blipFill>
        <p:spPr>
          <a:xfrm>
            <a:off x="3507798" y="2788201"/>
            <a:ext cx="3571875" cy="404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4D4FC-4CC5-5134-CB51-39066B2C5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51C9E2F-9595-A662-1AA1-342757C70637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اكتبوا: هِ - هُ - هَ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FE6886-D871-E065-CCEA-8F59030598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E8ABEA1C-7CA0-30EF-5F73-94245E057C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400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201ED-4F6B-7B02-F6CB-5FC8C679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8BCFB3-F24F-34BD-9A4D-B9296ED5DF96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صححوا: مع الكسرة: هِ / مع الضمة: هُ / مع الفتحة: هَ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A66815C-B7CF-E029-9B6D-071A9FCFB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93D0839-EE34-CFE7-B53E-E39A5BADF2F6}"/>
              </a:ext>
            </a:extLst>
          </p:cNvPr>
          <p:cNvSpPr txBox="1"/>
          <p:nvPr/>
        </p:nvSpPr>
        <p:spPr>
          <a:xfrm>
            <a:off x="2750128" y="4588224"/>
            <a:ext cx="688570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1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هِ - هُ - هَ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4452246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6074-B223-9DBB-B925-0A31E9AEE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512FE0-E90D-AA95-1DD7-954A0B357750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الحرف مع الحركات الطويلة والتنوين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C930AB-EA8F-05B1-B73F-88E8027B7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26392D8-D333-7FE8-AB56-1C4EA67E61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28116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42898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6E5E-DDE7-64F8-529B-B5060310F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AF709F-6EDD-D1EA-7896-2C39F13F3495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سأقرأ ثم سترددون من بعدي.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9CB6B3E-E29F-E49D-0158-68B983405F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1D91CF09-7F60-EED0-14BE-F13078A3BA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7372069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70370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18، وأنجزوا النشاط رقم 2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التعليمة، ويوضح المطلوب.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A9DDF3-D818-AFBA-35CB-66FF22E51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E390778-3CDB-6AAE-0DD3-6D4BEA0C1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0" t="42500" r="7798" b="33977"/>
          <a:stretch>
            <a:fillRect/>
          </a:stretch>
        </p:blipFill>
        <p:spPr>
          <a:xfrm>
            <a:off x="479420" y="3865419"/>
            <a:ext cx="1280978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AD9D-DFB0-29BA-7919-2F59049D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EC86867-043E-33AD-D978-76F2F858D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0" t="42500" r="7798" b="33977"/>
          <a:stretch>
            <a:fillRect/>
          </a:stretch>
        </p:blipFill>
        <p:spPr>
          <a:xfrm>
            <a:off x="178897" y="3657600"/>
            <a:ext cx="13373269" cy="493221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C90F8-7DE7-4C6E-EDB7-6FDF964D87A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النشاط، لاحظوا جيدا موقع الحرف في الكلمات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تدريجي وكل حرف على حدة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2C80BE-E364-3323-CFB1-CBED1248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A5739A6-2D2B-0CF7-E670-878828166DE3}"/>
              </a:ext>
            </a:extLst>
          </p:cNvPr>
          <p:cNvSpPr/>
          <p:nvPr/>
        </p:nvSpPr>
        <p:spPr>
          <a:xfrm>
            <a:off x="7491661" y="4665244"/>
            <a:ext cx="625642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D0326F-D7CA-4BCC-17A0-37CC11B14345}"/>
              </a:ext>
            </a:extLst>
          </p:cNvPr>
          <p:cNvSpPr/>
          <p:nvPr/>
        </p:nvSpPr>
        <p:spPr>
          <a:xfrm>
            <a:off x="4457908" y="4665244"/>
            <a:ext cx="625642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58B132-F4DF-6110-F1CE-153B4C61DF64}"/>
              </a:ext>
            </a:extLst>
          </p:cNvPr>
          <p:cNvSpPr/>
          <p:nvPr/>
        </p:nvSpPr>
        <p:spPr>
          <a:xfrm>
            <a:off x="201818" y="5791200"/>
            <a:ext cx="768000" cy="113167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4F3AB1-0D30-869D-4532-159E3A2B8AED}"/>
              </a:ext>
            </a:extLst>
          </p:cNvPr>
          <p:cNvSpPr/>
          <p:nvPr/>
        </p:nvSpPr>
        <p:spPr>
          <a:xfrm>
            <a:off x="4520881" y="5966369"/>
            <a:ext cx="562669" cy="956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31A054-8A35-936A-EE3D-920F29AD4253}"/>
              </a:ext>
            </a:extLst>
          </p:cNvPr>
          <p:cNvSpPr/>
          <p:nvPr/>
        </p:nvSpPr>
        <p:spPr>
          <a:xfrm>
            <a:off x="3520769" y="4665244"/>
            <a:ext cx="625642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E4917F-5B0F-92C7-D1C1-3E6AEA7F1B5C}"/>
              </a:ext>
            </a:extLst>
          </p:cNvPr>
          <p:cNvSpPr/>
          <p:nvPr/>
        </p:nvSpPr>
        <p:spPr>
          <a:xfrm>
            <a:off x="11202356" y="5927229"/>
            <a:ext cx="562670" cy="956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81E374-57FB-096A-5D02-33D760C190FE}"/>
              </a:ext>
            </a:extLst>
          </p:cNvPr>
          <p:cNvSpPr/>
          <p:nvPr/>
        </p:nvSpPr>
        <p:spPr>
          <a:xfrm>
            <a:off x="11202356" y="7218436"/>
            <a:ext cx="654619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5F2A396-7470-212F-BAE3-1FEDB69F5018}"/>
              </a:ext>
            </a:extLst>
          </p:cNvPr>
          <p:cNvSpPr/>
          <p:nvPr/>
        </p:nvSpPr>
        <p:spPr>
          <a:xfrm>
            <a:off x="10547737" y="7218436"/>
            <a:ext cx="654619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60D139C-4651-01C3-9E23-E2551B17637B}"/>
              </a:ext>
            </a:extLst>
          </p:cNvPr>
          <p:cNvSpPr/>
          <p:nvPr/>
        </p:nvSpPr>
        <p:spPr>
          <a:xfrm>
            <a:off x="6837042" y="7218435"/>
            <a:ext cx="654619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A91AA2F-53AF-F4B9-C119-EA152AD8B4EA}"/>
              </a:ext>
            </a:extLst>
          </p:cNvPr>
          <p:cNvSpPr/>
          <p:nvPr/>
        </p:nvSpPr>
        <p:spPr>
          <a:xfrm>
            <a:off x="4193571" y="7295959"/>
            <a:ext cx="654619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EC572-2CD8-434A-7910-4D29466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C39866-D962-2DD6-760D-C04A66948B8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7D789-6236-3C89-E287-6146E5945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E64C411-F398-1916-0E37-86D101C9C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66750" r="8384" b="6555"/>
          <a:stretch>
            <a:fillRect/>
          </a:stretch>
        </p:blipFill>
        <p:spPr>
          <a:xfrm>
            <a:off x="171365" y="2812473"/>
            <a:ext cx="13373269" cy="559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1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0B83-2E39-63B9-B635-9709BCF4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859EC6-E3B9-EEB7-3769-A269C5B8255C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9D38AF-5357-27B6-2CB2-EB716040E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B784349-8C0B-CCA8-E9A6-6195F9227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66750" r="8384" b="6555"/>
          <a:stretch>
            <a:fillRect/>
          </a:stretch>
        </p:blipFill>
        <p:spPr>
          <a:xfrm>
            <a:off x="171365" y="2812473"/>
            <a:ext cx="13373269" cy="559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94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69D1-ABBB-8DD2-B622-A0C8C9CA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F30C44-DC45-1F15-43EB-02E681E58F1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9059CDA-FB75-DA14-6EE5-E093B26751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1848835-56C5-7ACD-9FE8-73621F6FD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66750" r="8384" b="6555"/>
          <a:stretch>
            <a:fillRect/>
          </a:stretch>
        </p:blipFill>
        <p:spPr>
          <a:xfrm>
            <a:off x="171365" y="2812473"/>
            <a:ext cx="13373269" cy="559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32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BBF7C-AFF4-E2DB-45BA-DA935BFF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007090-125F-F7B5-D96C-783E4259519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4 في الصفحة 19،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3BC882-350D-A74E-30DF-7D8935937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ACC57EAC-8C23-696A-781D-BD6E32D6C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" t="15437" r="7895" b="60323"/>
          <a:stretch>
            <a:fillRect/>
          </a:stretch>
        </p:blipFill>
        <p:spPr>
          <a:xfrm>
            <a:off x="245334" y="3411711"/>
            <a:ext cx="13225331" cy="483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71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74CA-A87D-EC28-F5A9-6DBBDB34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A2E30-F941-0E9D-AEF7-D32BBF7D75D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5DBDF20-4762-F2B6-605A-E38307660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40028A73-B157-939F-E3B2-8210E00CD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" t="15437" r="7895" b="60323"/>
          <a:stretch>
            <a:fillRect/>
          </a:stretch>
        </p:blipFill>
        <p:spPr>
          <a:xfrm>
            <a:off x="245334" y="3411711"/>
            <a:ext cx="13225331" cy="483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2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443-9763-9214-023C-88BB9C8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4D5FFF-EB65-F39C-5C9A-5871991D928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E7BE20-12D6-529A-CDF9-D504D7AD9E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3" name="Image 2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C2AACA21-2152-17D4-980A-79C34B6CC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" t="15437" r="7895" b="60323"/>
          <a:stretch>
            <a:fillRect/>
          </a:stretch>
        </p:blipFill>
        <p:spPr>
          <a:xfrm>
            <a:off x="245334" y="3411711"/>
            <a:ext cx="13225331" cy="483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01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A20-C661-91EF-C09A-59FB4D50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CBA2E521-9519-F7A3-1A77-2A42995403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37" y="2390272"/>
            <a:ext cx="6234753" cy="7896728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4261CC0-70B0-D508-0E0F-BB3DFF3257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944" y="2390272"/>
            <a:ext cx="6234753" cy="789672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112AC-AD9D-B9D2-1F06-C3A530563C2C}"/>
              </a:ext>
            </a:extLst>
          </p:cNvPr>
          <p:cNvSpPr txBox="1"/>
          <p:nvPr/>
        </p:nvSpPr>
        <p:spPr>
          <a:xfrm>
            <a:off x="2435393" y="69005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الأول الخاص بالتلوين في الصفحة 18، والنشاط رقم 5 في الصفحة 19 تنجز في المنزل.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لإنجاز النشاطين مع إعادة قراءة المقاطع والكلمات في النشاطين 3 و4.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EECF2CE-09B9-DE3D-217B-A6763C510CD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99AD9C-1A63-48A5-413B-3C396A527AFC}"/>
              </a:ext>
            </a:extLst>
          </p:cNvPr>
          <p:cNvSpPr/>
          <p:nvPr/>
        </p:nvSpPr>
        <p:spPr>
          <a:xfrm>
            <a:off x="6858000" y="3497178"/>
            <a:ext cx="6023811" cy="21656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5BBFD-A2D9-2950-6D63-80AA1CCB7814}"/>
              </a:ext>
            </a:extLst>
          </p:cNvPr>
          <p:cNvSpPr/>
          <p:nvPr/>
        </p:nvSpPr>
        <p:spPr>
          <a:xfrm>
            <a:off x="410381" y="5470358"/>
            <a:ext cx="6023811" cy="45880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7943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8">
            <a:extLst>
              <a:ext uri="{FF2B5EF4-FFF2-40B4-BE49-F238E27FC236}">
                <a16:creationId xmlns:a16="http://schemas.microsoft.com/office/drawing/2014/main" id="{07512179-0253-1A7F-4A4C-FA5B0CEE1189}"/>
              </a:ext>
            </a:extLst>
          </p:cNvPr>
          <p:cNvSpPr txBox="1">
            <a:spLocks/>
          </p:cNvSpPr>
          <p:nvPr/>
        </p:nvSpPr>
        <p:spPr>
          <a:xfrm>
            <a:off x="3" y="16038"/>
            <a:ext cx="7926510" cy="236379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الحروف</a:t>
            </a:r>
            <a:endParaRPr kumimoji="1" lang="fr-FR" altLang="ja-JP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2AFAFD0-5CA8-2519-0348-45D23B2D4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050" y="2038350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8780B0-F1D6-95F1-D463-A37648B31423}"/>
              </a:ext>
            </a:extLst>
          </p:cNvPr>
          <p:cNvSpPr txBox="1"/>
          <p:nvPr/>
        </p:nvSpPr>
        <p:spPr>
          <a:xfrm>
            <a:off x="2133600" y="697759"/>
            <a:ext cx="1056511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الحروف،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فيها جميع بطاقات الحروف التي سبق تقديمها</a:t>
            </a:r>
            <a:r>
              <a:rPr lang="fr-FR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الحصص السابقة</a:t>
            </a:r>
          </a:p>
        </p:txBody>
      </p:sp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78DB18E-0A0F-845B-1C1C-99534DFA38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  <p:pic>
        <p:nvPicPr>
          <p:cNvPr id="3" name="Image 2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9E3DABC3-1A85-F5F9-5367-A9F63588BD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4" b="97351" l="1873" r="99064">
                        <a14:foregroundMark x1="6367" y1="55960" x2="5993" y2="86424"/>
                        <a14:foregroundMark x1="3371" y1="90728" x2="15918" y2="91391"/>
                        <a14:foregroundMark x1="15918" y1="91391" x2="49625" y2="89735"/>
                        <a14:foregroundMark x1="49625" y1="89735" x2="92135" y2="95695"/>
                        <a14:foregroundMark x1="92135" y1="95695" x2="95880" y2="58609"/>
                        <a14:foregroundMark x1="95880" y1="58609" x2="92884" y2="37417"/>
                        <a14:foregroundMark x1="3184" y1="77483" x2="8801" y2="58940"/>
                        <a14:foregroundMark x1="8801" y1="58940" x2="14419" y2="69536"/>
                        <a14:foregroundMark x1="14419" y1="69536" x2="14607" y2="58940"/>
                        <a14:foregroundMark x1="54494" y1="79139" x2="59363" y2="82119"/>
                        <a14:foregroundMark x1="76030" y1="83444" x2="89513" y2="85430"/>
                        <a14:foregroundMark x1="89513" y1="85430" x2="90075" y2="86424"/>
                        <a14:foregroundMark x1="95880" y1="87086" x2="69288" y2="97020"/>
                        <a14:foregroundMark x1="69288" y1="97020" x2="26030" y2="92715"/>
                        <a14:foregroundMark x1="26030" y1="92715" x2="4869" y2="96358"/>
                        <a14:foregroundMark x1="94944" y1="97020" x2="95506" y2="79801"/>
                        <a14:foregroundMark x1="95506" y1="79801" x2="95131" y2="78477"/>
                        <a14:foregroundMark x1="99064" y1="97682" x2="98689" y2="91060"/>
                        <a14:foregroundMark x1="4494" y1="32450" x2="4494" y2="32450"/>
                        <a14:foregroundMark x1="4120" y1="37086" x2="4307" y2="33113"/>
                        <a14:foregroundMark x1="1685" y1="71854" x2="2809" y2="57285"/>
                        <a14:foregroundMark x1="2809" y1="57285" x2="6180" y2="52318"/>
                        <a14:foregroundMark x1="1873" y1="73510" x2="4120" y2="54967"/>
                        <a14:foregroundMark x1="4120" y1="54967" x2="7303" y2="50993"/>
                        <a14:foregroundMark x1="91948" y1="79139" x2="93258" y2="76821"/>
                        <a14:foregroundMark x1="98689" y1="74503" x2="98689" y2="56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8" y="818536"/>
            <a:ext cx="1917848" cy="108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DDBBBA9-E6F0-DD79-5FEC-E2D695E23507}"/>
              </a:ext>
            </a:extLst>
          </p:cNvPr>
          <p:cNvSpPr txBox="1"/>
          <p:nvPr/>
        </p:nvSpPr>
        <p:spPr>
          <a:xfrm>
            <a:off x="2092036" y="520920"/>
            <a:ext cx="10543309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ويسمي الحرف، ويذكر كلمة تتضمنه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A88F1F-CA68-DDBD-F8E3-41DADBA4D1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2" name="Image 1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92455E1-A1FE-23D7-1A2C-75A70DF80C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7351" l="1873" r="99064">
                        <a14:foregroundMark x1="6367" y1="55960" x2="5993" y2="86424"/>
                        <a14:foregroundMark x1="3371" y1="90728" x2="15918" y2="91391"/>
                        <a14:foregroundMark x1="15918" y1="91391" x2="49625" y2="89735"/>
                        <a14:foregroundMark x1="49625" y1="89735" x2="92135" y2="95695"/>
                        <a14:foregroundMark x1="92135" y1="95695" x2="95880" y2="58609"/>
                        <a14:foregroundMark x1="95880" y1="58609" x2="92884" y2="37417"/>
                        <a14:foregroundMark x1="3184" y1="77483" x2="8801" y2="58940"/>
                        <a14:foregroundMark x1="8801" y1="58940" x2="14419" y2="69536"/>
                        <a14:foregroundMark x1="14419" y1="69536" x2="14607" y2="58940"/>
                        <a14:foregroundMark x1="54494" y1="79139" x2="59363" y2="82119"/>
                        <a14:foregroundMark x1="76030" y1="83444" x2="89513" y2="85430"/>
                        <a14:foregroundMark x1="89513" y1="85430" x2="90075" y2="86424"/>
                        <a14:foregroundMark x1="95880" y1="87086" x2="69288" y2="97020"/>
                        <a14:foregroundMark x1="69288" y1="97020" x2="26030" y2="92715"/>
                        <a14:foregroundMark x1="26030" y1="92715" x2="4869" y2="96358"/>
                        <a14:foregroundMark x1="94944" y1="97020" x2="95506" y2="79801"/>
                        <a14:foregroundMark x1="95506" y1="79801" x2="95131" y2="78477"/>
                        <a14:foregroundMark x1="99064" y1="97682" x2="98689" y2="91060"/>
                        <a14:foregroundMark x1="4494" y1="32450" x2="4494" y2="32450"/>
                        <a14:foregroundMark x1="4120" y1="37086" x2="4307" y2="33113"/>
                        <a14:foregroundMark x1="1685" y1="71854" x2="2809" y2="57285"/>
                        <a14:foregroundMark x1="2809" y1="57285" x2="6180" y2="52318"/>
                        <a14:foregroundMark x1="1873" y1="73510" x2="4120" y2="54967"/>
                        <a14:foregroundMark x1="4120" y1="54967" x2="7303" y2="50993"/>
                        <a14:foregroundMark x1="91948" y1="79139" x2="93258" y2="76821"/>
                        <a14:foregroundMark x1="98689" y1="74503" x2="98689" y2="56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8" y="818536"/>
            <a:ext cx="1917848" cy="108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51ED6C5E-35FB-F8FD-D719-781344721E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688" y="2644458"/>
            <a:ext cx="3920837" cy="496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Image 1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31D46C0-476D-25FE-A23A-F1179F3DB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772" y="2497915"/>
            <a:ext cx="3920837" cy="496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707291"/>
              </p:ext>
            </p:extLst>
          </p:nvPr>
        </p:nvGraphicFramePr>
        <p:xfrm>
          <a:off x="1860221" y="1558994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الحفاظ على الوسائل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عفوي: الأرنب والسلحفاة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ع – غ – هـ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36388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676446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C027100-F25A-85EE-ABC4-0607F36354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24" y="2293286"/>
            <a:ext cx="6311326" cy="799371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18: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096001" y="4054450"/>
            <a:ext cx="713873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الصفحة 18: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أتعرف وألون حروف اليوم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8CE22A-C3BB-FD7B-147B-9260D90407B8}"/>
              </a:ext>
            </a:extLst>
          </p:cNvPr>
          <p:cNvSpPr txBox="1"/>
          <p:nvPr/>
        </p:nvSpPr>
        <p:spPr>
          <a:xfrm>
            <a:off x="6497052" y="8282256"/>
            <a:ext cx="67376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الصفحة 18: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593558" y="3433011"/>
            <a:ext cx="12801601" cy="2085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593557" y="7595938"/>
            <a:ext cx="12801601" cy="2085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A3771-E0AD-FE21-A340-CBE48DC7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écriture manuscrite, nombre, calendrier&#10;&#10;Le contenu généré par l’IA peut être incorrect.">
            <a:extLst>
              <a:ext uri="{FF2B5EF4-FFF2-40B4-BE49-F238E27FC236}">
                <a16:creationId xmlns:a16="http://schemas.microsoft.com/office/drawing/2014/main" id="{185B354B-D1D7-5D0B-D9CF-191B6173A1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2222082"/>
            <a:ext cx="6367544" cy="806491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C3FEA5-B317-03A8-F6C9-2BDAAB35E3C5}"/>
              </a:ext>
            </a:extLst>
          </p:cNvPr>
          <p:cNvSpPr txBox="1"/>
          <p:nvPr/>
        </p:nvSpPr>
        <p:spPr>
          <a:xfrm>
            <a:off x="6858000" y="7546621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5 الصفحة 19: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الحروف والمقاطع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6ACFE-C0D5-3972-DF1D-16CF5E220E11}"/>
              </a:ext>
            </a:extLst>
          </p:cNvPr>
          <p:cNvSpPr txBox="1"/>
          <p:nvPr/>
        </p:nvSpPr>
        <p:spPr>
          <a:xfrm>
            <a:off x="6858000" y="3935642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4 الصفحة 19: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09D6BB-9B68-AE90-A4CB-7064AA47AF7E}"/>
              </a:ext>
            </a:extLst>
          </p:cNvPr>
          <p:cNvSpPr txBox="1"/>
          <p:nvPr/>
        </p:nvSpPr>
        <p:spPr>
          <a:xfrm>
            <a:off x="312703" y="757797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19: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FCA86D-7BE6-3811-50F6-3714DF0E8EFA}"/>
              </a:ext>
            </a:extLst>
          </p:cNvPr>
          <p:cNvSpPr/>
          <p:nvPr/>
        </p:nvSpPr>
        <p:spPr>
          <a:xfrm>
            <a:off x="637309" y="3449782"/>
            <a:ext cx="12765988" cy="19085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9053C-9018-1C26-2653-61E48A1CC430}"/>
              </a:ext>
            </a:extLst>
          </p:cNvPr>
          <p:cNvSpPr/>
          <p:nvPr/>
        </p:nvSpPr>
        <p:spPr>
          <a:xfrm>
            <a:off x="637309" y="5358362"/>
            <a:ext cx="12765987" cy="43215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7892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أَدَواتي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ٱلْمَدْرَسِيَّةِ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 أن: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ٱلْوَسَائِلِ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ٱلمُشْتَرَكَةِ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بِرْكار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مِسْلاط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بِطاقات...)؛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نَظافَةِ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ٱلطّاوِلاتِ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وَنَظافَةِ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ٱلْقِسْمِ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في تَزْيينِ فَصْلي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بِٱلصُّوَيْراتِ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وَٱلرُّسوماتِ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1240</Words>
  <Application>Microsoft Office PowerPoint</Application>
  <PresentationFormat>Personnalisé</PresentationFormat>
  <Paragraphs>214</Paragraphs>
  <Slides>62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62</vt:i4>
      </vt:variant>
    </vt:vector>
  </HeadingPairs>
  <TitlesOfParts>
    <vt:vector size="8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2224</cp:revision>
  <dcterms:created xsi:type="dcterms:W3CDTF">2014-10-09T07:32:24Z</dcterms:created>
  <dcterms:modified xsi:type="dcterms:W3CDTF">2025-09-18T16:46:24Z</dcterms:modified>
</cp:coreProperties>
</file>